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64" r:id="rId6"/>
    <p:sldId id="310" r:id="rId7"/>
    <p:sldId id="308" r:id="rId8"/>
    <p:sldId id="311" r:id="rId9"/>
    <p:sldId id="312" r:id="rId10"/>
    <p:sldId id="279" r:id="rId11"/>
    <p:sldId id="280" r:id="rId12"/>
    <p:sldId id="281" r:id="rId13"/>
    <p:sldId id="282" r:id="rId14"/>
    <p:sldId id="283" r:id="rId15"/>
    <p:sldId id="284" r:id="rId16"/>
    <p:sldId id="285" r:id="rId17"/>
    <p:sldId id="287" r:id="rId18"/>
    <p:sldId id="288" r:id="rId19"/>
    <p:sldId id="289" r:id="rId20"/>
    <p:sldId id="290" r:id="rId21"/>
    <p:sldId id="294" r:id="rId22"/>
    <p:sldId id="295" r:id="rId23"/>
    <p:sldId id="296" r:id="rId24"/>
    <p:sldId id="301" r:id="rId25"/>
    <p:sldId id="303" r:id="rId26"/>
    <p:sldId id="320" r:id="rId27"/>
    <p:sldId id="259" r:id="rId28"/>
  </p:sldIdLst>
  <p:sldSz cx="12192000" cy="6858000"/>
  <p:notesSz cx="6669088"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5BA"/>
    <a:srgbClr val="25B7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80D3FF-FFC5-46BD-BD3D-314C50A8EC23}" v="29" dt="2024-01-03T07:34:03.9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623" autoAdjust="0"/>
  </p:normalViewPr>
  <p:slideViewPr>
    <p:cSldViewPr snapToGrid="0">
      <p:cViewPr varScale="1">
        <p:scale>
          <a:sx n="76" d="100"/>
          <a:sy n="76" d="100"/>
        </p:scale>
        <p:origin x="1914" y="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B90C463E-3210-BD49-B37D-FAD6B6FBDE9C}" type="datetimeFigureOut">
              <a:rPr lang="da-DK" smtClean="0"/>
              <a:t>04-01-2024</a:t>
            </a:fld>
            <a:endParaRPr lang="da-DK"/>
          </a:p>
        </p:txBody>
      </p:sp>
      <p:sp>
        <p:nvSpPr>
          <p:cNvPr id="4" name="Pladsholder til slidebillede 3"/>
          <p:cNvSpPr>
            <a:spLocks noGrp="1" noRot="1" noChangeAspect="1"/>
          </p:cNvSpPr>
          <p:nvPr>
            <p:ph type="sldImg" idx="2"/>
          </p:nvPr>
        </p:nvSpPr>
        <p:spPr>
          <a:xfrm>
            <a:off x="357188" y="1239838"/>
            <a:ext cx="5954712" cy="3351212"/>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66909" y="4777195"/>
            <a:ext cx="533527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6F5BA3CA-EDEA-9640-9DE9-67353A2055FE}" type="slidenum">
              <a:rPr lang="da-DK" smtClean="0"/>
              <a:t>‹nr.›</a:t>
            </a:fld>
            <a:endParaRPr lang="da-DK"/>
          </a:p>
        </p:txBody>
      </p:sp>
    </p:spTree>
    <p:extLst>
      <p:ext uri="{BB962C8B-B14F-4D97-AF65-F5344CB8AC3E}">
        <p14:creationId xmlns:p14="http://schemas.microsoft.com/office/powerpoint/2010/main" val="205417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1</a:t>
            </a:fld>
            <a:endParaRPr lang="da-DK"/>
          </a:p>
        </p:txBody>
      </p:sp>
    </p:spTree>
    <p:extLst>
      <p:ext uri="{BB962C8B-B14F-4D97-AF65-F5344CB8AC3E}">
        <p14:creationId xmlns:p14="http://schemas.microsoft.com/office/powerpoint/2010/main" val="4235464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Nu er 1. erklæring om oplæring oprettet. Der kan her på appen ses de forskellige oplæringsmål til den valgte uddannelse. Det er de samme oplæringsmål for alle oplæringsperioderne.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Ud for de enkelte oplæringsmål kan I se et tal. Når der klikkes her i appen vil der kunne ses følgende:</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0= Lærlingen har ikke arbejdet med teamet</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1= I mindre grad</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2= I nogen grad</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3= I høj grad</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Denne oversigt er også synlig for den oplæringsansvarlige, når denne udfylder erklæring om oplæring på den fremsendte mail.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Lærlingen har en status oversigt, så lærlingen kan følge med på en status for den enkelte erklæring om oplæring.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10</a:t>
            </a:fld>
            <a:endParaRPr lang="da-DK"/>
          </a:p>
        </p:txBody>
      </p:sp>
    </p:spTree>
    <p:extLst>
      <p:ext uri="{BB962C8B-B14F-4D97-AF65-F5344CB8AC3E}">
        <p14:creationId xmlns:p14="http://schemas.microsoft.com/office/powerpoint/2010/main" val="111060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I bunden af appen kan ses slutdatoen for oplæringen. Der er mulighed for at ændre her på denne, hvis det skulle være nødvendigt. Herefter klikkes der på ” Gem erklæring om oplæring”, og der fremsendes automatisk mail til den angivne oplæringsansvarlig når slutdatoen er inden for 3 uger.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11</a:t>
            </a:fld>
            <a:endParaRPr lang="da-DK"/>
          </a:p>
        </p:txBody>
      </p:sp>
    </p:spTree>
    <p:extLst>
      <p:ext uri="{BB962C8B-B14F-4D97-AF65-F5344CB8AC3E}">
        <p14:creationId xmlns:p14="http://schemas.microsoft.com/office/powerpoint/2010/main" val="3579896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12</a:t>
            </a:fld>
            <a:endParaRPr lang="da-DK"/>
          </a:p>
        </p:txBody>
      </p:sp>
    </p:spTree>
    <p:extLst>
      <p:ext uri="{BB962C8B-B14F-4D97-AF65-F5344CB8AC3E}">
        <p14:creationId xmlns:p14="http://schemas.microsoft.com/office/powerpoint/2010/main" val="3960336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Vi ser her på den mail som automatisk er blevet tilsendt til den oplæringsansvarlige. Her kan der ses navnet på lærlingen, og lærlingens slutdato for oplæringsperioden. </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Den oplæringsansvarlige får adgang til erklæringen via klikke på her</a:t>
            </a:r>
          </a:p>
          <a:p>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13</a:t>
            </a:fld>
            <a:endParaRPr lang="da-DK"/>
          </a:p>
        </p:txBody>
      </p:sp>
    </p:spTree>
    <p:extLst>
      <p:ext uri="{BB962C8B-B14F-4D97-AF65-F5344CB8AC3E}">
        <p14:creationId xmlns:p14="http://schemas.microsoft.com/office/powerpoint/2010/main" val="4292341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Her ses hvorledes erklæringen om oplæring ser ud for den oplæringsansvarlige. Der skal prikkes ind på hvilket niveau lærlingen har opnået læringsmålet. Niveauet er angivet ude i den blå bjælke, her angivet efter klik. </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Jo længere frem i de enkelte oplæringsperioder lærlingen kommer vil der angivet hvilket niveau lærlingen havde ud for hvert enkelt læringsmål ved sidste oplæringsperiode. Feltet vil der være skraveret. </a:t>
            </a:r>
          </a:p>
          <a:p>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14</a:t>
            </a:fld>
            <a:endParaRPr lang="da-DK"/>
          </a:p>
        </p:txBody>
      </p:sp>
    </p:spTree>
    <p:extLst>
      <p:ext uri="{BB962C8B-B14F-4D97-AF65-F5344CB8AC3E}">
        <p14:creationId xmlns:p14="http://schemas.microsoft.com/office/powerpoint/2010/main" val="982605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Der er mulighed for at indsætte en bemærkning fra oplæringsansvarlige til eleven. Denne bemærkning vil også være synlig for den efterfølgende skolekontakt. Bemærk de tre felter hvor der kan vinkes af.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Feltet med den afsluttende erklæring om oplæring.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Lærlingen er bekendt med at se al information.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15</a:t>
            </a:fld>
            <a:endParaRPr lang="da-DK"/>
          </a:p>
        </p:txBody>
      </p:sp>
    </p:spTree>
    <p:extLst>
      <p:ext uri="{BB962C8B-B14F-4D97-AF65-F5344CB8AC3E}">
        <p14:creationId xmlns:p14="http://schemas.microsoft.com/office/powerpoint/2010/main" val="4982405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Vi(virksomhed) bekræfter ovenstående informationer er korrekte.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Herefter klik på knappen send til skole og lærling.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16</a:t>
            </a:fld>
            <a:endParaRPr lang="da-DK"/>
          </a:p>
        </p:txBody>
      </p:sp>
    </p:spTree>
    <p:extLst>
      <p:ext uri="{BB962C8B-B14F-4D97-AF65-F5344CB8AC3E}">
        <p14:creationId xmlns:p14="http://schemas.microsoft.com/office/powerpoint/2010/main" val="437078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Der bliver ikke automatisk sendt mail til skolens kontaktperson, medmindre lærlingen allerede har kendskab til hvem på skolen som skal have oplæringserklæringen. Anbefalingen vil være at I som skole sørger for at have en kontaktlærer på hver skoleperiode, som vil kunne modtage disse erklæringer om oplæring.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Her vil denne kontaktlærer som også eventuelt kunne følge op overfor lærling og virksomhed, hvis der måtte være noget der skal følges op på. Det er her vigtigt, at såfremt der eventuelt er noget som virksomheden har indskrevet af bemærkninger eller andet, at der sker en kommunikation fra skolen til virksomhed og lærling.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17</a:t>
            </a:fld>
            <a:endParaRPr lang="da-DK"/>
          </a:p>
        </p:txBody>
      </p:sp>
    </p:spTree>
    <p:extLst>
      <p:ext uri="{BB962C8B-B14F-4D97-AF65-F5344CB8AC3E}">
        <p14:creationId xmlns:p14="http://schemas.microsoft.com/office/powerpoint/2010/main" val="2164984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Lærlingen kan se på sin app status for forsendelse. Ligeledes modtager lærlingen også mail om status.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Således på samme fremgangsmåde foregår de efterfølgende erklæringer om oplæring. Der er ikke lavet et maksimum eller minimum på antallet af erklæringer. Vi ved at I har skoler kan have forskellige antal skoleperioder, og sammensætning af forløbene for de forskellige uddannelser, derfor ikke noget bestemt antal. </a:t>
            </a:r>
          </a:p>
          <a:p>
            <a:pPr>
              <a:lnSpc>
                <a:spcPct val="107000"/>
              </a:lnSpc>
              <a:spcAft>
                <a:spcPts val="800"/>
              </a:spcAft>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Ligeledes betyder det også at appen kan anvendes overfor både ordinære EUD elever, samt overfor EUV elever som meget nemt kan have forskelligt antal skoleperioder og efterfølgende oplæringsperioder.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18</a:t>
            </a:fld>
            <a:endParaRPr lang="da-DK"/>
          </a:p>
        </p:txBody>
      </p:sp>
    </p:spTree>
    <p:extLst>
      <p:ext uri="{BB962C8B-B14F-4D97-AF65-F5344CB8AC3E}">
        <p14:creationId xmlns:p14="http://schemas.microsoft.com/office/powerpoint/2010/main" val="3197694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Når en lærling har nået til sidste oplæringsperiode inden vedkommende er klar til svendeprøve, skal virksomheden gøre noget aktivt. I ser her en erklæring som er udfyldt fra en virksomhed.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Læg mærke til de skraverede felter som var lærlingens niveau på den enkelt målpind for sidste oplæringsperiode. Det angivne blå punkt er nu virksomhed angivne niveau for lærlingen. I dette tilfælde her viser det sig tydeligt med en progression i lærlingens uddannelse for målpindene for oplæringen.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19</a:t>
            </a:fld>
            <a:endParaRPr lang="da-DK"/>
          </a:p>
        </p:txBody>
      </p:sp>
    </p:spTree>
    <p:extLst>
      <p:ext uri="{BB962C8B-B14F-4D97-AF65-F5344CB8AC3E}">
        <p14:creationId xmlns:p14="http://schemas.microsoft.com/office/powerpoint/2010/main" val="806497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TUR, som er det faglige udvalg for erhvervsuddannelserne inden for transport, introducere her overgang fra papirudgave af uddannelsesbogen til den nye elektroniske app, TUR Transport</a:t>
            </a:r>
          </a:p>
        </p:txBody>
      </p:sp>
      <p:sp>
        <p:nvSpPr>
          <p:cNvPr id="4" name="Pladsholder til slidenummer 3"/>
          <p:cNvSpPr>
            <a:spLocks noGrp="1"/>
          </p:cNvSpPr>
          <p:nvPr>
            <p:ph type="sldNum" sz="quarter" idx="5"/>
          </p:nvPr>
        </p:nvSpPr>
        <p:spPr/>
        <p:txBody>
          <a:bodyPr/>
          <a:lstStyle/>
          <a:p>
            <a:fld id="{6F5BA3CA-EDEA-9640-9DE9-67353A2055FE}" type="slidenum">
              <a:rPr lang="da-DK" smtClean="0"/>
              <a:t>2</a:t>
            </a:fld>
            <a:endParaRPr lang="da-DK"/>
          </a:p>
        </p:txBody>
      </p:sp>
    </p:spTree>
    <p:extLst>
      <p:ext uri="{BB962C8B-B14F-4D97-AF65-F5344CB8AC3E}">
        <p14:creationId xmlns:p14="http://schemas.microsoft.com/office/powerpoint/2010/main" val="3528987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Virksomheden har ved sidste oplæringsperiode fortsat muligheder for at lave en bemærkning, skal afkrydse de forskellige felter angivet med blå pile her. </a:t>
            </a:r>
          </a:p>
          <a:p>
            <a:pPr>
              <a:lnSpc>
                <a:spcPct val="107000"/>
              </a:lnSpc>
              <a:spcAft>
                <a:spcPts val="800"/>
              </a:spcAft>
            </a:pPr>
            <a:r>
              <a:rPr lang="da-DK" sz="1800" kern="100">
                <a:effectLst/>
                <a:latin typeface="Calibri" panose="020F0502020204030204" pitchFamily="34" charset="0"/>
                <a:ea typeface="Calibri" panose="020F0502020204030204" pitchFamily="34" charset="0"/>
                <a:cs typeface="Times New Roman" panose="02020603050405020304" pitchFamily="18" charset="0"/>
              </a:rPr>
              <a:t>Virksomheden krydser af i feltet angivet med rød pil og endelig til sidst grøn pil.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20</a:t>
            </a:fld>
            <a:endParaRPr lang="da-DK"/>
          </a:p>
        </p:txBody>
      </p:sp>
    </p:spTree>
    <p:extLst>
      <p:ext uri="{BB962C8B-B14F-4D97-AF65-F5344CB8AC3E}">
        <p14:creationId xmlns:p14="http://schemas.microsoft.com/office/powerpoint/2010/main" val="26526078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21</a:t>
            </a:fld>
            <a:endParaRPr lang="da-DK"/>
          </a:p>
        </p:txBody>
      </p:sp>
    </p:spTree>
    <p:extLst>
      <p:ext uri="{BB962C8B-B14F-4D97-AF65-F5344CB8AC3E}">
        <p14:creationId xmlns:p14="http://schemas.microsoft.com/office/powerpoint/2010/main" val="32562438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22</a:t>
            </a:fld>
            <a:endParaRPr lang="da-DK"/>
          </a:p>
        </p:txBody>
      </p:sp>
    </p:spTree>
    <p:extLst>
      <p:ext uri="{BB962C8B-B14F-4D97-AF65-F5344CB8AC3E}">
        <p14:creationId xmlns:p14="http://schemas.microsoft.com/office/powerpoint/2010/main" val="3645851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23</a:t>
            </a:fld>
            <a:endParaRPr lang="da-DK"/>
          </a:p>
        </p:txBody>
      </p:sp>
    </p:spTree>
    <p:extLst>
      <p:ext uri="{BB962C8B-B14F-4D97-AF65-F5344CB8AC3E}">
        <p14:creationId xmlns:p14="http://schemas.microsoft.com/office/powerpoint/2010/main" val="2706599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24</a:t>
            </a:fld>
            <a:endParaRPr lang="da-DK"/>
          </a:p>
        </p:txBody>
      </p:sp>
    </p:spTree>
    <p:extLst>
      <p:ext uri="{BB962C8B-B14F-4D97-AF65-F5344CB8AC3E}">
        <p14:creationId xmlns:p14="http://schemas.microsoft.com/office/powerpoint/2010/main" val="183543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TUR Transport erstatter den fysiske uddannelsesbog for følgende uddannelser på transportområdet:</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Vejgodstransport uddannelsen</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Kranføreruddannelsen</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Lager og terminaluddannelsen.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De øvrige transportuddannelser skal fortsat anvende fysiske uddannelsesbog. Hvornår de uddannelser skal overgå til en digital uddannelsesbog, vides ikke på nuværende tidspunkt, men det overvejes hvornår det skal sættes i gang.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Herudover har TUR også udviklet en app til ambulancebehandleruddannelsen, som ligeledes også skal erstatte den fysiske uddannelsesbog her. Denne app er også tilgængelig i app store, og er på vej til at blive lanceret til elever og virksomheder.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Formålet med udviklingen af appen TUR Transport er at det faglige udvalg TUR gerne vil støtte op om den kommunikation der skal være med til at hjælpe lærlingens progression i uddannelsen imellem skole, lærling og virksomhed. Ligeledes er håbet også at med denne app her kan være med til at give lærlinge og virksomheder et bedre overblik over hele uddannelsen.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6F5BA3CA-EDEA-9640-9DE9-67353A2055FE}" type="slidenum">
              <a:rPr lang="da-DK" smtClean="0"/>
              <a:t>3</a:t>
            </a:fld>
            <a:endParaRPr lang="da-DK"/>
          </a:p>
        </p:txBody>
      </p:sp>
    </p:spTree>
    <p:extLst>
      <p:ext uri="{BB962C8B-B14F-4D97-AF65-F5344CB8AC3E}">
        <p14:creationId xmlns:p14="http://schemas.microsoft.com/office/powerpoint/2010/main" val="1274465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TUR har udviklet en lille intro film omhandlende brugen af appen. Lad os se nærmere på denne film.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4</a:t>
            </a:fld>
            <a:endParaRPr lang="da-DK"/>
          </a:p>
        </p:txBody>
      </p:sp>
    </p:spTree>
    <p:extLst>
      <p:ext uri="{BB962C8B-B14F-4D97-AF65-F5344CB8AC3E}">
        <p14:creationId xmlns:p14="http://schemas.microsoft.com/office/powerpoint/2010/main" val="1417802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342900" indent="-342900">
              <a:lnSpc>
                <a:spcPct val="107000"/>
              </a:lnSpc>
              <a:spcAft>
                <a:spcPts val="800"/>
              </a:spcAft>
              <a:buAutoNum type="arabicPeriod"/>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januar 2024 har TUR sat datoen for hvornår appen skal sættes i brug. Så alle de lærlinge som er i gang på nuværende tidspunkt, fortsætter deres brug af den papirudgave for uddannelsesbogen. Med tiden vil papirudgaven af uddannelsesbogen ikke længere fremgå på vores hjemmeside. </a:t>
            </a:r>
          </a:p>
          <a:p>
            <a:pPr marL="342900" indent="-342900">
              <a:lnSpc>
                <a:spcPct val="107000"/>
              </a:lnSpc>
              <a:spcAft>
                <a:spcPts val="800"/>
              </a:spcAft>
              <a:buAutoNum type="arabicPeriod"/>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Gælder det for alle lærlinge er der nok nogen som vil spørge? Og ja, appen er lavet sådan at den både kan anvendes af ordinære eud lærlinge og </a:t>
            </a:r>
            <a:r>
              <a:rPr lang="da-DK" sz="1800" kern="100" dirty="0" err="1">
                <a:effectLst/>
                <a:latin typeface="Calibri" panose="020F0502020204030204" pitchFamily="34" charset="0"/>
                <a:ea typeface="Calibri" panose="020F0502020204030204" pitchFamily="34" charset="0"/>
                <a:cs typeface="Times New Roman" panose="02020603050405020304" pitchFamily="18" charset="0"/>
              </a:rPr>
              <a:t>euv</a:t>
            </a: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 lærlinge. Den arbejder ikke med et bestemt antal oplæringsperioder. </a:t>
            </a:r>
          </a:p>
          <a:p>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5</a:t>
            </a:fld>
            <a:endParaRPr lang="da-DK"/>
          </a:p>
        </p:txBody>
      </p:sp>
    </p:spTree>
    <p:extLst>
      <p:ext uri="{BB962C8B-B14F-4D97-AF65-F5344CB8AC3E}">
        <p14:creationId xmlns:p14="http://schemas.microsoft.com/office/powerpoint/2010/main" val="4025778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00">
                <a:effectLst/>
                <a:latin typeface="Calibri" panose="020F0502020204030204" pitchFamily="34" charset="0"/>
                <a:ea typeface="Calibri" panose="020F0502020204030204" pitchFamily="34" charset="0"/>
                <a:cs typeface="Times New Roman" panose="02020603050405020304" pitchFamily="18" charset="0"/>
              </a:rPr>
              <a:t>Der har allerede nu været en større interesse fra virksomhedernes side i brugen af denne app. Vi vil sørge for instruktionsmateriale til virksomheder som vi vil bede jer skoler om at videreformidle. </a:t>
            </a:r>
          </a:p>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6</a:t>
            </a:fld>
            <a:endParaRPr lang="da-DK"/>
          </a:p>
        </p:txBody>
      </p:sp>
    </p:spTree>
    <p:extLst>
      <p:ext uri="{BB962C8B-B14F-4D97-AF65-F5344CB8AC3E}">
        <p14:creationId xmlns:p14="http://schemas.microsoft.com/office/powerpoint/2010/main" val="3921478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Her oprettes konto, hvor lærlingen skal angive følgende:</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Fornavn</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Fulde efternavn</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Mail</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Bekræft mail. OBS omkring mailadresse. Det skal være mailadresse som skal kunne anvendes i hele uddannelsestiden for lærlingen. </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Adgangskode. (adgangskoden skal består af et stort bogstav, skal være på 8 tegn og med et specieltegn)</a:t>
            </a:r>
          </a:p>
          <a:p>
            <a:pPr>
              <a:lnSpc>
                <a:spcPct val="107000"/>
              </a:lnSpc>
              <a:spcAft>
                <a:spcPts val="800"/>
              </a:spcAft>
            </a:pPr>
            <a:r>
              <a:rPr lang="da-DK" sz="1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Herefter vælger lærlingen uddannelse. Læg her mærke til de forskellige specialer og trin</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Herudover ”betingelser og privatlivspolitikken”. Vis linket.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Fremhæv afsnit 6 Opbevaring af dine personoplysninger.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Bef>
                <a:spcPts val="1000"/>
              </a:spcBef>
              <a:spcAft>
                <a:spcPts val="0"/>
              </a:spcAft>
              <a:buFont typeface="+mj-lt"/>
              <a:buAutoNum type="arabicPeriod"/>
              <a:tabLst>
                <a:tab pos="228600" algn="l"/>
              </a:tabLst>
            </a:pPr>
            <a:r>
              <a:rPr lang="da-DK" sz="1800" b="1" dirty="0">
                <a:solidFill>
                  <a:srgbClr val="2F5496"/>
                </a:solidFill>
                <a:effectLst/>
                <a:latin typeface="Calibri Light" panose="020F0302020204030204" pitchFamily="34" charset="0"/>
                <a:ea typeface="Times New Roman" panose="02020603050405020304" pitchFamily="18" charset="0"/>
                <a:cs typeface="Calibri Light" panose="020F0302020204030204" pitchFamily="34" charset="0"/>
              </a:rPr>
              <a:t>Opbevaring af dine personoplysninger</a:t>
            </a:r>
            <a:endParaRPr lang="da-DK"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da-DK" sz="1800" kern="100" dirty="0">
                <a:effectLst/>
                <a:latin typeface="Calibri Light" panose="020F0302020204030204" pitchFamily="34" charset="0"/>
                <a:ea typeface="Calibri" panose="020F0502020204030204" pitchFamily="34" charset="0"/>
                <a:cs typeface="Times New Roman" panose="02020603050405020304" pitchFamily="18" charset="0"/>
              </a:rPr>
              <a:t>Dine data opbevares så længe din brugerprofil er aktiv. </a:t>
            </a:r>
            <a:r>
              <a:rPr lang="da-DK" sz="1800" kern="100" dirty="0">
                <a:effectLst/>
                <a:highlight>
                  <a:srgbClr val="FFFF00"/>
                </a:highlight>
                <a:latin typeface="Calibri Light" panose="020F0302020204030204" pitchFamily="34" charset="0"/>
                <a:ea typeface="Calibri" panose="020F0502020204030204" pitchFamily="34" charset="0"/>
                <a:cs typeface="Times New Roman" panose="02020603050405020304" pitchFamily="18" charset="0"/>
              </a:rPr>
              <a:t>Du har mulighed for at anmode om at få slettet dine oplysninger, når dit uddannelsesforløb er afsluttet og dit uddannelsesbevis/svendebrev er udstedt.</a:t>
            </a:r>
            <a:r>
              <a:rPr lang="da-DK" sz="1800" kern="100" dirty="0">
                <a:effectLst/>
                <a:latin typeface="Calibri Light" panose="020F0302020204030204" pitchFamily="34" charset="0"/>
                <a:ea typeface="Calibri" panose="020F0502020204030204" pitchFamily="34" charset="0"/>
                <a:cs typeface="Times New Roman" panose="02020603050405020304" pitchFamily="18" charset="0"/>
              </a:rPr>
              <a:t> </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highlight>
                  <a:srgbClr val="FFFF00"/>
                </a:highlight>
                <a:latin typeface="Calibri Light" panose="020F0302020204030204" pitchFamily="34" charset="0"/>
                <a:ea typeface="Calibri" panose="020F0502020204030204" pitchFamily="34" charset="0"/>
                <a:cs typeface="Times New Roman" panose="02020603050405020304" pitchFamily="18" charset="0"/>
              </a:rPr>
              <a:t>Din brugerprofil vil blive slettet, hvis din bruger profil ikke har været aktiv i samlet periode på 12 måneder.</a:t>
            </a:r>
            <a:r>
              <a:rPr lang="da-DK" sz="1800" kern="100" dirty="0">
                <a:effectLst/>
                <a:latin typeface="Calibri Light" panose="020F0302020204030204" pitchFamily="34" charset="0"/>
                <a:ea typeface="Calibri" panose="020F0502020204030204" pitchFamily="34" charset="0"/>
                <a:cs typeface="Times New Roman" panose="02020603050405020304" pitchFamily="18" charset="0"/>
              </a:rPr>
              <a:t> Forud for sletning af din brugerprofil vil du modtage et forudgående varsel via e-mail om, at din brugerprofil vil blive slettet, medmindre du gør indsigelser mod dette. </a:t>
            </a: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ker på betingelser, og opret konto. </a:t>
            </a:r>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7</a:t>
            </a:fld>
            <a:endParaRPr lang="da-DK"/>
          </a:p>
        </p:txBody>
      </p:sp>
    </p:spTree>
    <p:extLst>
      <p:ext uri="{BB962C8B-B14F-4D97-AF65-F5344CB8AC3E}">
        <p14:creationId xmlns:p14="http://schemas.microsoft.com/office/powerpoint/2010/main" val="2711566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Hovedmenuen når lærlingen har oprettet sig ser således ud.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Der er funktionen </a:t>
            </a:r>
          </a:p>
          <a:p>
            <a:pPr indent="828040">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”opret erklæring om oplæring”</a:t>
            </a:r>
          </a:p>
          <a:p>
            <a:pPr indent="828040">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”Se/ændr profil og indstilling mv”</a:t>
            </a:r>
          </a:p>
          <a:p>
            <a:pPr indent="828040">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”Se dine tidligere erklæringer om oplæring”</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Men lad os se nærmere på Profil igen. Her i bunden af profil, kan der vises denne introduktionsvideo som I tidligere har set, ligeledes er der udarbejdet lidt mere punktvise vejledning af brugen af appen.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Bed lærlingene om at klikke vejledningen frem, og fortæl at de altid også her kan finde hjælp. </a:t>
            </a:r>
          </a:p>
          <a:p>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8</a:t>
            </a:fld>
            <a:endParaRPr lang="da-DK"/>
          </a:p>
        </p:txBody>
      </p:sp>
    </p:spTree>
    <p:extLst>
      <p:ext uri="{BB962C8B-B14F-4D97-AF65-F5344CB8AC3E}">
        <p14:creationId xmlns:p14="http://schemas.microsoft.com/office/powerpoint/2010/main" val="2639405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Lad os se nærmere på hvordan der oprettes en erklæring om oplæring. Der klikkes på menupunktet ”Opret erklæring om oplæring”</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Indtastning af virksomhedens cvr nummer, og der udfyldes automatisk navn og adresse på virksomheden. </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Indtastning af slutdato for oplæringsperiode. Den sidste dag i oplæring før en skoleperiode. På den måde automatiseres en mail til den oplæringsansvarlige i virksomheden 3 uger før slutdatoen på perioden.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Der vælges hvilken skole, som den kommende skoleperiode skal foregå på. </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Indtastning af mailadresse på oplæringsansvarlig</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Såfremt der allerede kendes mail adresse på skolekontakten kan denne indtastes. Det anbefales at lærlingen først indtaster denne mailadresse når lærlingen er mødt på skolen, og I som skole fortæller hvilken mail adresse erklæringen om oplæring skal fremsendes til. I kan som skole vælge en fælles mail, eller en given mail adresse til en lærer. </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Herefter tryk på opret erklæring om oplæring. </a:t>
            </a:r>
          </a:p>
          <a:p>
            <a:endParaRPr lang="da-DK" dirty="0"/>
          </a:p>
        </p:txBody>
      </p:sp>
      <p:sp>
        <p:nvSpPr>
          <p:cNvPr id="4" name="Pladsholder til slidenummer 3"/>
          <p:cNvSpPr>
            <a:spLocks noGrp="1"/>
          </p:cNvSpPr>
          <p:nvPr>
            <p:ph type="sldNum" sz="quarter" idx="5"/>
          </p:nvPr>
        </p:nvSpPr>
        <p:spPr/>
        <p:txBody>
          <a:bodyPr/>
          <a:lstStyle/>
          <a:p>
            <a:fld id="{6F5BA3CA-EDEA-9640-9DE9-67353A2055FE}" type="slidenum">
              <a:rPr lang="da-DK" smtClean="0"/>
              <a:t>9</a:t>
            </a:fld>
            <a:endParaRPr lang="da-DK"/>
          </a:p>
        </p:txBody>
      </p:sp>
    </p:spTree>
    <p:extLst>
      <p:ext uri="{BB962C8B-B14F-4D97-AF65-F5344CB8AC3E}">
        <p14:creationId xmlns:p14="http://schemas.microsoft.com/office/powerpoint/2010/main" val="1926632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extLst>
      <p:ext uri="{BB962C8B-B14F-4D97-AF65-F5344CB8AC3E}">
        <p14:creationId xmlns:p14="http://schemas.microsoft.com/office/powerpoint/2010/main" val="1614993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slide 2">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slide 3">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i="0" baseline="0"/>
            </a:lvl1pPr>
          </a:lstStyle>
          <a:p>
            <a:r>
              <a:rPr lang="da-DK"/>
              <a:t>Klik for at redigere titeltypografien i masteren</a:t>
            </a:r>
          </a:p>
        </p:txBody>
      </p:sp>
      <p:sp>
        <p:nvSpPr>
          <p:cNvPr id="3" name="Pladsholder til indhold 2"/>
          <p:cNvSpPr>
            <a:spLocks noGrp="1"/>
          </p:cNvSpPr>
          <p:nvPr>
            <p:ph idx="1"/>
          </p:nvPr>
        </p:nvSpPr>
        <p:spPr/>
        <p:txBody>
          <a:bodyPr/>
          <a:lstStyle/>
          <a:p>
            <a:pPr lvl="0"/>
            <a:r>
              <a:rPr lang="da-DK"/>
              <a:t>Rediger teksttypografien i masteren
Andet niveau
Tredje niveau
Fjerde niveau
Femte niveau</a:t>
            </a:r>
          </a:p>
        </p:txBody>
      </p:sp>
      <p:sp>
        <p:nvSpPr>
          <p:cNvPr id="4" name="Pladsholder til dato 3"/>
          <p:cNvSpPr>
            <a:spLocks noGrp="1"/>
          </p:cNvSpPr>
          <p:nvPr>
            <p:ph type="dt" sz="half" idx="10"/>
          </p:nvPr>
        </p:nvSpPr>
        <p:spPr>
          <a:xfrm>
            <a:off x="838200" y="6356350"/>
            <a:ext cx="2743200" cy="365125"/>
          </a:xfrm>
          <a:prstGeom prst="rect">
            <a:avLst/>
          </a:prstGeom>
        </p:spPr>
        <p:txBody>
          <a:bodyPr/>
          <a:lstStyle/>
          <a:p>
            <a:fld id="{C9604F84-B837-0E41-93E7-676F3AAFAF72}" type="datetimeFigureOut">
              <a:rPr lang="da-DK" smtClean="0"/>
              <a:t>04-01-2024</a:t>
            </a:fld>
            <a:endParaRPr lang="da-DK"/>
          </a:p>
        </p:txBody>
      </p:sp>
      <p:sp>
        <p:nvSpPr>
          <p:cNvPr id="5" name="Pladsholder til sidefod 4"/>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p:cNvSpPr>
            <a:spLocks noGrp="1"/>
          </p:cNvSpPr>
          <p:nvPr>
            <p:ph type="sldNum" sz="quarter" idx="12"/>
          </p:nvPr>
        </p:nvSpPr>
        <p:spPr>
          <a:xfrm>
            <a:off x="2708136" y="6286066"/>
            <a:ext cx="2743200" cy="365125"/>
          </a:xfrm>
          <a:prstGeom prst="rect">
            <a:avLst/>
          </a:prstGeom>
        </p:spPr>
        <p:txBody>
          <a:bodyPr/>
          <a:lstStyle/>
          <a:p>
            <a:fld id="{6701B656-8800-6845-B50F-8BDBF6EDC380}" type="slidenum">
              <a:rPr lang="da-DK" smtClean="0"/>
              <a:t>‹nr.›</a:t>
            </a:fld>
            <a:endParaRPr lang="da-DK"/>
          </a:p>
        </p:txBody>
      </p:sp>
    </p:spTree>
    <p:extLst>
      <p:ext uri="{BB962C8B-B14F-4D97-AF65-F5344CB8AC3E}">
        <p14:creationId xmlns:p14="http://schemas.microsoft.com/office/powerpoint/2010/main" val="1144645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ut slide">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883" y="-11184"/>
            <a:ext cx="12211883" cy="6869184"/>
          </a:xfrm>
          <a:prstGeom prst="rect">
            <a:avLst/>
          </a:prstGeom>
        </p:spPr>
      </p:pic>
      <p:sp>
        <p:nvSpPr>
          <p:cNvPr id="2" name="Pladsholder til titel 1"/>
          <p:cNvSpPr>
            <a:spLocks noGrp="1"/>
          </p:cNvSpPr>
          <p:nvPr>
            <p:ph type="title"/>
          </p:nvPr>
        </p:nvSpPr>
        <p:spPr>
          <a:xfrm>
            <a:off x="320984" y="130456"/>
            <a:ext cx="11550032" cy="1023207"/>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320984" y="1462465"/>
            <a:ext cx="11550032" cy="4598469"/>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Tekstfelt 11"/>
          <p:cNvSpPr txBox="1"/>
          <p:nvPr userDrawn="1"/>
        </p:nvSpPr>
        <p:spPr>
          <a:xfrm>
            <a:off x="3637503" y="7194620"/>
            <a:ext cx="184731" cy="369332"/>
          </a:xfrm>
          <a:prstGeom prst="rect">
            <a:avLst/>
          </a:prstGeom>
          <a:noFill/>
        </p:spPr>
        <p:txBody>
          <a:bodyPr wrap="none" rtlCol="0">
            <a:spAutoFit/>
          </a:bodyPr>
          <a:lstStyle/>
          <a:p>
            <a:endParaRPr lang="da-DK"/>
          </a:p>
        </p:txBody>
      </p:sp>
      <p:pic>
        <p:nvPicPr>
          <p:cNvPr id="11" name="Billede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20985" y="6334328"/>
            <a:ext cx="2066166" cy="268602"/>
          </a:xfrm>
          <a:prstGeom prst="rect">
            <a:avLst/>
          </a:prstGeom>
        </p:spPr>
      </p:pic>
      <p:sp>
        <p:nvSpPr>
          <p:cNvPr id="16" name="Tekstfelt 15"/>
          <p:cNvSpPr txBox="1"/>
          <p:nvPr userDrawn="1"/>
        </p:nvSpPr>
        <p:spPr>
          <a:xfrm>
            <a:off x="9711890" y="6332140"/>
            <a:ext cx="1568918" cy="276999"/>
          </a:xfrm>
          <a:prstGeom prst="rect">
            <a:avLst/>
          </a:prstGeom>
          <a:noFill/>
        </p:spPr>
        <p:txBody>
          <a:bodyPr wrap="square" rtlCol="0">
            <a:spAutoFit/>
          </a:bodyPr>
          <a:lstStyle/>
          <a:p>
            <a:pPr algn="ctr"/>
            <a:r>
              <a:rPr lang="da-DK" sz="1200">
                <a:solidFill>
                  <a:prstClr val="white"/>
                </a:solidFill>
              </a:rPr>
              <a:t>Side </a:t>
            </a:r>
            <a:fld id="{0696120E-B2E3-FB48-A398-4A2F26316A71}" type="slidenum">
              <a:rPr lang="da-DK" sz="1200" smtClean="0">
                <a:solidFill>
                  <a:prstClr val="white"/>
                </a:solidFill>
              </a:rPr>
              <a:pPr algn="ctr"/>
              <a:t>‹nr.›</a:t>
            </a:fld>
            <a:r>
              <a:rPr lang="da-DK" sz="1200">
                <a:solidFill>
                  <a:prstClr val="white"/>
                </a:solidFill>
              </a:rPr>
              <a:t>  </a:t>
            </a:r>
          </a:p>
        </p:txBody>
      </p:sp>
    </p:spTree>
    <p:extLst>
      <p:ext uri="{BB962C8B-B14F-4D97-AF65-F5344CB8AC3E}">
        <p14:creationId xmlns:p14="http://schemas.microsoft.com/office/powerpoint/2010/main" val="17360223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4" r:id="rId5"/>
    <p:sldLayoutId id="2147483665" r:id="rId6"/>
    <p:sldLayoutId id="2147483666" r:id="rId7"/>
    <p:sldLayoutId id="2147483650" r:id="rId8"/>
    <p:sldLayoutId id="214748366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mailto:tur@tur.dk"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hyperlink" Target="https://pixabay.com/da/sp%C3%B8rgsm%C3%A5lstegn-hvorfor-sp%C3%B8rgsm%C3%A5l-1829459/"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LZiYwdVwIgo"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hyperlink" Target="https://www.tur.dk/privatlivspolitik-for-app/"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80621" y="1094940"/>
            <a:ext cx="7524962" cy="2659638"/>
          </a:xfrm>
        </p:spPr>
        <p:txBody>
          <a:bodyPr>
            <a:normAutofit/>
          </a:bodyPr>
          <a:lstStyle/>
          <a:p>
            <a:r>
              <a:rPr lang="da-DK" dirty="0"/>
              <a:t>Introduktion til app</a:t>
            </a:r>
            <a:br>
              <a:rPr lang="da-DK" dirty="0"/>
            </a:br>
            <a:r>
              <a:rPr lang="da-DK" dirty="0"/>
              <a:t>TUR Transport for lærlinge</a:t>
            </a:r>
            <a:br>
              <a:rPr lang="da-DK" dirty="0"/>
            </a:br>
            <a:endParaRPr lang="da-DK" dirty="0"/>
          </a:p>
        </p:txBody>
      </p:sp>
      <p:pic>
        <p:nvPicPr>
          <p:cNvPr id="6" name="Billede 5" descr="Et billede, der indeholder Bildel, skærmbillede, cirkel, dæk&#10;&#10;Automatisk genereret beskrivelse">
            <a:extLst>
              <a:ext uri="{FF2B5EF4-FFF2-40B4-BE49-F238E27FC236}">
                <a16:creationId xmlns:a16="http://schemas.microsoft.com/office/drawing/2014/main" id="{1FC71A26-1318-E1B2-4199-E4FE3365796B}"/>
              </a:ext>
            </a:extLst>
          </p:cNvPr>
          <p:cNvPicPr>
            <a:picLocks noChangeAspect="1"/>
          </p:cNvPicPr>
          <p:nvPr/>
        </p:nvPicPr>
        <p:blipFill>
          <a:blip r:embed="rId3"/>
          <a:stretch>
            <a:fillRect/>
          </a:stretch>
        </p:blipFill>
        <p:spPr>
          <a:xfrm>
            <a:off x="-286234" y="2496981"/>
            <a:ext cx="3732819" cy="3732819"/>
          </a:xfrm>
          <a:prstGeom prst="rect">
            <a:avLst/>
          </a:prstGeom>
        </p:spPr>
      </p:pic>
    </p:spTree>
    <p:extLst>
      <p:ext uri="{BB962C8B-B14F-4D97-AF65-F5344CB8AC3E}">
        <p14:creationId xmlns:p14="http://schemas.microsoft.com/office/powerpoint/2010/main" val="1348740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afrundede hjørner 12">
            <a:extLst>
              <a:ext uri="{FF2B5EF4-FFF2-40B4-BE49-F238E27FC236}">
                <a16:creationId xmlns:a16="http://schemas.microsoft.com/office/drawing/2014/main" id="{18D55764-2661-49AB-C5E9-4F39A8FBAFA6}"/>
              </a:ext>
            </a:extLst>
          </p:cNvPr>
          <p:cNvSpPr/>
          <p:nvPr/>
        </p:nvSpPr>
        <p:spPr>
          <a:xfrm>
            <a:off x="6706344" y="2002144"/>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afrundede hjørner 8">
            <a:extLst>
              <a:ext uri="{FF2B5EF4-FFF2-40B4-BE49-F238E27FC236}">
                <a16:creationId xmlns:a16="http://schemas.microsoft.com/office/drawing/2014/main" id="{40715C9B-77D4-7DE6-B7E6-BA5E33DE21E7}"/>
              </a:ext>
            </a:extLst>
          </p:cNvPr>
          <p:cNvSpPr/>
          <p:nvPr/>
        </p:nvSpPr>
        <p:spPr>
          <a:xfrm>
            <a:off x="372278" y="2115363"/>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Pladsholder til indhold 4">
            <a:extLst>
              <a:ext uri="{FF2B5EF4-FFF2-40B4-BE49-F238E27FC236}">
                <a16:creationId xmlns:a16="http://schemas.microsoft.com/office/drawing/2014/main" id="{4E73195B-017E-C8A0-A2EB-B1C0F0CD8985}"/>
              </a:ext>
            </a:extLst>
          </p:cNvPr>
          <p:cNvPicPr>
            <a:picLocks noGrp="1" noChangeAspect="1"/>
          </p:cNvPicPr>
          <p:nvPr>
            <p:ph idx="1"/>
          </p:nvPr>
        </p:nvPicPr>
        <p:blipFill>
          <a:blip r:embed="rId3"/>
          <a:stretch>
            <a:fillRect/>
          </a:stretch>
        </p:blipFill>
        <p:spPr>
          <a:xfrm>
            <a:off x="440903" y="2420163"/>
            <a:ext cx="1679257" cy="3151219"/>
          </a:xfrm>
          <a:prstGeom prst="rect">
            <a:avLst/>
          </a:prstGeom>
        </p:spPr>
      </p:pic>
      <p:sp>
        <p:nvSpPr>
          <p:cNvPr id="6" name="Rektangel: afrundede hjørner 5">
            <a:extLst>
              <a:ext uri="{FF2B5EF4-FFF2-40B4-BE49-F238E27FC236}">
                <a16:creationId xmlns:a16="http://schemas.microsoft.com/office/drawing/2014/main" id="{41EDE18F-BFD8-C5C5-339D-94DA923EC65C}"/>
              </a:ext>
            </a:extLst>
          </p:cNvPr>
          <p:cNvSpPr/>
          <p:nvPr/>
        </p:nvSpPr>
        <p:spPr>
          <a:xfrm>
            <a:off x="9125393" y="2093766"/>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afrundede hjørner 6">
            <a:extLst>
              <a:ext uri="{FF2B5EF4-FFF2-40B4-BE49-F238E27FC236}">
                <a16:creationId xmlns:a16="http://schemas.microsoft.com/office/drawing/2014/main" id="{F8F6E075-9E30-CEE2-85F7-09BFE1F527D4}"/>
              </a:ext>
            </a:extLst>
          </p:cNvPr>
          <p:cNvSpPr/>
          <p:nvPr/>
        </p:nvSpPr>
        <p:spPr>
          <a:xfrm>
            <a:off x="4514153" y="2093766"/>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afrundede hjørner 7">
            <a:extLst>
              <a:ext uri="{FF2B5EF4-FFF2-40B4-BE49-F238E27FC236}">
                <a16:creationId xmlns:a16="http://schemas.microsoft.com/office/drawing/2014/main" id="{58A75CC2-9534-637E-9C0D-E02F75159A14}"/>
              </a:ext>
            </a:extLst>
          </p:cNvPr>
          <p:cNvSpPr/>
          <p:nvPr/>
        </p:nvSpPr>
        <p:spPr>
          <a:xfrm>
            <a:off x="2475291" y="2093766"/>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a:extLst>
              <a:ext uri="{FF2B5EF4-FFF2-40B4-BE49-F238E27FC236}">
                <a16:creationId xmlns:a16="http://schemas.microsoft.com/office/drawing/2014/main" id="{5D249828-4897-0197-BB06-65488E44FBD7}"/>
              </a:ext>
            </a:extLst>
          </p:cNvPr>
          <p:cNvPicPr>
            <a:picLocks noChangeAspect="1"/>
          </p:cNvPicPr>
          <p:nvPr/>
        </p:nvPicPr>
        <p:blipFill>
          <a:blip r:embed="rId4"/>
          <a:stretch>
            <a:fillRect/>
          </a:stretch>
        </p:blipFill>
        <p:spPr>
          <a:xfrm>
            <a:off x="2526163" y="2294448"/>
            <a:ext cx="1711489" cy="3211703"/>
          </a:xfrm>
          <a:prstGeom prst="rect">
            <a:avLst/>
          </a:prstGeom>
          <a:effectLst>
            <a:softEdge rad="76200"/>
          </a:effectLst>
        </p:spPr>
      </p:pic>
      <p:pic>
        <p:nvPicPr>
          <p:cNvPr id="11" name="Billede 10">
            <a:extLst>
              <a:ext uri="{FF2B5EF4-FFF2-40B4-BE49-F238E27FC236}">
                <a16:creationId xmlns:a16="http://schemas.microsoft.com/office/drawing/2014/main" id="{4046B59C-80A7-2868-D420-39EF5A8797BD}"/>
              </a:ext>
            </a:extLst>
          </p:cNvPr>
          <p:cNvPicPr>
            <a:picLocks noChangeAspect="1"/>
          </p:cNvPicPr>
          <p:nvPr/>
        </p:nvPicPr>
        <p:blipFill>
          <a:blip r:embed="rId5"/>
          <a:stretch>
            <a:fillRect/>
          </a:stretch>
        </p:blipFill>
        <p:spPr>
          <a:xfrm>
            <a:off x="4568715" y="2237994"/>
            <a:ext cx="1707384" cy="3204000"/>
          </a:xfrm>
          <a:prstGeom prst="rect">
            <a:avLst/>
          </a:prstGeom>
        </p:spPr>
      </p:pic>
      <p:pic>
        <p:nvPicPr>
          <p:cNvPr id="12" name="Billede 11">
            <a:extLst>
              <a:ext uri="{FF2B5EF4-FFF2-40B4-BE49-F238E27FC236}">
                <a16:creationId xmlns:a16="http://schemas.microsoft.com/office/drawing/2014/main" id="{B32DF320-D934-D51E-493C-189B2936E1DC}"/>
              </a:ext>
            </a:extLst>
          </p:cNvPr>
          <p:cNvPicPr>
            <a:picLocks noChangeAspect="1"/>
          </p:cNvPicPr>
          <p:nvPr/>
        </p:nvPicPr>
        <p:blipFill>
          <a:blip r:embed="rId6"/>
          <a:stretch>
            <a:fillRect/>
          </a:stretch>
        </p:blipFill>
        <p:spPr>
          <a:xfrm>
            <a:off x="9179952" y="2293313"/>
            <a:ext cx="1707387" cy="3204000"/>
          </a:xfrm>
          <a:prstGeom prst="rect">
            <a:avLst/>
          </a:prstGeom>
        </p:spPr>
      </p:pic>
      <p:pic>
        <p:nvPicPr>
          <p:cNvPr id="3" name="Billede 2">
            <a:extLst>
              <a:ext uri="{FF2B5EF4-FFF2-40B4-BE49-F238E27FC236}">
                <a16:creationId xmlns:a16="http://schemas.microsoft.com/office/drawing/2014/main" id="{E0F3F253-DC2E-5E55-56B5-3A138CA32C05}"/>
              </a:ext>
            </a:extLst>
          </p:cNvPr>
          <p:cNvPicPr>
            <a:picLocks noChangeAspect="1"/>
          </p:cNvPicPr>
          <p:nvPr/>
        </p:nvPicPr>
        <p:blipFill>
          <a:blip r:embed="rId7"/>
          <a:stretch>
            <a:fillRect/>
          </a:stretch>
        </p:blipFill>
        <p:spPr>
          <a:xfrm>
            <a:off x="6769618" y="2326018"/>
            <a:ext cx="1689957" cy="3171295"/>
          </a:xfrm>
          <a:prstGeom prst="rect">
            <a:avLst/>
          </a:prstGeom>
        </p:spPr>
      </p:pic>
      <p:sp>
        <p:nvSpPr>
          <p:cNvPr id="16" name="Titel 1">
            <a:extLst>
              <a:ext uri="{FF2B5EF4-FFF2-40B4-BE49-F238E27FC236}">
                <a16:creationId xmlns:a16="http://schemas.microsoft.com/office/drawing/2014/main" id="{BBF7FDA6-745E-F6F1-A078-641A2B437729}"/>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7" name="Billede 16">
            <a:extLst>
              <a:ext uri="{FF2B5EF4-FFF2-40B4-BE49-F238E27FC236}">
                <a16:creationId xmlns:a16="http://schemas.microsoft.com/office/drawing/2014/main" id="{46A24407-8D1D-0D5A-C26A-C8768A8BABE9}"/>
              </a:ext>
            </a:extLst>
          </p:cNvPr>
          <p:cNvPicPr>
            <a:picLocks noChangeAspect="1"/>
          </p:cNvPicPr>
          <p:nvPr/>
        </p:nvPicPr>
        <p:blipFill>
          <a:blip r:embed="rId8"/>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102337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afrundede hjørner 11">
            <a:extLst>
              <a:ext uri="{FF2B5EF4-FFF2-40B4-BE49-F238E27FC236}">
                <a16:creationId xmlns:a16="http://schemas.microsoft.com/office/drawing/2014/main" id="{8E2A1B79-93BF-E1A4-A22A-169EEE7B0DE8}"/>
              </a:ext>
            </a:extLst>
          </p:cNvPr>
          <p:cNvSpPr/>
          <p:nvPr/>
        </p:nvSpPr>
        <p:spPr>
          <a:xfrm>
            <a:off x="3423532" y="1923802"/>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afrundede hjørner 12">
            <a:extLst>
              <a:ext uri="{FF2B5EF4-FFF2-40B4-BE49-F238E27FC236}">
                <a16:creationId xmlns:a16="http://schemas.microsoft.com/office/drawing/2014/main" id="{B7E703E5-FBE2-93C3-CA5D-EA775C87E473}"/>
              </a:ext>
            </a:extLst>
          </p:cNvPr>
          <p:cNvSpPr/>
          <p:nvPr/>
        </p:nvSpPr>
        <p:spPr>
          <a:xfrm>
            <a:off x="670467" y="1923802"/>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Pladsholder til indhold 4">
            <a:extLst>
              <a:ext uri="{FF2B5EF4-FFF2-40B4-BE49-F238E27FC236}">
                <a16:creationId xmlns:a16="http://schemas.microsoft.com/office/drawing/2014/main" id="{3D252597-1089-4F8C-C1F6-1F7F2398276D}"/>
              </a:ext>
            </a:extLst>
          </p:cNvPr>
          <p:cNvPicPr>
            <a:picLocks noGrp="1" noChangeAspect="1"/>
          </p:cNvPicPr>
          <p:nvPr>
            <p:ph idx="1"/>
          </p:nvPr>
        </p:nvPicPr>
        <p:blipFill>
          <a:blip r:embed="rId3"/>
          <a:stretch>
            <a:fillRect/>
          </a:stretch>
        </p:blipFill>
        <p:spPr>
          <a:xfrm>
            <a:off x="725739" y="2159652"/>
            <a:ext cx="1707384" cy="3204000"/>
          </a:xfrm>
          <a:prstGeom prst="rect">
            <a:avLst/>
          </a:prstGeom>
        </p:spPr>
      </p:pic>
      <p:pic>
        <p:nvPicPr>
          <p:cNvPr id="2050" name="Picture 2">
            <a:extLst>
              <a:ext uri="{FF2B5EF4-FFF2-40B4-BE49-F238E27FC236}">
                <a16:creationId xmlns:a16="http://schemas.microsoft.com/office/drawing/2014/main" id="{A74C742E-184E-4455-DE61-89A372950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951" y="2101933"/>
            <a:ext cx="1479670" cy="32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Lige pilforbindelse 14">
            <a:extLst>
              <a:ext uri="{FF2B5EF4-FFF2-40B4-BE49-F238E27FC236}">
                <a16:creationId xmlns:a16="http://schemas.microsoft.com/office/drawing/2014/main" id="{B0DDD63E-1DAA-CD79-ABB6-BA20FF0E2EBF}"/>
              </a:ext>
            </a:extLst>
          </p:cNvPr>
          <p:cNvCxnSpPr/>
          <p:nvPr/>
        </p:nvCxnSpPr>
        <p:spPr>
          <a:xfrm flipH="1">
            <a:off x="5071621" y="4102443"/>
            <a:ext cx="1329179" cy="84026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Tekstfelt 15">
            <a:extLst>
              <a:ext uri="{FF2B5EF4-FFF2-40B4-BE49-F238E27FC236}">
                <a16:creationId xmlns:a16="http://schemas.microsoft.com/office/drawing/2014/main" id="{16FB0C03-2482-CE16-39A5-22D285421A5A}"/>
              </a:ext>
            </a:extLst>
          </p:cNvPr>
          <p:cNvSpPr txBox="1"/>
          <p:nvPr/>
        </p:nvSpPr>
        <p:spPr>
          <a:xfrm>
            <a:off x="6944497" y="2101933"/>
            <a:ext cx="4601452" cy="1477328"/>
          </a:xfrm>
          <a:prstGeom prst="rect">
            <a:avLst/>
          </a:prstGeom>
          <a:noFill/>
        </p:spPr>
        <p:txBody>
          <a:bodyPr wrap="none" rtlCol="0">
            <a:spAutoFit/>
          </a:bodyPr>
          <a:lstStyle/>
          <a:p>
            <a:r>
              <a:rPr lang="da-DK"/>
              <a:t>Når du trykker på knappen </a:t>
            </a:r>
          </a:p>
          <a:p>
            <a:r>
              <a:rPr lang="da-DK"/>
              <a:t>”Gem erklæring om oplæring” fremsendes </a:t>
            </a:r>
          </a:p>
          <a:p>
            <a:r>
              <a:rPr lang="da-DK"/>
              <a:t>der en mail til den angivne oplæringsansvarlig, </a:t>
            </a:r>
          </a:p>
          <a:p>
            <a:r>
              <a:rPr lang="da-DK"/>
              <a:t>når slutdatoen for oplæringsperioden er </a:t>
            </a:r>
          </a:p>
          <a:p>
            <a:r>
              <a:rPr lang="da-DK"/>
              <a:t>inden for 3 uger.</a:t>
            </a:r>
          </a:p>
        </p:txBody>
      </p:sp>
      <p:cxnSp>
        <p:nvCxnSpPr>
          <p:cNvPr id="18" name="Lige pilforbindelse 17">
            <a:extLst>
              <a:ext uri="{FF2B5EF4-FFF2-40B4-BE49-F238E27FC236}">
                <a16:creationId xmlns:a16="http://schemas.microsoft.com/office/drawing/2014/main" id="{94CE5DE3-11F1-0932-80DC-F77DCF12732C}"/>
              </a:ext>
            </a:extLst>
          </p:cNvPr>
          <p:cNvCxnSpPr/>
          <p:nvPr/>
        </p:nvCxnSpPr>
        <p:spPr>
          <a:xfrm>
            <a:off x="-849086" y="2688771"/>
            <a:ext cx="1574825" cy="587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2E565015-11DB-AFB0-2520-EBA0BF3BA3CE}"/>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0" name="Billede 9">
            <a:extLst>
              <a:ext uri="{FF2B5EF4-FFF2-40B4-BE49-F238E27FC236}">
                <a16:creationId xmlns:a16="http://schemas.microsoft.com/office/drawing/2014/main" id="{1C335E19-A3E7-C563-E272-5E29C0AE59EB}"/>
              </a:ext>
            </a:extLst>
          </p:cNvPr>
          <p:cNvPicPr>
            <a:picLocks noChangeAspect="1"/>
          </p:cNvPicPr>
          <p:nvPr/>
        </p:nvPicPr>
        <p:blipFill>
          <a:blip r:embed="rId5"/>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668930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dirty="0"/>
              <a:t>Erklæringen om oplæring skal nu udfyldes. Appen sørger for at fremsende en mail til din oplæringsansvarlige, som du har angivet i appen. Denne mail sendes 3 uger før slutdatoen for din oplæringsperiode.</a:t>
            </a:r>
          </a:p>
          <a:p>
            <a:endParaRPr lang="da-DK" dirty="0"/>
          </a:p>
        </p:txBody>
      </p:sp>
      <p:pic>
        <p:nvPicPr>
          <p:cNvPr id="6" name="Billede 5">
            <a:extLst>
              <a:ext uri="{FF2B5EF4-FFF2-40B4-BE49-F238E27FC236}">
                <a16:creationId xmlns:a16="http://schemas.microsoft.com/office/drawing/2014/main" id="{31C80955-261D-8143-4600-85326E4647B7}"/>
              </a:ext>
            </a:extLst>
          </p:cNvPr>
          <p:cNvPicPr>
            <a:picLocks noChangeAspect="1"/>
          </p:cNvPicPr>
          <p:nvPr/>
        </p:nvPicPr>
        <p:blipFill>
          <a:blip r:embed="rId3"/>
          <a:stretch>
            <a:fillRect/>
          </a:stretch>
        </p:blipFill>
        <p:spPr>
          <a:xfrm>
            <a:off x="5452479" y="2747081"/>
            <a:ext cx="6087325" cy="2943636"/>
          </a:xfrm>
          <a:prstGeom prst="rect">
            <a:avLst/>
          </a:prstGeom>
        </p:spPr>
      </p:pic>
      <p:sp>
        <p:nvSpPr>
          <p:cNvPr id="8" name="Titel 1">
            <a:extLst>
              <a:ext uri="{FF2B5EF4-FFF2-40B4-BE49-F238E27FC236}">
                <a16:creationId xmlns:a16="http://schemas.microsoft.com/office/drawing/2014/main" id="{4EB6E180-B805-8AA6-5DC4-EE9A8A00C7D7}"/>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9" name="Billede 8">
            <a:extLst>
              <a:ext uri="{FF2B5EF4-FFF2-40B4-BE49-F238E27FC236}">
                <a16:creationId xmlns:a16="http://schemas.microsoft.com/office/drawing/2014/main" id="{81CE5CFF-E5B9-3254-594D-08E4D7A22F4E}"/>
              </a:ext>
            </a:extLst>
          </p:cNvPr>
          <p:cNvPicPr>
            <a:picLocks noChangeAspect="1"/>
          </p:cNvPicPr>
          <p:nvPr/>
        </p:nvPicPr>
        <p:blipFill>
          <a:blip r:embed="rId4"/>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2770062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a:t>Mail til den oplæringsansvarlige. (I virksomheden)</a:t>
            </a:r>
          </a:p>
          <a:p>
            <a:endParaRPr lang="da-DK"/>
          </a:p>
        </p:txBody>
      </p:sp>
      <p:pic>
        <p:nvPicPr>
          <p:cNvPr id="6" name="Billede 5">
            <a:extLst>
              <a:ext uri="{FF2B5EF4-FFF2-40B4-BE49-F238E27FC236}">
                <a16:creationId xmlns:a16="http://schemas.microsoft.com/office/drawing/2014/main" id="{172E18BF-5C26-0CE1-9E0F-10235176FA41}"/>
              </a:ext>
            </a:extLst>
          </p:cNvPr>
          <p:cNvPicPr>
            <a:picLocks noChangeAspect="1"/>
          </p:cNvPicPr>
          <p:nvPr/>
        </p:nvPicPr>
        <p:blipFill>
          <a:blip r:embed="rId3"/>
          <a:stretch>
            <a:fillRect/>
          </a:stretch>
        </p:blipFill>
        <p:spPr>
          <a:xfrm>
            <a:off x="320984" y="2083167"/>
            <a:ext cx="10868193" cy="3718275"/>
          </a:xfrm>
          <a:prstGeom prst="rect">
            <a:avLst/>
          </a:prstGeom>
        </p:spPr>
      </p:pic>
      <p:cxnSp>
        <p:nvCxnSpPr>
          <p:cNvPr id="8" name="Lige pilforbindelse 7">
            <a:extLst>
              <a:ext uri="{FF2B5EF4-FFF2-40B4-BE49-F238E27FC236}">
                <a16:creationId xmlns:a16="http://schemas.microsoft.com/office/drawing/2014/main" id="{0C7A5148-5320-2869-CD7F-934A49FC5DD2}"/>
              </a:ext>
            </a:extLst>
          </p:cNvPr>
          <p:cNvCxnSpPr/>
          <p:nvPr/>
        </p:nvCxnSpPr>
        <p:spPr>
          <a:xfrm flipH="1">
            <a:off x="3826711" y="3625775"/>
            <a:ext cx="2804984" cy="13592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9" name="Titel 1">
            <a:extLst>
              <a:ext uri="{FF2B5EF4-FFF2-40B4-BE49-F238E27FC236}">
                <a16:creationId xmlns:a16="http://schemas.microsoft.com/office/drawing/2014/main" id="{B6EB347C-86B9-3EDD-CC15-7BC14AAC7373}"/>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0" name="Billede 9">
            <a:extLst>
              <a:ext uri="{FF2B5EF4-FFF2-40B4-BE49-F238E27FC236}">
                <a16:creationId xmlns:a16="http://schemas.microsoft.com/office/drawing/2014/main" id="{1748D4D4-2484-9931-CD2A-49D2C55B5C41}"/>
              </a:ext>
            </a:extLst>
          </p:cNvPr>
          <p:cNvPicPr>
            <a:picLocks noChangeAspect="1"/>
          </p:cNvPicPr>
          <p:nvPr/>
        </p:nvPicPr>
        <p:blipFill>
          <a:blip r:embed="rId4"/>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369461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E8497BD8-2C33-6AA2-D36C-B853BC731F5C}"/>
              </a:ext>
            </a:extLst>
          </p:cNvPr>
          <p:cNvPicPr>
            <a:picLocks noGrp="1" noChangeAspect="1"/>
          </p:cNvPicPr>
          <p:nvPr>
            <p:ph idx="1"/>
          </p:nvPr>
        </p:nvPicPr>
        <p:blipFill>
          <a:blip r:embed="rId3"/>
          <a:stretch>
            <a:fillRect/>
          </a:stretch>
        </p:blipFill>
        <p:spPr>
          <a:xfrm>
            <a:off x="1420465" y="1462088"/>
            <a:ext cx="9700616" cy="4770899"/>
          </a:xfrm>
        </p:spPr>
      </p:pic>
      <p:pic>
        <p:nvPicPr>
          <p:cNvPr id="5" name="Billede 4">
            <a:extLst>
              <a:ext uri="{FF2B5EF4-FFF2-40B4-BE49-F238E27FC236}">
                <a16:creationId xmlns:a16="http://schemas.microsoft.com/office/drawing/2014/main" id="{4C9774B7-921E-079F-F655-43EFFA144EA6}"/>
              </a:ext>
            </a:extLst>
          </p:cNvPr>
          <p:cNvPicPr>
            <a:picLocks noChangeAspect="1"/>
          </p:cNvPicPr>
          <p:nvPr/>
        </p:nvPicPr>
        <p:blipFill>
          <a:blip r:embed="rId4"/>
          <a:stretch>
            <a:fillRect/>
          </a:stretch>
        </p:blipFill>
        <p:spPr>
          <a:xfrm>
            <a:off x="7875282" y="2551956"/>
            <a:ext cx="3877216" cy="2591162"/>
          </a:xfrm>
          <a:prstGeom prst="rect">
            <a:avLst/>
          </a:prstGeom>
        </p:spPr>
      </p:pic>
      <p:sp>
        <p:nvSpPr>
          <p:cNvPr id="8" name="Titel 1">
            <a:extLst>
              <a:ext uri="{FF2B5EF4-FFF2-40B4-BE49-F238E27FC236}">
                <a16:creationId xmlns:a16="http://schemas.microsoft.com/office/drawing/2014/main" id="{7549D52F-CF7E-1FC4-2788-69AC3C66DCAF}"/>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9" name="Billede 8">
            <a:extLst>
              <a:ext uri="{FF2B5EF4-FFF2-40B4-BE49-F238E27FC236}">
                <a16:creationId xmlns:a16="http://schemas.microsoft.com/office/drawing/2014/main" id="{D496ACFD-7B43-B46C-5272-5AA51F312E55}"/>
              </a:ext>
            </a:extLst>
          </p:cNvPr>
          <p:cNvPicPr>
            <a:picLocks noChangeAspect="1"/>
          </p:cNvPicPr>
          <p:nvPr/>
        </p:nvPicPr>
        <p:blipFill>
          <a:blip r:embed="rId5"/>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8412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DA8958B3-726D-6CF5-F7D9-EE30D270EE8F}"/>
              </a:ext>
            </a:extLst>
          </p:cNvPr>
          <p:cNvPicPr>
            <a:picLocks noGrp="1" noChangeAspect="1"/>
          </p:cNvPicPr>
          <p:nvPr>
            <p:ph idx="1"/>
          </p:nvPr>
        </p:nvPicPr>
        <p:blipFill>
          <a:blip r:embed="rId3"/>
          <a:stretch>
            <a:fillRect/>
          </a:stretch>
        </p:blipFill>
        <p:spPr>
          <a:xfrm>
            <a:off x="1045680" y="1462088"/>
            <a:ext cx="10100640" cy="4598987"/>
          </a:xfrm>
        </p:spPr>
      </p:pic>
      <p:cxnSp>
        <p:nvCxnSpPr>
          <p:cNvPr id="8" name="Lige pilforbindelse 7">
            <a:extLst>
              <a:ext uri="{FF2B5EF4-FFF2-40B4-BE49-F238E27FC236}">
                <a16:creationId xmlns:a16="http://schemas.microsoft.com/office/drawing/2014/main" id="{DEEFC85B-5ECF-7D6E-B518-BCA687350169}"/>
              </a:ext>
            </a:extLst>
          </p:cNvPr>
          <p:cNvCxnSpPr/>
          <p:nvPr/>
        </p:nvCxnSpPr>
        <p:spPr>
          <a:xfrm>
            <a:off x="320984" y="2075935"/>
            <a:ext cx="1507816" cy="580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9" name="Lige pilforbindelse 8">
            <a:extLst>
              <a:ext uri="{FF2B5EF4-FFF2-40B4-BE49-F238E27FC236}">
                <a16:creationId xmlns:a16="http://schemas.microsoft.com/office/drawing/2014/main" id="{388D804E-4E45-3146-8A49-3B29C826346D}"/>
              </a:ext>
            </a:extLst>
          </p:cNvPr>
          <p:cNvCxnSpPr/>
          <p:nvPr/>
        </p:nvCxnSpPr>
        <p:spPr>
          <a:xfrm>
            <a:off x="320984" y="3138616"/>
            <a:ext cx="1507816" cy="580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751C357E-92C9-417B-24CD-11F21DC03E87}"/>
              </a:ext>
            </a:extLst>
          </p:cNvPr>
          <p:cNvSpPr/>
          <p:nvPr/>
        </p:nvSpPr>
        <p:spPr>
          <a:xfrm>
            <a:off x="2280976" y="4772967"/>
            <a:ext cx="1939332" cy="1909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el 1">
            <a:extLst>
              <a:ext uri="{FF2B5EF4-FFF2-40B4-BE49-F238E27FC236}">
                <a16:creationId xmlns:a16="http://schemas.microsoft.com/office/drawing/2014/main" id="{C6C25640-9E83-B924-5333-279DC108F09C}"/>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1" name="Billede 10">
            <a:extLst>
              <a:ext uri="{FF2B5EF4-FFF2-40B4-BE49-F238E27FC236}">
                <a16:creationId xmlns:a16="http://schemas.microsoft.com/office/drawing/2014/main" id="{046F8233-BCDF-CD49-2704-F53D279CB135}"/>
              </a:ext>
            </a:extLst>
          </p:cNvPr>
          <p:cNvPicPr>
            <a:picLocks noChangeAspect="1"/>
          </p:cNvPicPr>
          <p:nvPr/>
        </p:nvPicPr>
        <p:blipFill>
          <a:blip r:embed="rId4"/>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233945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D16664BC-CE51-AA64-31B8-F6E0A4C197FA}"/>
              </a:ext>
            </a:extLst>
          </p:cNvPr>
          <p:cNvPicPr>
            <a:picLocks noGrp="1" noChangeAspect="1"/>
          </p:cNvPicPr>
          <p:nvPr>
            <p:ph idx="1"/>
          </p:nvPr>
        </p:nvPicPr>
        <p:blipFill>
          <a:blip r:embed="rId3"/>
          <a:stretch>
            <a:fillRect/>
          </a:stretch>
        </p:blipFill>
        <p:spPr>
          <a:xfrm>
            <a:off x="1132737" y="1237286"/>
            <a:ext cx="10411742" cy="4823789"/>
          </a:xfrm>
        </p:spPr>
      </p:pic>
      <p:cxnSp>
        <p:nvCxnSpPr>
          <p:cNvPr id="7" name="Lige pilforbindelse 6">
            <a:extLst>
              <a:ext uri="{FF2B5EF4-FFF2-40B4-BE49-F238E27FC236}">
                <a16:creationId xmlns:a16="http://schemas.microsoft.com/office/drawing/2014/main" id="{531884AF-6F82-3C9E-754C-883BBB3B4CC3}"/>
              </a:ext>
            </a:extLst>
          </p:cNvPr>
          <p:cNvCxnSpPr/>
          <p:nvPr/>
        </p:nvCxnSpPr>
        <p:spPr>
          <a:xfrm>
            <a:off x="378829" y="5004485"/>
            <a:ext cx="1507816" cy="580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8" name="Lige pilforbindelse 7">
            <a:extLst>
              <a:ext uri="{FF2B5EF4-FFF2-40B4-BE49-F238E27FC236}">
                <a16:creationId xmlns:a16="http://schemas.microsoft.com/office/drawing/2014/main" id="{038ECEA2-944A-9FAB-9F96-DE1811EF1E04}"/>
              </a:ext>
            </a:extLst>
          </p:cNvPr>
          <p:cNvCxnSpPr/>
          <p:nvPr/>
        </p:nvCxnSpPr>
        <p:spPr>
          <a:xfrm>
            <a:off x="378829" y="4213653"/>
            <a:ext cx="1507816" cy="580768"/>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 name="Rektangel 2">
            <a:extLst>
              <a:ext uri="{FF2B5EF4-FFF2-40B4-BE49-F238E27FC236}">
                <a16:creationId xmlns:a16="http://schemas.microsoft.com/office/drawing/2014/main" id="{A454083E-49F5-70D3-7D5D-9189BF78E21F}"/>
              </a:ext>
            </a:extLst>
          </p:cNvPr>
          <p:cNvSpPr/>
          <p:nvPr/>
        </p:nvSpPr>
        <p:spPr>
          <a:xfrm>
            <a:off x="2396359" y="4682359"/>
            <a:ext cx="1954924" cy="18573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el 1">
            <a:extLst>
              <a:ext uri="{FF2B5EF4-FFF2-40B4-BE49-F238E27FC236}">
                <a16:creationId xmlns:a16="http://schemas.microsoft.com/office/drawing/2014/main" id="{51E340E5-2980-0BDB-11E6-7FC972763296}"/>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1" name="Billede 10">
            <a:extLst>
              <a:ext uri="{FF2B5EF4-FFF2-40B4-BE49-F238E27FC236}">
                <a16:creationId xmlns:a16="http://schemas.microsoft.com/office/drawing/2014/main" id="{B2877000-40CB-6123-20FA-76B658C856E9}"/>
              </a:ext>
            </a:extLst>
          </p:cNvPr>
          <p:cNvPicPr>
            <a:picLocks noChangeAspect="1"/>
          </p:cNvPicPr>
          <p:nvPr/>
        </p:nvPicPr>
        <p:blipFill>
          <a:blip r:embed="rId4"/>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248280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afrundede hjørner 10">
            <a:extLst>
              <a:ext uri="{FF2B5EF4-FFF2-40B4-BE49-F238E27FC236}">
                <a16:creationId xmlns:a16="http://schemas.microsoft.com/office/drawing/2014/main" id="{F15E4E1F-16D1-DD31-3192-BBC456B788FA}"/>
              </a:ext>
            </a:extLst>
          </p:cNvPr>
          <p:cNvSpPr/>
          <p:nvPr/>
        </p:nvSpPr>
        <p:spPr>
          <a:xfrm>
            <a:off x="5564957" y="1796048"/>
            <a:ext cx="2006606" cy="39004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EAF9B912-B7DD-E8B3-EA91-6F8045ECFAD0}"/>
              </a:ext>
            </a:extLst>
          </p:cNvPr>
          <p:cNvSpPr/>
          <p:nvPr/>
        </p:nvSpPr>
        <p:spPr>
          <a:xfrm>
            <a:off x="1057870" y="1796048"/>
            <a:ext cx="2006606" cy="39004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Pladsholder til indhold 4">
            <a:extLst>
              <a:ext uri="{FF2B5EF4-FFF2-40B4-BE49-F238E27FC236}">
                <a16:creationId xmlns:a16="http://schemas.microsoft.com/office/drawing/2014/main" id="{117A5DCB-63FE-B623-FB6B-F4956C8E4D4D}"/>
              </a:ext>
            </a:extLst>
          </p:cNvPr>
          <p:cNvPicPr>
            <a:picLocks noGrp="1" noChangeAspect="1"/>
          </p:cNvPicPr>
          <p:nvPr>
            <p:ph idx="1"/>
          </p:nvPr>
        </p:nvPicPr>
        <p:blipFill>
          <a:blip r:embed="rId3"/>
          <a:stretch>
            <a:fillRect/>
          </a:stretch>
        </p:blipFill>
        <p:spPr>
          <a:xfrm>
            <a:off x="1133756" y="2071915"/>
            <a:ext cx="1838950" cy="3450891"/>
          </a:xfrm>
          <a:prstGeom prst="rect">
            <a:avLst/>
          </a:prstGeom>
        </p:spPr>
      </p:pic>
      <p:sp>
        <p:nvSpPr>
          <p:cNvPr id="7" name="Rektangel 6">
            <a:extLst>
              <a:ext uri="{FF2B5EF4-FFF2-40B4-BE49-F238E27FC236}">
                <a16:creationId xmlns:a16="http://schemas.microsoft.com/office/drawing/2014/main" id="{061C12D7-8112-C768-B2C9-47E80FDC3A67}"/>
              </a:ext>
            </a:extLst>
          </p:cNvPr>
          <p:cNvSpPr/>
          <p:nvPr/>
        </p:nvSpPr>
        <p:spPr>
          <a:xfrm>
            <a:off x="1285103" y="4300151"/>
            <a:ext cx="963827" cy="16063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9" name="Lige pilforbindelse 8">
            <a:extLst>
              <a:ext uri="{FF2B5EF4-FFF2-40B4-BE49-F238E27FC236}">
                <a16:creationId xmlns:a16="http://schemas.microsoft.com/office/drawing/2014/main" id="{7F27E6E7-4AF5-4747-22E8-79333058758D}"/>
              </a:ext>
            </a:extLst>
          </p:cNvPr>
          <p:cNvCxnSpPr/>
          <p:nvPr/>
        </p:nvCxnSpPr>
        <p:spPr>
          <a:xfrm flipH="1">
            <a:off x="2972706" y="4460789"/>
            <a:ext cx="1957640" cy="76611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pic>
        <p:nvPicPr>
          <p:cNvPr id="10" name="Billede 9">
            <a:extLst>
              <a:ext uri="{FF2B5EF4-FFF2-40B4-BE49-F238E27FC236}">
                <a16:creationId xmlns:a16="http://schemas.microsoft.com/office/drawing/2014/main" id="{E42B09DA-2872-544D-24D4-DE0072E3FA40}"/>
              </a:ext>
            </a:extLst>
          </p:cNvPr>
          <p:cNvPicPr>
            <a:picLocks noChangeAspect="1"/>
          </p:cNvPicPr>
          <p:nvPr/>
        </p:nvPicPr>
        <p:blipFill>
          <a:blip r:embed="rId4"/>
          <a:stretch>
            <a:fillRect/>
          </a:stretch>
        </p:blipFill>
        <p:spPr>
          <a:xfrm>
            <a:off x="5654122" y="1981401"/>
            <a:ext cx="1828277" cy="3430860"/>
          </a:xfrm>
          <a:prstGeom prst="rect">
            <a:avLst/>
          </a:prstGeom>
        </p:spPr>
      </p:pic>
      <p:cxnSp>
        <p:nvCxnSpPr>
          <p:cNvPr id="12" name="Lige pilforbindelse 11">
            <a:extLst>
              <a:ext uri="{FF2B5EF4-FFF2-40B4-BE49-F238E27FC236}">
                <a16:creationId xmlns:a16="http://schemas.microsoft.com/office/drawing/2014/main" id="{F1E5EC99-83A8-A19B-D3C1-7E62E3EBDF14}"/>
              </a:ext>
            </a:extLst>
          </p:cNvPr>
          <p:cNvCxnSpPr/>
          <p:nvPr/>
        </p:nvCxnSpPr>
        <p:spPr>
          <a:xfrm flipH="1">
            <a:off x="6968057" y="3414300"/>
            <a:ext cx="1957640" cy="76611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3" name="Tekstfelt 12">
            <a:extLst>
              <a:ext uri="{FF2B5EF4-FFF2-40B4-BE49-F238E27FC236}">
                <a16:creationId xmlns:a16="http://schemas.microsoft.com/office/drawing/2014/main" id="{7330F74A-74F6-93EF-46FD-42EEC8CB72C7}"/>
              </a:ext>
            </a:extLst>
          </p:cNvPr>
          <p:cNvSpPr txBox="1"/>
          <p:nvPr/>
        </p:nvSpPr>
        <p:spPr>
          <a:xfrm>
            <a:off x="8995719" y="1981401"/>
            <a:ext cx="3129959" cy="1200329"/>
          </a:xfrm>
          <a:prstGeom prst="rect">
            <a:avLst/>
          </a:prstGeom>
          <a:noFill/>
        </p:spPr>
        <p:txBody>
          <a:bodyPr wrap="none" rtlCol="0">
            <a:spAutoFit/>
          </a:bodyPr>
          <a:lstStyle/>
          <a:p>
            <a:r>
              <a:rPr lang="da-DK"/>
              <a:t>Her taster lærlingen mail-</a:t>
            </a:r>
          </a:p>
          <a:p>
            <a:r>
              <a:rPr lang="da-DK"/>
              <a:t>adresse for den lærer på skolen</a:t>
            </a:r>
          </a:p>
          <a:p>
            <a:r>
              <a:rPr lang="da-DK"/>
              <a:t>som skal modtage erklæringen </a:t>
            </a:r>
          </a:p>
          <a:p>
            <a:r>
              <a:rPr lang="da-DK"/>
              <a:t>om oplæring. </a:t>
            </a:r>
          </a:p>
        </p:txBody>
      </p:sp>
      <p:sp>
        <p:nvSpPr>
          <p:cNvPr id="3" name="Tekstfelt 2">
            <a:extLst>
              <a:ext uri="{FF2B5EF4-FFF2-40B4-BE49-F238E27FC236}">
                <a16:creationId xmlns:a16="http://schemas.microsoft.com/office/drawing/2014/main" id="{2233317C-A73F-1120-6AAC-29726E46DDA8}"/>
              </a:ext>
            </a:extLst>
          </p:cNvPr>
          <p:cNvSpPr txBox="1"/>
          <p:nvPr/>
        </p:nvSpPr>
        <p:spPr>
          <a:xfrm>
            <a:off x="334883" y="1288783"/>
            <a:ext cx="2277611" cy="523220"/>
          </a:xfrm>
          <a:prstGeom prst="rect">
            <a:avLst/>
          </a:prstGeom>
          <a:noFill/>
        </p:spPr>
        <p:txBody>
          <a:bodyPr wrap="none" rtlCol="0">
            <a:spAutoFit/>
          </a:bodyPr>
          <a:lstStyle/>
          <a:p>
            <a:r>
              <a:rPr lang="da-DK" sz="2800" b="1"/>
              <a:t>Mail til skolen</a:t>
            </a:r>
          </a:p>
        </p:txBody>
      </p:sp>
      <p:sp>
        <p:nvSpPr>
          <p:cNvPr id="15" name="Titel 1">
            <a:extLst>
              <a:ext uri="{FF2B5EF4-FFF2-40B4-BE49-F238E27FC236}">
                <a16:creationId xmlns:a16="http://schemas.microsoft.com/office/drawing/2014/main" id="{31C0873A-27A5-7DC7-FEF9-D430CDD488CB}"/>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6" name="Billede 15">
            <a:extLst>
              <a:ext uri="{FF2B5EF4-FFF2-40B4-BE49-F238E27FC236}">
                <a16:creationId xmlns:a16="http://schemas.microsoft.com/office/drawing/2014/main" id="{5B147840-5750-1383-BD33-544416A585F0}"/>
              </a:ext>
            </a:extLst>
          </p:cNvPr>
          <p:cNvPicPr>
            <a:picLocks noChangeAspect="1"/>
          </p:cNvPicPr>
          <p:nvPr/>
        </p:nvPicPr>
        <p:blipFill>
          <a:blip r:embed="rId5"/>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168748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afrundede hjørner 9">
            <a:extLst>
              <a:ext uri="{FF2B5EF4-FFF2-40B4-BE49-F238E27FC236}">
                <a16:creationId xmlns:a16="http://schemas.microsoft.com/office/drawing/2014/main" id="{4BFDE66B-1CE2-BF38-7290-960A15424A56}"/>
              </a:ext>
            </a:extLst>
          </p:cNvPr>
          <p:cNvSpPr/>
          <p:nvPr/>
        </p:nvSpPr>
        <p:spPr>
          <a:xfrm>
            <a:off x="7104494" y="1607988"/>
            <a:ext cx="2006606" cy="39004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01C2DCB5-D3A4-BFE4-8D71-F466D3F54A61}"/>
              </a:ext>
            </a:extLst>
          </p:cNvPr>
          <p:cNvSpPr/>
          <p:nvPr/>
        </p:nvSpPr>
        <p:spPr>
          <a:xfrm>
            <a:off x="779894" y="1607988"/>
            <a:ext cx="2006606" cy="39004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Pladsholder til indhold 4">
            <a:extLst>
              <a:ext uri="{FF2B5EF4-FFF2-40B4-BE49-F238E27FC236}">
                <a16:creationId xmlns:a16="http://schemas.microsoft.com/office/drawing/2014/main" id="{0614EC8B-284C-6CD6-39C2-CC839B4FB8A2}"/>
              </a:ext>
            </a:extLst>
          </p:cNvPr>
          <p:cNvPicPr>
            <a:picLocks noGrp="1" noChangeAspect="1"/>
          </p:cNvPicPr>
          <p:nvPr>
            <p:ph idx="1"/>
          </p:nvPr>
        </p:nvPicPr>
        <p:blipFill>
          <a:blip r:embed="rId3"/>
          <a:stretch>
            <a:fillRect/>
          </a:stretch>
        </p:blipFill>
        <p:spPr>
          <a:xfrm>
            <a:off x="841998" y="1791985"/>
            <a:ext cx="1882398" cy="3532422"/>
          </a:xfrm>
          <a:prstGeom prst="rect">
            <a:avLst/>
          </a:prstGeom>
        </p:spPr>
      </p:pic>
      <p:sp>
        <p:nvSpPr>
          <p:cNvPr id="7" name="Rektangel 6">
            <a:extLst>
              <a:ext uri="{FF2B5EF4-FFF2-40B4-BE49-F238E27FC236}">
                <a16:creationId xmlns:a16="http://schemas.microsoft.com/office/drawing/2014/main" id="{A6B2CAA8-A71C-4862-B9F6-57F2E1AD7013}"/>
              </a:ext>
            </a:extLst>
          </p:cNvPr>
          <p:cNvSpPr/>
          <p:nvPr/>
        </p:nvSpPr>
        <p:spPr>
          <a:xfrm>
            <a:off x="1074420" y="4991100"/>
            <a:ext cx="822960" cy="152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8328A285-A3E1-34BF-A0B4-60238E3B1932}"/>
              </a:ext>
            </a:extLst>
          </p:cNvPr>
          <p:cNvSpPr/>
          <p:nvPr/>
        </p:nvSpPr>
        <p:spPr>
          <a:xfrm>
            <a:off x="1074420" y="4169898"/>
            <a:ext cx="822960" cy="1524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a:extLst>
              <a:ext uri="{FF2B5EF4-FFF2-40B4-BE49-F238E27FC236}">
                <a16:creationId xmlns:a16="http://schemas.microsoft.com/office/drawing/2014/main" id="{9BCEAB11-D1AD-71D5-DD3F-DE64062E4775}"/>
              </a:ext>
            </a:extLst>
          </p:cNvPr>
          <p:cNvPicPr>
            <a:picLocks noChangeAspect="1"/>
          </p:cNvPicPr>
          <p:nvPr/>
        </p:nvPicPr>
        <p:blipFill>
          <a:blip r:embed="rId4"/>
          <a:stretch>
            <a:fillRect/>
          </a:stretch>
        </p:blipFill>
        <p:spPr>
          <a:xfrm>
            <a:off x="7204085" y="1791985"/>
            <a:ext cx="1807424" cy="3391728"/>
          </a:xfrm>
          <a:prstGeom prst="rect">
            <a:avLst/>
          </a:prstGeom>
        </p:spPr>
      </p:pic>
      <p:sp>
        <p:nvSpPr>
          <p:cNvPr id="12" name="Titel 1">
            <a:extLst>
              <a:ext uri="{FF2B5EF4-FFF2-40B4-BE49-F238E27FC236}">
                <a16:creationId xmlns:a16="http://schemas.microsoft.com/office/drawing/2014/main" id="{BF4655A3-81BA-D81C-B662-59296DF1CF4F}"/>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3" name="Billede 12">
            <a:extLst>
              <a:ext uri="{FF2B5EF4-FFF2-40B4-BE49-F238E27FC236}">
                <a16:creationId xmlns:a16="http://schemas.microsoft.com/office/drawing/2014/main" id="{0DB7F668-3DFC-BD50-F0CD-0AB090A33966}"/>
              </a:ext>
            </a:extLst>
          </p:cNvPr>
          <p:cNvPicPr>
            <a:picLocks noChangeAspect="1"/>
          </p:cNvPicPr>
          <p:nvPr/>
        </p:nvPicPr>
        <p:blipFill>
          <a:blip r:embed="rId5"/>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259011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CA31A468-F2F8-3E99-F40A-D26C7F14AB92}"/>
              </a:ext>
            </a:extLst>
          </p:cNvPr>
          <p:cNvPicPr>
            <a:picLocks noGrp="1" noChangeAspect="1"/>
          </p:cNvPicPr>
          <p:nvPr>
            <p:ph idx="1"/>
          </p:nvPr>
        </p:nvPicPr>
        <p:blipFill>
          <a:blip r:embed="rId3"/>
          <a:stretch>
            <a:fillRect/>
          </a:stretch>
        </p:blipFill>
        <p:spPr>
          <a:xfrm>
            <a:off x="722620" y="1320911"/>
            <a:ext cx="9011509" cy="4701912"/>
          </a:xfrm>
        </p:spPr>
      </p:pic>
      <p:sp>
        <p:nvSpPr>
          <p:cNvPr id="3" name="Tekstfelt 2">
            <a:extLst>
              <a:ext uri="{FF2B5EF4-FFF2-40B4-BE49-F238E27FC236}">
                <a16:creationId xmlns:a16="http://schemas.microsoft.com/office/drawing/2014/main" id="{78CE8681-E9C7-B81B-BF79-3E145E04F1B4}"/>
              </a:ext>
            </a:extLst>
          </p:cNvPr>
          <p:cNvSpPr txBox="1"/>
          <p:nvPr/>
        </p:nvSpPr>
        <p:spPr>
          <a:xfrm>
            <a:off x="470628" y="1320911"/>
            <a:ext cx="7070910" cy="584775"/>
          </a:xfrm>
          <a:prstGeom prst="rect">
            <a:avLst/>
          </a:prstGeom>
          <a:noFill/>
        </p:spPr>
        <p:txBody>
          <a:bodyPr wrap="none" rtlCol="0">
            <a:spAutoFit/>
          </a:bodyPr>
          <a:lstStyle/>
          <a:p>
            <a:r>
              <a:rPr lang="da-DK" sz="3200" b="1"/>
              <a:t>Den oplæringsansvarlige i virksomheden</a:t>
            </a:r>
          </a:p>
        </p:txBody>
      </p:sp>
      <p:sp>
        <p:nvSpPr>
          <p:cNvPr id="8" name="Titel 1">
            <a:extLst>
              <a:ext uri="{FF2B5EF4-FFF2-40B4-BE49-F238E27FC236}">
                <a16:creationId xmlns:a16="http://schemas.microsoft.com/office/drawing/2014/main" id="{6C1F944B-AEDE-729C-8257-2B0334AC47A8}"/>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9" name="Billede 8">
            <a:extLst>
              <a:ext uri="{FF2B5EF4-FFF2-40B4-BE49-F238E27FC236}">
                <a16:creationId xmlns:a16="http://schemas.microsoft.com/office/drawing/2014/main" id="{D8995640-C68A-2BC4-502F-4E3306F251F3}"/>
              </a:ext>
            </a:extLst>
          </p:cNvPr>
          <p:cNvPicPr>
            <a:picLocks noChangeAspect="1"/>
          </p:cNvPicPr>
          <p:nvPr/>
        </p:nvPicPr>
        <p:blipFill>
          <a:blip r:embed="rId4"/>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1401761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3AE75-7056-BF90-573B-60725038BE14}"/>
              </a:ext>
            </a:extLst>
          </p:cNvPr>
          <p:cNvSpPr>
            <a:spLocks noGrp="1"/>
          </p:cNvSpPr>
          <p:nvPr>
            <p:ph type="title"/>
          </p:nvPr>
        </p:nvSpPr>
        <p:spPr/>
        <p:txBody>
          <a:bodyPr/>
          <a:lstStyle/>
          <a:p>
            <a:r>
              <a:rPr lang="da-DK" dirty="0"/>
              <a:t>Introduktion til App TUR Transport</a:t>
            </a:r>
          </a:p>
        </p:txBody>
      </p:sp>
      <p:pic>
        <p:nvPicPr>
          <p:cNvPr id="4" name="Billede 3">
            <a:extLst>
              <a:ext uri="{FF2B5EF4-FFF2-40B4-BE49-F238E27FC236}">
                <a16:creationId xmlns:a16="http://schemas.microsoft.com/office/drawing/2014/main" id="{C3E04C36-A9DF-B160-2E93-4F83D8288779}"/>
              </a:ext>
            </a:extLst>
          </p:cNvPr>
          <p:cNvPicPr>
            <a:picLocks noChangeAspect="1"/>
          </p:cNvPicPr>
          <p:nvPr/>
        </p:nvPicPr>
        <p:blipFill>
          <a:blip r:embed="rId3"/>
          <a:stretch>
            <a:fillRect/>
          </a:stretch>
        </p:blipFill>
        <p:spPr>
          <a:xfrm>
            <a:off x="8145021" y="130456"/>
            <a:ext cx="1091916" cy="1190455"/>
          </a:xfrm>
          <a:prstGeom prst="rect">
            <a:avLst/>
          </a:prstGeom>
        </p:spPr>
      </p:pic>
      <p:pic>
        <p:nvPicPr>
          <p:cNvPr id="8" name="Pladsholder til indhold 7">
            <a:extLst>
              <a:ext uri="{FF2B5EF4-FFF2-40B4-BE49-F238E27FC236}">
                <a16:creationId xmlns:a16="http://schemas.microsoft.com/office/drawing/2014/main" id="{14CCCD37-0027-1F82-2CE1-3F66293F5967}"/>
              </a:ext>
            </a:extLst>
          </p:cNvPr>
          <p:cNvPicPr>
            <a:picLocks noGrp="1" noChangeAspect="1"/>
          </p:cNvPicPr>
          <p:nvPr>
            <p:ph idx="1"/>
          </p:nvPr>
        </p:nvPicPr>
        <p:blipFill>
          <a:blip r:embed="rId4"/>
          <a:stretch>
            <a:fillRect/>
          </a:stretch>
        </p:blipFill>
        <p:spPr>
          <a:xfrm rot="20822024">
            <a:off x="2366813" y="1663700"/>
            <a:ext cx="2860708" cy="3965575"/>
          </a:xfrm>
        </p:spPr>
      </p:pic>
      <p:pic>
        <p:nvPicPr>
          <p:cNvPr id="9" name="Billede 8">
            <a:extLst>
              <a:ext uri="{FF2B5EF4-FFF2-40B4-BE49-F238E27FC236}">
                <a16:creationId xmlns:a16="http://schemas.microsoft.com/office/drawing/2014/main" id="{2E4F37B9-1733-2BE1-6D63-875C4ABF641A}"/>
              </a:ext>
            </a:extLst>
          </p:cNvPr>
          <p:cNvPicPr>
            <a:picLocks noChangeAspect="1"/>
          </p:cNvPicPr>
          <p:nvPr/>
        </p:nvPicPr>
        <p:blipFill>
          <a:blip r:embed="rId5"/>
          <a:stretch>
            <a:fillRect/>
          </a:stretch>
        </p:blipFill>
        <p:spPr>
          <a:xfrm rot="1046700">
            <a:off x="7133640" y="1390936"/>
            <a:ext cx="2222917" cy="4171424"/>
          </a:xfrm>
          <a:prstGeom prst="rect">
            <a:avLst/>
          </a:prstGeom>
        </p:spPr>
      </p:pic>
      <p:cxnSp>
        <p:nvCxnSpPr>
          <p:cNvPr id="10" name="Lige pilforbindelse 9">
            <a:extLst>
              <a:ext uri="{FF2B5EF4-FFF2-40B4-BE49-F238E27FC236}">
                <a16:creationId xmlns:a16="http://schemas.microsoft.com/office/drawing/2014/main" id="{23978451-4E11-BA0E-CEE8-28793B449056}"/>
              </a:ext>
            </a:extLst>
          </p:cNvPr>
          <p:cNvCxnSpPr/>
          <p:nvPr/>
        </p:nvCxnSpPr>
        <p:spPr>
          <a:xfrm>
            <a:off x="5236099" y="3416300"/>
            <a:ext cx="144410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008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0A9591AC-C86E-918F-8D2A-FB4A19DBD963}"/>
              </a:ext>
            </a:extLst>
          </p:cNvPr>
          <p:cNvPicPr>
            <a:picLocks noGrp="1" noChangeAspect="1"/>
          </p:cNvPicPr>
          <p:nvPr>
            <p:ph idx="1"/>
          </p:nvPr>
        </p:nvPicPr>
        <p:blipFill>
          <a:blip r:embed="rId3"/>
          <a:stretch>
            <a:fillRect/>
          </a:stretch>
        </p:blipFill>
        <p:spPr>
          <a:xfrm>
            <a:off x="486688" y="1320911"/>
            <a:ext cx="10094674" cy="4598987"/>
          </a:xfrm>
        </p:spPr>
      </p:pic>
      <p:cxnSp>
        <p:nvCxnSpPr>
          <p:cNvPr id="8" name="Lige pilforbindelse 7">
            <a:extLst>
              <a:ext uri="{FF2B5EF4-FFF2-40B4-BE49-F238E27FC236}">
                <a16:creationId xmlns:a16="http://schemas.microsoft.com/office/drawing/2014/main" id="{C39EF755-BA84-B6DB-BC27-ABC84A23CCFA}"/>
              </a:ext>
            </a:extLst>
          </p:cNvPr>
          <p:cNvCxnSpPr/>
          <p:nvPr/>
        </p:nvCxnSpPr>
        <p:spPr>
          <a:xfrm>
            <a:off x="-428625" y="2105025"/>
            <a:ext cx="1190625" cy="3429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9" name="Lige pilforbindelse 8">
            <a:extLst>
              <a:ext uri="{FF2B5EF4-FFF2-40B4-BE49-F238E27FC236}">
                <a16:creationId xmlns:a16="http://schemas.microsoft.com/office/drawing/2014/main" id="{C2313A8B-60BE-BFE6-AC26-D05E8FCF9153}"/>
              </a:ext>
            </a:extLst>
          </p:cNvPr>
          <p:cNvCxnSpPr/>
          <p:nvPr/>
        </p:nvCxnSpPr>
        <p:spPr>
          <a:xfrm>
            <a:off x="-274329" y="3241564"/>
            <a:ext cx="1190625" cy="3429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0" name="Lige pilforbindelse 9">
            <a:extLst>
              <a:ext uri="{FF2B5EF4-FFF2-40B4-BE49-F238E27FC236}">
                <a16:creationId xmlns:a16="http://schemas.microsoft.com/office/drawing/2014/main" id="{F80743B6-291F-A5EA-51CE-FF0ADCAC076C}"/>
              </a:ext>
            </a:extLst>
          </p:cNvPr>
          <p:cNvCxnSpPr/>
          <p:nvPr/>
        </p:nvCxnSpPr>
        <p:spPr>
          <a:xfrm>
            <a:off x="-274329" y="4368578"/>
            <a:ext cx="1190625" cy="3429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F8CAABF7-983C-BC58-9257-E12B2EB95CA7}"/>
              </a:ext>
            </a:extLst>
          </p:cNvPr>
          <p:cNvCxnSpPr/>
          <p:nvPr/>
        </p:nvCxnSpPr>
        <p:spPr>
          <a:xfrm>
            <a:off x="-274329" y="2685402"/>
            <a:ext cx="1190625" cy="3429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81FC5E89-3B47-666F-7033-A4AAEE63A927}"/>
              </a:ext>
            </a:extLst>
          </p:cNvPr>
          <p:cNvCxnSpPr>
            <a:cxnSpLocks/>
          </p:cNvCxnSpPr>
          <p:nvPr/>
        </p:nvCxnSpPr>
        <p:spPr>
          <a:xfrm flipV="1">
            <a:off x="-200025" y="5558870"/>
            <a:ext cx="1282025" cy="361028"/>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 name="Titel 1">
            <a:extLst>
              <a:ext uri="{FF2B5EF4-FFF2-40B4-BE49-F238E27FC236}">
                <a16:creationId xmlns:a16="http://schemas.microsoft.com/office/drawing/2014/main" id="{7384361C-2B3D-B3D9-BEE3-3599522F04F8}"/>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3" name="Billede 12">
            <a:extLst>
              <a:ext uri="{FF2B5EF4-FFF2-40B4-BE49-F238E27FC236}">
                <a16:creationId xmlns:a16="http://schemas.microsoft.com/office/drawing/2014/main" id="{820EB489-D1C6-458E-2254-CE13787C0177}"/>
              </a:ext>
            </a:extLst>
          </p:cNvPr>
          <p:cNvPicPr>
            <a:picLocks noChangeAspect="1"/>
          </p:cNvPicPr>
          <p:nvPr/>
        </p:nvPicPr>
        <p:blipFill>
          <a:blip r:embed="rId4"/>
          <a:stretch>
            <a:fillRect/>
          </a:stretch>
        </p:blipFill>
        <p:spPr>
          <a:xfrm>
            <a:off x="8145021" y="130456"/>
            <a:ext cx="1091916" cy="1190455"/>
          </a:xfrm>
          <a:prstGeom prst="rect">
            <a:avLst/>
          </a:prstGeom>
        </p:spPr>
      </p:pic>
      <p:sp>
        <p:nvSpPr>
          <p:cNvPr id="14" name="Rektangel 13">
            <a:extLst>
              <a:ext uri="{FF2B5EF4-FFF2-40B4-BE49-F238E27FC236}">
                <a16:creationId xmlns:a16="http://schemas.microsoft.com/office/drawing/2014/main" id="{03057640-8A3B-C0C0-4C85-EADBDB800D11}"/>
              </a:ext>
            </a:extLst>
          </p:cNvPr>
          <p:cNvSpPr/>
          <p:nvPr/>
        </p:nvSpPr>
        <p:spPr>
          <a:xfrm>
            <a:off x="1419077" y="4654439"/>
            <a:ext cx="2032000" cy="1140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5910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normAutofit fontScale="85000" lnSpcReduction="20000"/>
          </a:bodyPr>
          <a:lstStyle/>
          <a:p>
            <a:r>
              <a:rPr lang="da-DK" b="1" dirty="0"/>
              <a:t>Support til brugen af appen</a:t>
            </a:r>
          </a:p>
          <a:p>
            <a:r>
              <a:rPr lang="da-DK" dirty="0"/>
              <a:t>Lærlinge skal i første omgang henvende sig til jer skoler, hvis de oplever at der er noget i appen, der ser mærkeligt ud eller ikke fungerer. </a:t>
            </a:r>
          </a:p>
          <a:p>
            <a:r>
              <a:rPr lang="da-DK" dirty="0"/>
              <a:t>Der udvikles materiale til virksomhederne i brugen af appen/de mails som der tilsendes den oplæringsansvarlige. </a:t>
            </a:r>
          </a:p>
          <a:p>
            <a:r>
              <a:rPr lang="da-DK" dirty="0"/>
              <a:t>Skolerne kan henvende sig til TUR på </a:t>
            </a:r>
            <a:r>
              <a:rPr lang="da-DK" dirty="0">
                <a:hlinkClick r:id="rId3"/>
              </a:rPr>
              <a:t>tur@tur.dk</a:t>
            </a:r>
            <a:r>
              <a:rPr lang="da-DK" dirty="0"/>
              <a:t>, såfremt det ikke er tastefejl der er årsag til problemet. Skriv i emne ”App TUR Transport”</a:t>
            </a:r>
          </a:p>
          <a:p>
            <a:endParaRPr lang="da-DK" dirty="0"/>
          </a:p>
          <a:p>
            <a:r>
              <a:rPr lang="da-DK" b="1" dirty="0"/>
              <a:t>Tilretninger og nye versioner. </a:t>
            </a:r>
          </a:p>
          <a:p>
            <a:r>
              <a:rPr lang="da-DK" dirty="0"/>
              <a:t>TUR følger naturligvis løbende med, hvorledes appen fungerer. Der kan være behov for opdateringer, såfremt der måtte være fejl. Det vil vi naturligvis gerne høre nærmere om, så vi kan få rettet op på fejl eller forslag til tilretninger/opdateringer/funktioner. </a:t>
            </a:r>
          </a:p>
          <a:p>
            <a:r>
              <a:rPr lang="da-DK" dirty="0"/>
              <a:t>Skriv så til </a:t>
            </a:r>
            <a:r>
              <a:rPr lang="da-DK" dirty="0">
                <a:hlinkClick r:id="rId3"/>
              </a:rPr>
              <a:t>tur@tur.dk</a:t>
            </a:r>
            <a:r>
              <a:rPr lang="da-DK" dirty="0"/>
              <a:t>. Skriv i emne ”App TUR Transport”</a:t>
            </a:r>
          </a:p>
          <a:p>
            <a:endParaRPr lang="da-DK" dirty="0"/>
          </a:p>
          <a:p>
            <a:endParaRPr lang="da-DK" dirty="0"/>
          </a:p>
          <a:p>
            <a:endParaRPr lang="da-DK" dirty="0"/>
          </a:p>
        </p:txBody>
      </p:sp>
      <p:sp>
        <p:nvSpPr>
          <p:cNvPr id="7" name="Titel 1">
            <a:extLst>
              <a:ext uri="{FF2B5EF4-FFF2-40B4-BE49-F238E27FC236}">
                <a16:creationId xmlns:a16="http://schemas.microsoft.com/office/drawing/2014/main" id="{4C43B280-F55E-6388-2D85-5CCA12F9FFC4}"/>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8" name="Billede 7">
            <a:extLst>
              <a:ext uri="{FF2B5EF4-FFF2-40B4-BE49-F238E27FC236}">
                <a16:creationId xmlns:a16="http://schemas.microsoft.com/office/drawing/2014/main" id="{05FB984A-9CDA-A70B-DE3E-42AC1BBF0072}"/>
              </a:ext>
            </a:extLst>
          </p:cNvPr>
          <p:cNvPicPr>
            <a:picLocks noChangeAspect="1"/>
          </p:cNvPicPr>
          <p:nvPr/>
        </p:nvPicPr>
        <p:blipFill>
          <a:blip r:embed="rId4"/>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324484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anim calcmode="lin" valueType="num">
                                      <p:cBhvr additive="base">
                                        <p:cTn id="1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additive="base">
                                        <p:cTn id="1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dirty="0"/>
              <a:t>Hvis </a:t>
            </a:r>
            <a:r>
              <a:rPr lang="da-DK"/>
              <a:t>en lærling skifter virksomhed</a:t>
            </a:r>
            <a:r>
              <a:rPr lang="da-DK" dirty="0"/>
              <a:t>. </a:t>
            </a:r>
          </a:p>
          <a:p>
            <a:endParaRPr lang="da-DK" dirty="0"/>
          </a:p>
          <a:p>
            <a:r>
              <a:rPr lang="da-DK" dirty="0"/>
              <a:t>Den gamle virksomhed har adgang til oplæringserklæring frem til det tidspunkt hvor eleven er ansat til, herefter overgår fremtidige oplæringserklæring til ny virksomhed. </a:t>
            </a:r>
          </a:p>
          <a:p>
            <a:endParaRPr lang="da-DK" dirty="0"/>
          </a:p>
        </p:txBody>
      </p:sp>
      <p:sp>
        <p:nvSpPr>
          <p:cNvPr id="7" name="Titel 1">
            <a:extLst>
              <a:ext uri="{FF2B5EF4-FFF2-40B4-BE49-F238E27FC236}">
                <a16:creationId xmlns:a16="http://schemas.microsoft.com/office/drawing/2014/main" id="{EAE11E19-D616-2BCA-30B6-82AE43285D53}"/>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8" name="Billede 7">
            <a:extLst>
              <a:ext uri="{FF2B5EF4-FFF2-40B4-BE49-F238E27FC236}">
                <a16:creationId xmlns:a16="http://schemas.microsoft.com/office/drawing/2014/main" id="{845EEF67-B9A3-CDFC-08DE-629039F12C8F}"/>
              </a:ext>
            </a:extLst>
          </p:cNvPr>
          <p:cNvPicPr>
            <a:picLocks noChangeAspect="1"/>
          </p:cNvPicPr>
          <p:nvPr/>
        </p:nvPicPr>
        <p:blipFill>
          <a:blip r:embed="rId3"/>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4074507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descr="Et billede, der indeholder ballon, kunst&#10;&#10;Automatisk genereret beskrivelse">
            <a:extLst>
              <a:ext uri="{FF2B5EF4-FFF2-40B4-BE49-F238E27FC236}">
                <a16:creationId xmlns:a16="http://schemas.microsoft.com/office/drawing/2014/main" id="{93CBC078-D9F0-70FF-B2EB-3128EF50F80A}"/>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947978" y="1153663"/>
            <a:ext cx="6080882" cy="4598987"/>
          </a:xfrm>
        </p:spPr>
      </p:pic>
      <p:sp>
        <p:nvSpPr>
          <p:cNvPr id="8" name="Titel 1">
            <a:extLst>
              <a:ext uri="{FF2B5EF4-FFF2-40B4-BE49-F238E27FC236}">
                <a16:creationId xmlns:a16="http://schemas.microsoft.com/office/drawing/2014/main" id="{6C09C8DD-9071-6EDD-9DF9-A2D8D84B6342}"/>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9" name="Billede 8">
            <a:extLst>
              <a:ext uri="{FF2B5EF4-FFF2-40B4-BE49-F238E27FC236}">
                <a16:creationId xmlns:a16="http://schemas.microsoft.com/office/drawing/2014/main" id="{394FC53F-111D-008A-AC34-E230B7C98AD4}"/>
              </a:ext>
            </a:extLst>
          </p:cNvPr>
          <p:cNvPicPr>
            <a:picLocks noChangeAspect="1"/>
          </p:cNvPicPr>
          <p:nvPr/>
        </p:nvPicPr>
        <p:blipFill>
          <a:blip r:embed="rId5"/>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27042478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41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b="1" dirty="0"/>
              <a:t>Hvem skal bruge appen?</a:t>
            </a:r>
          </a:p>
          <a:p>
            <a:r>
              <a:rPr lang="da-DK" dirty="0"/>
              <a:t>Appen TUR Transport er lavet til lærlinge på følgende erhvervsuddannelser:</a:t>
            </a:r>
          </a:p>
          <a:p>
            <a:r>
              <a:rPr lang="da-DK" dirty="0"/>
              <a:t>Vejgodstransport</a:t>
            </a:r>
          </a:p>
          <a:p>
            <a:r>
              <a:rPr lang="da-DK" dirty="0"/>
              <a:t>Kranfører</a:t>
            </a:r>
          </a:p>
          <a:p>
            <a:r>
              <a:rPr lang="da-DK" dirty="0"/>
              <a:t>Lager og terminal</a:t>
            </a:r>
          </a:p>
        </p:txBody>
      </p:sp>
      <p:sp>
        <p:nvSpPr>
          <p:cNvPr id="9" name="Titel 1">
            <a:extLst>
              <a:ext uri="{FF2B5EF4-FFF2-40B4-BE49-F238E27FC236}">
                <a16:creationId xmlns:a16="http://schemas.microsoft.com/office/drawing/2014/main" id="{15501550-538D-70A0-9489-A23A9F6BFEAC}"/>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0" name="Billede 9">
            <a:extLst>
              <a:ext uri="{FF2B5EF4-FFF2-40B4-BE49-F238E27FC236}">
                <a16:creationId xmlns:a16="http://schemas.microsoft.com/office/drawing/2014/main" id="{36CE00B8-8A9D-6257-02D9-DD240D8BE40A}"/>
              </a:ext>
            </a:extLst>
          </p:cNvPr>
          <p:cNvPicPr>
            <a:picLocks noChangeAspect="1"/>
          </p:cNvPicPr>
          <p:nvPr/>
        </p:nvPicPr>
        <p:blipFill>
          <a:blip r:embed="rId3"/>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700936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b="0" i="0">
                <a:solidFill>
                  <a:srgbClr val="545454"/>
                </a:solidFill>
                <a:effectLst/>
                <a:latin typeface="verdana" panose="020B0604030504040204" pitchFamily="34" charset="0"/>
              </a:rPr>
              <a:t>TUR har udviklet en lille film om appen, der skal gøre det endnu nemmere for lærlingene at komme i gang med at bruge deres nye digitale uddannelsesbog. Se filmen om </a:t>
            </a:r>
            <a:r>
              <a:rPr lang="da-DK" b="0" i="1">
                <a:solidFill>
                  <a:srgbClr val="545454"/>
                </a:solidFill>
                <a:effectLst/>
                <a:latin typeface="verdana" panose="020B0604030504040204" pitchFamily="34" charset="0"/>
              </a:rPr>
              <a:t>TUR Transport</a:t>
            </a:r>
            <a:r>
              <a:rPr lang="da-DK" b="0" i="0">
                <a:solidFill>
                  <a:srgbClr val="545454"/>
                </a:solidFill>
                <a:effectLst/>
                <a:latin typeface="verdana" panose="020B0604030504040204" pitchFamily="34" charset="0"/>
              </a:rPr>
              <a:t> her: </a:t>
            </a:r>
            <a:r>
              <a:rPr lang="da-DK" b="0" i="0" u="none" strike="noStrike">
                <a:solidFill>
                  <a:srgbClr val="749639"/>
                </a:solidFill>
                <a:effectLst/>
                <a:latin typeface="verdana" panose="020B0604030504040204" pitchFamily="34" charset="0"/>
                <a:hlinkClick r:id="rId3"/>
              </a:rPr>
              <a:t>Din Digitale Uddannelsesbog</a:t>
            </a:r>
            <a:endParaRPr lang="da-DK"/>
          </a:p>
        </p:txBody>
      </p:sp>
      <p:pic>
        <p:nvPicPr>
          <p:cNvPr id="6" name="Billede 5">
            <a:hlinkClick r:id="rId3"/>
            <a:extLst>
              <a:ext uri="{FF2B5EF4-FFF2-40B4-BE49-F238E27FC236}">
                <a16:creationId xmlns:a16="http://schemas.microsoft.com/office/drawing/2014/main" id="{B1CE3993-1AE0-4E4F-8138-44390B65DF48}"/>
              </a:ext>
            </a:extLst>
          </p:cNvPr>
          <p:cNvPicPr>
            <a:picLocks noChangeAspect="1"/>
          </p:cNvPicPr>
          <p:nvPr/>
        </p:nvPicPr>
        <p:blipFill>
          <a:blip r:embed="rId4"/>
          <a:stretch>
            <a:fillRect/>
          </a:stretch>
        </p:blipFill>
        <p:spPr>
          <a:xfrm>
            <a:off x="6938793" y="3429000"/>
            <a:ext cx="2429214" cy="2734057"/>
          </a:xfrm>
          <a:prstGeom prst="rect">
            <a:avLst/>
          </a:prstGeom>
        </p:spPr>
      </p:pic>
      <p:sp>
        <p:nvSpPr>
          <p:cNvPr id="8" name="Titel 1">
            <a:extLst>
              <a:ext uri="{FF2B5EF4-FFF2-40B4-BE49-F238E27FC236}">
                <a16:creationId xmlns:a16="http://schemas.microsoft.com/office/drawing/2014/main" id="{4F0686D8-EA3B-AFCB-0FC0-CD5123848A28}"/>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9" name="Billede 8">
            <a:extLst>
              <a:ext uri="{FF2B5EF4-FFF2-40B4-BE49-F238E27FC236}">
                <a16:creationId xmlns:a16="http://schemas.microsoft.com/office/drawing/2014/main" id="{025EC64F-64EF-2734-F88F-0286CC0C181E}"/>
              </a:ext>
            </a:extLst>
          </p:cNvPr>
          <p:cNvPicPr>
            <a:picLocks noChangeAspect="1"/>
          </p:cNvPicPr>
          <p:nvPr/>
        </p:nvPicPr>
        <p:blipFill>
          <a:blip r:embed="rId5"/>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882879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b="1" dirty="0"/>
              <a:t>Opstart i brugen af appen. </a:t>
            </a:r>
          </a:p>
          <a:p>
            <a:r>
              <a:rPr lang="da-DK" dirty="0"/>
              <a:t>1. januar 2024. Alle de lærlinge som starter herefter på deres uddannelse skal gøre brug af appen. </a:t>
            </a:r>
          </a:p>
          <a:p>
            <a:endParaRPr lang="da-DK" dirty="0"/>
          </a:p>
          <a:p>
            <a:r>
              <a:rPr lang="da-DK" dirty="0"/>
              <a:t>Alle de lærlinge som er startet før 1. januar </a:t>
            </a:r>
            <a:r>
              <a:rPr lang="da-DK"/>
              <a:t>2024 gør deres uddannelse færdig med </a:t>
            </a:r>
            <a:r>
              <a:rPr lang="da-DK" dirty="0"/>
              <a:t>brugen af den fysiske uddannelsesbog. </a:t>
            </a:r>
          </a:p>
          <a:p>
            <a:endParaRPr lang="da-DK" dirty="0"/>
          </a:p>
          <a:p>
            <a:endParaRPr lang="da-DK" dirty="0"/>
          </a:p>
        </p:txBody>
      </p:sp>
      <p:sp>
        <p:nvSpPr>
          <p:cNvPr id="7" name="Titel 1">
            <a:extLst>
              <a:ext uri="{FF2B5EF4-FFF2-40B4-BE49-F238E27FC236}">
                <a16:creationId xmlns:a16="http://schemas.microsoft.com/office/drawing/2014/main" id="{CCD9128E-4FE2-C591-2964-FE9A7C90F7CE}"/>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8" name="Billede 7">
            <a:extLst>
              <a:ext uri="{FF2B5EF4-FFF2-40B4-BE49-F238E27FC236}">
                <a16:creationId xmlns:a16="http://schemas.microsoft.com/office/drawing/2014/main" id="{5AA736D4-EFC1-FE5A-933D-F74F0B4D3A11}"/>
              </a:ext>
            </a:extLst>
          </p:cNvPr>
          <p:cNvPicPr>
            <a:picLocks noChangeAspect="1"/>
          </p:cNvPicPr>
          <p:nvPr/>
        </p:nvPicPr>
        <p:blipFill>
          <a:blip r:embed="rId3"/>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2186254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p:txBody>
          <a:bodyPr/>
          <a:lstStyle/>
          <a:p>
            <a:r>
              <a:rPr lang="da-DK" dirty="0"/>
              <a:t>Hent appen TUR Transport i</a:t>
            </a:r>
          </a:p>
          <a:p>
            <a:r>
              <a:rPr lang="da-DK" dirty="0"/>
              <a:t>App store eller google </a:t>
            </a:r>
            <a:r>
              <a:rPr lang="da-DK" dirty="0" err="1"/>
              <a:t>play</a:t>
            </a:r>
            <a:r>
              <a:rPr lang="da-DK" dirty="0"/>
              <a:t> store</a:t>
            </a:r>
          </a:p>
          <a:p>
            <a:endParaRPr lang="da-DK" dirty="0"/>
          </a:p>
          <a:p>
            <a:endParaRPr lang="da-DK" dirty="0"/>
          </a:p>
          <a:p>
            <a:endParaRPr lang="da-DK" dirty="0"/>
          </a:p>
          <a:p>
            <a:endParaRPr lang="da-DK" dirty="0"/>
          </a:p>
        </p:txBody>
      </p:sp>
      <p:sp>
        <p:nvSpPr>
          <p:cNvPr id="7" name="Titel 1">
            <a:extLst>
              <a:ext uri="{FF2B5EF4-FFF2-40B4-BE49-F238E27FC236}">
                <a16:creationId xmlns:a16="http://schemas.microsoft.com/office/drawing/2014/main" id="{9C168220-0A6B-E397-CEE7-45F057A669CA}"/>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8" name="Billede 7">
            <a:extLst>
              <a:ext uri="{FF2B5EF4-FFF2-40B4-BE49-F238E27FC236}">
                <a16:creationId xmlns:a16="http://schemas.microsoft.com/office/drawing/2014/main" id="{F7FE3471-3DFA-4366-A9D9-C21312E99EA1}"/>
              </a:ext>
            </a:extLst>
          </p:cNvPr>
          <p:cNvPicPr>
            <a:picLocks noChangeAspect="1"/>
          </p:cNvPicPr>
          <p:nvPr/>
        </p:nvPicPr>
        <p:blipFill>
          <a:blip r:embed="rId3"/>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3178260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ktangel: afrundede hjørner 12">
            <a:extLst>
              <a:ext uri="{FF2B5EF4-FFF2-40B4-BE49-F238E27FC236}">
                <a16:creationId xmlns:a16="http://schemas.microsoft.com/office/drawing/2014/main" id="{F44EECC1-B2F3-165B-61C4-7E6F63D49026}"/>
              </a:ext>
            </a:extLst>
          </p:cNvPr>
          <p:cNvSpPr/>
          <p:nvPr/>
        </p:nvSpPr>
        <p:spPr>
          <a:xfrm>
            <a:off x="9236046" y="2237209"/>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afrundede hjørner 4">
            <a:extLst>
              <a:ext uri="{FF2B5EF4-FFF2-40B4-BE49-F238E27FC236}">
                <a16:creationId xmlns:a16="http://schemas.microsoft.com/office/drawing/2014/main" id="{6625F181-F3D5-6FB1-B614-95E7F4679DDA}"/>
              </a:ext>
            </a:extLst>
          </p:cNvPr>
          <p:cNvSpPr/>
          <p:nvPr/>
        </p:nvSpPr>
        <p:spPr>
          <a:xfrm>
            <a:off x="1941643" y="2227782"/>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indhold 2">
            <a:extLst>
              <a:ext uri="{FF2B5EF4-FFF2-40B4-BE49-F238E27FC236}">
                <a16:creationId xmlns:a16="http://schemas.microsoft.com/office/drawing/2014/main" id="{62E8C881-9BEB-78E4-538D-1D793C93531C}"/>
              </a:ext>
            </a:extLst>
          </p:cNvPr>
          <p:cNvSpPr>
            <a:spLocks noGrp="1"/>
          </p:cNvSpPr>
          <p:nvPr>
            <p:ph idx="1"/>
          </p:nvPr>
        </p:nvSpPr>
        <p:spPr>
          <a:xfrm>
            <a:off x="320984" y="1443611"/>
            <a:ext cx="11550032" cy="4598469"/>
          </a:xfrm>
          <a:effectLst>
            <a:softEdge rad="25400"/>
          </a:effectLst>
        </p:spPr>
        <p:txBody>
          <a:bodyPr/>
          <a:lstStyle/>
          <a:p>
            <a:r>
              <a:rPr lang="da-DK" dirty="0"/>
              <a:t>Kom godt i gang</a:t>
            </a:r>
          </a:p>
        </p:txBody>
      </p:sp>
      <p:pic>
        <p:nvPicPr>
          <p:cNvPr id="1026" name="Picture 2">
            <a:extLst>
              <a:ext uri="{FF2B5EF4-FFF2-40B4-BE49-F238E27FC236}">
                <a16:creationId xmlns:a16="http://schemas.microsoft.com/office/drawing/2014/main" id="{CA9489CF-8CD8-75CE-3FF8-563FD9E8E2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70" b="4792"/>
          <a:stretch/>
        </p:blipFill>
        <p:spPr bwMode="auto">
          <a:xfrm>
            <a:off x="1998573" y="2485629"/>
            <a:ext cx="1737310" cy="3337088"/>
          </a:xfrm>
          <a:prstGeom prst="rect">
            <a:avLst/>
          </a:prstGeom>
          <a:noFill/>
          <a:ln>
            <a:noFill/>
          </a:ln>
          <a:effectLst>
            <a:softEdge rad="127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ktangel: afrundede hjørner 5">
            <a:extLst>
              <a:ext uri="{FF2B5EF4-FFF2-40B4-BE49-F238E27FC236}">
                <a16:creationId xmlns:a16="http://schemas.microsoft.com/office/drawing/2014/main" id="{1329E76C-954A-EB7A-2AAE-E3E4F0BEE0B7}"/>
              </a:ext>
            </a:extLst>
          </p:cNvPr>
          <p:cNvSpPr/>
          <p:nvPr/>
        </p:nvSpPr>
        <p:spPr>
          <a:xfrm>
            <a:off x="4452038" y="2237209"/>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AC8A06A-FE87-3B11-6961-E43E0C91740B}"/>
              </a:ext>
            </a:extLst>
          </p:cNvPr>
          <p:cNvCxnSpPr/>
          <p:nvPr/>
        </p:nvCxnSpPr>
        <p:spPr>
          <a:xfrm flipV="1">
            <a:off x="1335421" y="4154173"/>
            <a:ext cx="876692" cy="377449"/>
          </a:xfrm>
          <a:prstGeom prst="straightConnector1">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 name="Tekstfelt 8">
            <a:extLst>
              <a:ext uri="{FF2B5EF4-FFF2-40B4-BE49-F238E27FC236}">
                <a16:creationId xmlns:a16="http://schemas.microsoft.com/office/drawing/2014/main" id="{274BEF24-6704-12E2-13CE-901AB32E0FF8}"/>
              </a:ext>
            </a:extLst>
          </p:cNvPr>
          <p:cNvSpPr txBox="1"/>
          <p:nvPr/>
        </p:nvSpPr>
        <p:spPr>
          <a:xfrm>
            <a:off x="141403" y="3742467"/>
            <a:ext cx="1494961" cy="646331"/>
          </a:xfrm>
          <a:prstGeom prst="rect">
            <a:avLst/>
          </a:prstGeom>
          <a:noFill/>
        </p:spPr>
        <p:txBody>
          <a:bodyPr wrap="none" rtlCol="0">
            <a:spAutoFit/>
          </a:bodyPr>
          <a:lstStyle/>
          <a:p>
            <a:r>
              <a:rPr lang="da-DK"/>
              <a:t>Vælg</a:t>
            </a:r>
          </a:p>
          <a:p>
            <a:r>
              <a:rPr lang="da-DK"/>
              <a:t>”Opret konto”</a:t>
            </a:r>
          </a:p>
        </p:txBody>
      </p:sp>
      <p:pic>
        <p:nvPicPr>
          <p:cNvPr id="1029" name="Picture 5">
            <a:extLst>
              <a:ext uri="{FF2B5EF4-FFF2-40B4-BE49-F238E27FC236}">
                <a16:creationId xmlns:a16="http://schemas.microsoft.com/office/drawing/2014/main" id="{70CEB63C-CDEC-659F-2281-8CA28CE16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5148" y="2431738"/>
            <a:ext cx="1590919" cy="344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Lige pilforbindelse 10">
            <a:extLst>
              <a:ext uri="{FF2B5EF4-FFF2-40B4-BE49-F238E27FC236}">
                <a16:creationId xmlns:a16="http://schemas.microsoft.com/office/drawing/2014/main" id="{63E45A5E-2F23-8F7E-7409-7201E516BF73}"/>
              </a:ext>
            </a:extLst>
          </p:cNvPr>
          <p:cNvCxnSpPr/>
          <p:nvPr/>
        </p:nvCxnSpPr>
        <p:spPr>
          <a:xfrm flipH="1">
            <a:off x="6096000" y="5052768"/>
            <a:ext cx="1498862" cy="44305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2" name="Tekstfelt 11">
            <a:extLst>
              <a:ext uri="{FF2B5EF4-FFF2-40B4-BE49-F238E27FC236}">
                <a16:creationId xmlns:a16="http://schemas.microsoft.com/office/drawing/2014/main" id="{7EB412F4-2FA1-7DB6-37AD-22FC21DF7DCE}"/>
              </a:ext>
            </a:extLst>
          </p:cNvPr>
          <p:cNvSpPr txBox="1"/>
          <p:nvPr/>
        </p:nvSpPr>
        <p:spPr>
          <a:xfrm>
            <a:off x="6962433" y="4026276"/>
            <a:ext cx="2219775" cy="923330"/>
          </a:xfrm>
          <a:prstGeom prst="rect">
            <a:avLst/>
          </a:prstGeom>
          <a:noFill/>
        </p:spPr>
        <p:txBody>
          <a:bodyPr wrap="none" rtlCol="0">
            <a:spAutoFit/>
          </a:bodyPr>
          <a:lstStyle/>
          <a:p>
            <a:r>
              <a:rPr lang="da-DK"/>
              <a:t>Udfyld disse felter og </a:t>
            </a:r>
          </a:p>
          <a:p>
            <a:r>
              <a:rPr lang="da-DK"/>
              <a:t>Klik på knappen </a:t>
            </a:r>
          </a:p>
          <a:p>
            <a:r>
              <a:rPr lang="da-DK"/>
              <a:t>”opret konto”</a:t>
            </a:r>
          </a:p>
        </p:txBody>
      </p:sp>
      <p:pic>
        <p:nvPicPr>
          <p:cNvPr id="1030" name="Picture 6">
            <a:extLst>
              <a:ext uri="{FF2B5EF4-FFF2-40B4-BE49-F238E27FC236}">
                <a16:creationId xmlns:a16="http://schemas.microsoft.com/office/drawing/2014/main" id="{0728E380-B33A-83D5-7E8D-69EAF33E78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1790" y="2452316"/>
            <a:ext cx="1573304" cy="3406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felt 6">
            <a:extLst>
              <a:ext uri="{FF2B5EF4-FFF2-40B4-BE49-F238E27FC236}">
                <a16:creationId xmlns:a16="http://schemas.microsoft.com/office/drawing/2014/main" id="{A001503C-E491-293B-68A8-E96353ADA4AC}"/>
              </a:ext>
            </a:extLst>
          </p:cNvPr>
          <p:cNvSpPr txBox="1"/>
          <p:nvPr/>
        </p:nvSpPr>
        <p:spPr>
          <a:xfrm>
            <a:off x="6619009" y="2805545"/>
            <a:ext cx="2544479" cy="923330"/>
          </a:xfrm>
          <a:prstGeom prst="rect">
            <a:avLst/>
          </a:prstGeom>
          <a:noFill/>
        </p:spPr>
        <p:txBody>
          <a:bodyPr wrap="none" rtlCol="0">
            <a:spAutoFit/>
          </a:bodyPr>
          <a:lstStyle/>
          <a:p>
            <a:r>
              <a:rPr lang="da-DK" dirty="0"/>
              <a:t>Vigtigt, lærlingens mail-</a:t>
            </a:r>
          </a:p>
          <a:p>
            <a:r>
              <a:rPr lang="da-DK" dirty="0"/>
              <a:t>adresse kan ikke ændres </a:t>
            </a:r>
          </a:p>
          <a:p>
            <a:r>
              <a:rPr lang="da-DK" dirty="0"/>
              <a:t>undervejs i uddannelsen</a:t>
            </a:r>
          </a:p>
        </p:txBody>
      </p:sp>
      <p:sp>
        <p:nvSpPr>
          <p:cNvPr id="10" name="Tekstfelt 9">
            <a:extLst>
              <a:ext uri="{FF2B5EF4-FFF2-40B4-BE49-F238E27FC236}">
                <a16:creationId xmlns:a16="http://schemas.microsoft.com/office/drawing/2014/main" id="{ED951A9C-0EF2-BA45-0338-A2C986CDAB17}"/>
              </a:ext>
            </a:extLst>
          </p:cNvPr>
          <p:cNvSpPr txBox="1"/>
          <p:nvPr/>
        </p:nvSpPr>
        <p:spPr>
          <a:xfrm>
            <a:off x="5360291" y="6316416"/>
            <a:ext cx="6316024" cy="369332"/>
          </a:xfrm>
          <a:prstGeom prst="rect">
            <a:avLst/>
          </a:prstGeom>
          <a:noFill/>
        </p:spPr>
        <p:txBody>
          <a:bodyPr wrap="none" rtlCol="0">
            <a:spAutoFit/>
          </a:bodyPr>
          <a:lstStyle/>
          <a:p>
            <a:r>
              <a:rPr lang="da-DK" sz="1800" u="sng" dirty="0">
                <a:solidFill>
                  <a:srgbClr val="0000FF"/>
                </a:solidFill>
                <a:effectLst/>
                <a:latin typeface="Calibri" panose="020F0502020204030204" pitchFamily="34" charset="0"/>
                <a:ea typeface="Calibri" panose="020F0502020204030204" pitchFamily="34" charset="0"/>
                <a:hlinkClick r:id="rId6"/>
              </a:rPr>
              <a:t>Privatlivspolitik-for-app - TUR Transporterhvervets Uddannelser</a:t>
            </a:r>
            <a:endParaRPr lang="da-DK" sz="1800" dirty="0">
              <a:effectLst/>
              <a:latin typeface="Calibri" panose="020F0502020204030204" pitchFamily="34" charset="0"/>
              <a:ea typeface="Calibri" panose="020F0502020204030204" pitchFamily="34" charset="0"/>
            </a:endParaRPr>
          </a:p>
        </p:txBody>
      </p:sp>
      <p:cxnSp>
        <p:nvCxnSpPr>
          <p:cNvPr id="14" name="Lige pilforbindelse 13">
            <a:extLst>
              <a:ext uri="{FF2B5EF4-FFF2-40B4-BE49-F238E27FC236}">
                <a16:creationId xmlns:a16="http://schemas.microsoft.com/office/drawing/2014/main" id="{66252B71-F031-724F-0E44-7EDE57E440BE}"/>
              </a:ext>
            </a:extLst>
          </p:cNvPr>
          <p:cNvCxnSpPr>
            <a:cxnSpLocks/>
          </p:cNvCxnSpPr>
          <p:nvPr/>
        </p:nvCxnSpPr>
        <p:spPr>
          <a:xfrm flipH="1" flipV="1">
            <a:off x="5377067" y="5171338"/>
            <a:ext cx="183404" cy="67994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7" name="Tekstfelt 16">
            <a:extLst>
              <a:ext uri="{FF2B5EF4-FFF2-40B4-BE49-F238E27FC236}">
                <a16:creationId xmlns:a16="http://schemas.microsoft.com/office/drawing/2014/main" id="{77BBB086-6311-E9EE-E0FC-626EF1A72AC7}"/>
              </a:ext>
            </a:extLst>
          </p:cNvPr>
          <p:cNvSpPr txBox="1"/>
          <p:nvPr/>
        </p:nvSpPr>
        <p:spPr>
          <a:xfrm>
            <a:off x="4961949" y="5922772"/>
            <a:ext cx="6220742" cy="369332"/>
          </a:xfrm>
          <a:prstGeom prst="rect">
            <a:avLst/>
          </a:prstGeom>
          <a:noFill/>
        </p:spPr>
        <p:txBody>
          <a:bodyPr wrap="none" rtlCol="0">
            <a:spAutoFit/>
          </a:bodyPr>
          <a:lstStyle/>
          <a:p>
            <a:r>
              <a:rPr lang="da-DK" dirty="0"/>
              <a:t>Se nærmere om behandling af personoplysning på link herunder</a:t>
            </a:r>
          </a:p>
        </p:txBody>
      </p:sp>
      <p:sp>
        <p:nvSpPr>
          <p:cNvPr id="18" name="Titel 1">
            <a:extLst>
              <a:ext uri="{FF2B5EF4-FFF2-40B4-BE49-F238E27FC236}">
                <a16:creationId xmlns:a16="http://schemas.microsoft.com/office/drawing/2014/main" id="{1624E6D2-F738-3965-C4AC-D5F39941598A}"/>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9" name="Billede 18">
            <a:extLst>
              <a:ext uri="{FF2B5EF4-FFF2-40B4-BE49-F238E27FC236}">
                <a16:creationId xmlns:a16="http://schemas.microsoft.com/office/drawing/2014/main" id="{141B2042-9877-00FA-8B35-D899729DF950}"/>
              </a:ext>
            </a:extLst>
          </p:cNvPr>
          <p:cNvPicPr>
            <a:picLocks noChangeAspect="1"/>
          </p:cNvPicPr>
          <p:nvPr/>
        </p:nvPicPr>
        <p:blipFill>
          <a:blip r:embed="rId7"/>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387381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030"/>
                                        </p:tgtEl>
                                        <p:attrNameLst>
                                          <p:attrName>style.visibility</p:attrName>
                                        </p:attrNameLst>
                                      </p:cBhvr>
                                      <p:to>
                                        <p:strVal val="visible"/>
                                      </p:to>
                                    </p:set>
                                    <p:anim calcmode="lin" valueType="num">
                                      <p:cBhvr additive="base">
                                        <p:cTn id="41" dur="500" fill="hold"/>
                                        <p:tgtEl>
                                          <p:spTgt spid="1030"/>
                                        </p:tgtEl>
                                        <p:attrNameLst>
                                          <p:attrName>ppt_x</p:attrName>
                                        </p:attrNameLst>
                                      </p:cBhvr>
                                      <p:tavLst>
                                        <p:tav tm="0">
                                          <p:val>
                                            <p:strVal val="#ppt_x"/>
                                          </p:val>
                                        </p:tav>
                                        <p:tav tm="100000">
                                          <p:val>
                                            <p:strVal val="#ppt_x"/>
                                          </p:val>
                                        </p:tav>
                                      </p:tavLst>
                                    </p:anim>
                                    <p:anim calcmode="lin" valueType="num">
                                      <p:cBhvr additive="base">
                                        <p:cTn id="4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9" grpId="0"/>
      <p:bldP spid="1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afrundede hjørner 6">
            <a:extLst>
              <a:ext uri="{FF2B5EF4-FFF2-40B4-BE49-F238E27FC236}">
                <a16:creationId xmlns:a16="http://schemas.microsoft.com/office/drawing/2014/main" id="{95810A20-05C8-6DCF-D8D2-0C19D427E0BA}"/>
              </a:ext>
            </a:extLst>
          </p:cNvPr>
          <p:cNvSpPr/>
          <p:nvPr/>
        </p:nvSpPr>
        <p:spPr>
          <a:xfrm>
            <a:off x="7933951" y="2303197"/>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afrundede hjørner 4">
            <a:extLst>
              <a:ext uri="{FF2B5EF4-FFF2-40B4-BE49-F238E27FC236}">
                <a16:creationId xmlns:a16="http://schemas.microsoft.com/office/drawing/2014/main" id="{C621E276-C699-4D56-EB7B-58FB85CB1420}"/>
              </a:ext>
            </a:extLst>
          </p:cNvPr>
          <p:cNvSpPr/>
          <p:nvPr/>
        </p:nvSpPr>
        <p:spPr>
          <a:xfrm>
            <a:off x="2208739" y="2303197"/>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22C7E98E">
            <a:hlinkClick r:id="" action="ppaction://media"/>
            <a:extLst>
              <a:ext uri="{FF2B5EF4-FFF2-40B4-BE49-F238E27FC236}">
                <a16:creationId xmlns:a16="http://schemas.microsoft.com/office/drawing/2014/main" id="{2743E7CE-E6F0-94F3-EB25-E7542F911584}"/>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t="4598" b="7168"/>
          <a:stretch/>
        </p:blipFill>
        <p:spPr>
          <a:xfrm>
            <a:off x="7869322" y="2303197"/>
            <a:ext cx="1922802" cy="3675700"/>
          </a:xfrm>
        </p:spPr>
      </p:pic>
      <p:pic>
        <p:nvPicPr>
          <p:cNvPr id="2050" name="Picture 2">
            <a:extLst>
              <a:ext uri="{FF2B5EF4-FFF2-40B4-BE49-F238E27FC236}">
                <a16:creationId xmlns:a16="http://schemas.microsoft.com/office/drawing/2014/main" id="{F109D386-8D23-1843-EFD9-8C24CA8415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9576" y="2414376"/>
            <a:ext cx="1594832" cy="345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Lige pilforbindelse 10">
            <a:extLst>
              <a:ext uri="{FF2B5EF4-FFF2-40B4-BE49-F238E27FC236}">
                <a16:creationId xmlns:a16="http://schemas.microsoft.com/office/drawing/2014/main" id="{813A1862-E153-80D0-DB1A-D3A3EE00B7D1}"/>
              </a:ext>
            </a:extLst>
          </p:cNvPr>
          <p:cNvCxnSpPr/>
          <p:nvPr/>
        </p:nvCxnSpPr>
        <p:spPr>
          <a:xfrm>
            <a:off x="1687398" y="2667786"/>
            <a:ext cx="744717" cy="54675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2" name="Tekstfelt 11">
            <a:extLst>
              <a:ext uri="{FF2B5EF4-FFF2-40B4-BE49-F238E27FC236}">
                <a16:creationId xmlns:a16="http://schemas.microsoft.com/office/drawing/2014/main" id="{3F63E7BC-F615-956D-F28F-6959A37A4045}"/>
              </a:ext>
            </a:extLst>
          </p:cNvPr>
          <p:cNvSpPr txBox="1"/>
          <p:nvPr/>
        </p:nvSpPr>
        <p:spPr>
          <a:xfrm>
            <a:off x="143128" y="2157086"/>
            <a:ext cx="2121030" cy="646331"/>
          </a:xfrm>
          <a:prstGeom prst="rect">
            <a:avLst/>
          </a:prstGeom>
          <a:noFill/>
        </p:spPr>
        <p:txBody>
          <a:bodyPr wrap="none" rtlCol="0">
            <a:spAutoFit/>
          </a:bodyPr>
          <a:lstStyle/>
          <a:p>
            <a:r>
              <a:rPr lang="da-DK"/>
              <a:t>”Opret erklæring om</a:t>
            </a:r>
          </a:p>
          <a:p>
            <a:r>
              <a:rPr lang="da-DK"/>
              <a:t>oplæring</a:t>
            </a:r>
          </a:p>
        </p:txBody>
      </p:sp>
      <p:cxnSp>
        <p:nvCxnSpPr>
          <p:cNvPr id="14" name="Lige pilforbindelse 13">
            <a:extLst>
              <a:ext uri="{FF2B5EF4-FFF2-40B4-BE49-F238E27FC236}">
                <a16:creationId xmlns:a16="http://schemas.microsoft.com/office/drawing/2014/main" id="{717E8426-4F53-3F07-445E-DB008EE8063B}"/>
              </a:ext>
            </a:extLst>
          </p:cNvPr>
          <p:cNvCxnSpPr>
            <a:cxnSpLocks/>
          </p:cNvCxnSpPr>
          <p:nvPr/>
        </p:nvCxnSpPr>
        <p:spPr>
          <a:xfrm flipV="1">
            <a:off x="1353915" y="3921821"/>
            <a:ext cx="1019235" cy="416369"/>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5" name="Tekstfelt 14">
            <a:extLst>
              <a:ext uri="{FF2B5EF4-FFF2-40B4-BE49-F238E27FC236}">
                <a16:creationId xmlns:a16="http://schemas.microsoft.com/office/drawing/2014/main" id="{9F28FC1D-D219-333B-85A0-E5EF1ABF1F5A}"/>
              </a:ext>
            </a:extLst>
          </p:cNvPr>
          <p:cNvSpPr txBox="1"/>
          <p:nvPr/>
        </p:nvSpPr>
        <p:spPr>
          <a:xfrm>
            <a:off x="-12634" y="3643461"/>
            <a:ext cx="1715534" cy="646331"/>
          </a:xfrm>
          <a:prstGeom prst="rect">
            <a:avLst/>
          </a:prstGeom>
          <a:noFill/>
        </p:spPr>
        <p:txBody>
          <a:bodyPr wrap="none" rtlCol="0">
            <a:spAutoFit/>
          </a:bodyPr>
          <a:lstStyle/>
          <a:p>
            <a:r>
              <a:rPr lang="da-DK"/>
              <a:t>Se/ændr profil-</a:t>
            </a:r>
          </a:p>
          <a:p>
            <a:r>
              <a:rPr lang="da-DK"/>
              <a:t>Indstillinger mv. </a:t>
            </a:r>
          </a:p>
        </p:txBody>
      </p:sp>
      <p:cxnSp>
        <p:nvCxnSpPr>
          <p:cNvPr id="18" name="Lige pilforbindelse 17">
            <a:extLst>
              <a:ext uri="{FF2B5EF4-FFF2-40B4-BE49-F238E27FC236}">
                <a16:creationId xmlns:a16="http://schemas.microsoft.com/office/drawing/2014/main" id="{536AD4B3-D70D-9962-C365-7BB8F8B5C637}"/>
              </a:ext>
            </a:extLst>
          </p:cNvPr>
          <p:cNvCxnSpPr/>
          <p:nvPr/>
        </p:nvCxnSpPr>
        <p:spPr>
          <a:xfrm flipH="1">
            <a:off x="3917420" y="2941163"/>
            <a:ext cx="786555" cy="27337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9" name="Tekstfelt 18">
            <a:extLst>
              <a:ext uri="{FF2B5EF4-FFF2-40B4-BE49-F238E27FC236}">
                <a16:creationId xmlns:a16="http://schemas.microsoft.com/office/drawing/2014/main" id="{F4422DBB-EB6F-E755-0CBE-2203828E7450}"/>
              </a:ext>
            </a:extLst>
          </p:cNvPr>
          <p:cNvSpPr txBox="1"/>
          <p:nvPr/>
        </p:nvSpPr>
        <p:spPr>
          <a:xfrm>
            <a:off x="4807670" y="2480251"/>
            <a:ext cx="1749069" cy="923330"/>
          </a:xfrm>
          <a:prstGeom prst="rect">
            <a:avLst/>
          </a:prstGeom>
          <a:noFill/>
        </p:spPr>
        <p:txBody>
          <a:bodyPr wrap="none" rtlCol="0">
            <a:spAutoFit/>
          </a:bodyPr>
          <a:lstStyle/>
          <a:p>
            <a:r>
              <a:rPr lang="da-DK"/>
              <a:t>Se dine tidligere </a:t>
            </a:r>
          </a:p>
          <a:p>
            <a:r>
              <a:rPr lang="da-DK"/>
              <a:t>erklæringer om </a:t>
            </a:r>
          </a:p>
          <a:p>
            <a:r>
              <a:rPr lang="da-DK"/>
              <a:t>oplæring</a:t>
            </a:r>
          </a:p>
        </p:txBody>
      </p:sp>
      <p:sp>
        <p:nvSpPr>
          <p:cNvPr id="9" name="Titel 1">
            <a:extLst>
              <a:ext uri="{FF2B5EF4-FFF2-40B4-BE49-F238E27FC236}">
                <a16:creationId xmlns:a16="http://schemas.microsoft.com/office/drawing/2014/main" id="{8A14E50C-F171-7495-3235-29E078D429D9}"/>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0" name="Billede 9">
            <a:extLst>
              <a:ext uri="{FF2B5EF4-FFF2-40B4-BE49-F238E27FC236}">
                <a16:creationId xmlns:a16="http://schemas.microsoft.com/office/drawing/2014/main" id="{D2DCB739-6F12-D7B6-6DC8-F1F909A0AB32}"/>
              </a:ext>
            </a:extLst>
          </p:cNvPr>
          <p:cNvPicPr>
            <a:picLocks noChangeAspect="1"/>
          </p:cNvPicPr>
          <p:nvPr/>
        </p:nvPicPr>
        <p:blipFill>
          <a:blip r:embed="rId7"/>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35492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6"/>
                </p:tgtEl>
              </p:cMediaNode>
            </p:video>
          </p:childTnLst>
        </p:cTn>
      </p:par>
    </p:tnLst>
    <p:bldLst>
      <p:bldP spid="7" grpId="0" animBg="1"/>
      <p:bldP spid="12" grpId="0"/>
      <p:bldP spid="15"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afrundede hjørner 5">
            <a:extLst>
              <a:ext uri="{FF2B5EF4-FFF2-40B4-BE49-F238E27FC236}">
                <a16:creationId xmlns:a16="http://schemas.microsoft.com/office/drawing/2014/main" id="{6D225B6E-189C-F36E-BB2C-857632133FCF}"/>
              </a:ext>
            </a:extLst>
          </p:cNvPr>
          <p:cNvSpPr/>
          <p:nvPr/>
        </p:nvSpPr>
        <p:spPr>
          <a:xfrm>
            <a:off x="4738607" y="2209682"/>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afrundede hjørner 4">
            <a:extLst>
              <a:ext uri="{FF2B5EF4-FFF2-40B4-BE49-F238E27FC236}">
                <a16:creationId xmlns:a16="http://schemas.microsoft.com/office/drawing/2014/main" id="{3F473B4D-E0BB-8BCD-467D-55C58C340C46}"/>
              </a:ext>
            </a:extLst>
          </p:cNvPr>
          <p:cNvSpPr/>
          <p:nvPr/>
        </p:nvSpPr>
        <p:spPr>
          <a:xfrm>
            <a:off x="482222" y="2209682"/>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26" name="Picture 2">
            <a:extLst>
              <a:ext uri="{FF2B5EF4-FFF2-40B4-BE49-F238E27FC236}">
                <a16:creationId xmlns:a16="http://schemas.microsoft.com/office/drawing/2014/main" id="{20755B3D-D079-7266-64FA-D7F936064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20" y="2375126"/>
            <a:ext cx="1544710" cy="33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3932C2F5-1907-A6F1-D57D-05C97B252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7025" y="2292822"/>
            <a:ext cx="1541108" cy="333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ktangel: afrundede hjørner 6">
            <a:extLst>
              <a:ext uri="{FF2B5EF4-FFF2-40B4-BE49-F238E27FC236}">
                <a16:creationId xmlns:a16="http://schemas.microsoft.com/office/drawing/2014/main" id="{7E1DA836-748A-C743-09D0-451ECDEAE6E8}"/>
              </a:ext>
            </a:extLst>
          </p:cNvPr>
          <p:cNvSpPr/>
          <p:nvPr/>
        </p:nvSpPr>
        <p:spPr>
          <a:xfrm>
            <a:off x="8656028" y="2157923"/>
            <a:ext cx="1816507" cy="36757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28" name="Picture 4">
            <a:extLst>
              <a:ext uri="{FF2B5EF4-FFF2-40B4-BE49-F238E27FC236}">
                <a16:creationId xmlns:a16="http://schemas.microsoft.com/office/drawing/2014/main" id="{21951E81-EB57-DB98-38A5-79DA0D03E4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1563" y="2295885"/>
            <a:ext cx="1581305" cy="3424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Lige pilforbindelse 8">
            <a:extLst>
              <a:ext uri="{FF2B5EF4-FFF2-40B4-BE49-F238E27FC236}">
                <a16:creationId xmlns:a16="http://schemas.microsoft.com/office/drawing/2014/main" id="{784A8FEA-C153-2B0B-B222-13C1DCCA682F}"/>
              </a:ext>
            </a:extLst>
          </p:cNvPr>
          <p:cNvCxnSpPr/>
          <p:nvPr/>
        </p:nvCxnSpPr>
        <p:spPr>
          <a:xfrm>
            <a:off x="3206338" y="3289465"/>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0" name="Lige pilforbindelse 9">
            <a:extLst>
              <a:ext uri="{FF2B5EF4-FFF2-40B4-BE49-F238E27FC236}">
                <a16:creationId xmlns:a16="http://schemas.microsoft.com/office/drawing/2014/main" id="{A324783B-BD71-5CE7-C8A0-D7AB64407053}"/>
              </a:ext>
            </a:extLst>
          </p:cNvPr>
          <p:cNvCxnSpPr/>
          <p:nvPr/>
        </p:nvCxnSpPr>
        <p:spPr>
          <a:xfrm>
            <a:off x="3260547" y="3856238"/>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1" name="Lige pilforbindelse 10">
            <a:extLst>
              <a:ext uri="{FF2B5EF4-FFF2-40B4-BE49-F238E27FC236}">
                <a16:creationId xmlns:a16="http://schemas.microsoft.com/office/drawing/2014/main" id="{CFDFDEC1-E70D-49E5-1D5E-15EDDAED5F60}"/>
              </a:ext>
            </a:extLst>
          </p:cNvPr>
          <p:cNvCxnSpPr/>
          <p:nvPr/>
        </p:nvCxnSpPr>
        <p:spPr>
          <a:xfrm>
            <a:off x="3287652" y="4331628"/>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2" name="Lige pilforbindelse 11">
            <a:extLst>
              <a:ext uri="{FF2B5EF4-FFF2-40B4-BE49-F238E27FC236}">
                <a16:creationId xmlns:a16="http://schemas.microsoft.com/office/drawing/2014/main" id="{1B9A44FE-98C3-0E55-596D-3B36ABCB9704}"/>
              </a:ext>
            </a:extLst>
          </p:cNvPr>
          <p:cNvCxnSpPr/>
          <p:nvPr/>
        </p:nvCxnSpPr>
        <p:spPr>
          <a:xfrm>
            <a:off x="7015515" y="3522127"/>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3" name="Lige pilforbindelse 12">
            <a:extLst>
              <a:ext uri="{FF2B5EF4-FFF2-40B4-BE49-F238E27FC236}">
                <a16:creationId xmlns:a16="http://schemas.microsoft.com/office/drawing/2014/main" id="{9FA1BD91-2746-A3B1-6FC1-B2948E044ACE}"/>
              </a:ext>
            </a:extLst>
          </p:cNvPr>
          <p:cNvCxnSpPr/>
          <p:nvPr/>
        </p:nvCxnSpPr>
        <p:spPr>
          <a:xfrm>
            <a:off x="7074315" y="4323319"/>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4" name="Lige pilforbindelse 13">
            <a:extLst>
              <a:ext uri="{FF2B5EF4-FFF2-40B4-BE49-F238E27FC236}">
                <a16:creationId xmlns:a16="http://schemas.microsoft.com/office/drawing/2014/main" id="{ABE890F5-AC2B-D829-6C0D-E088B05A2BE2}"/>
              </a:ext>
            </a:extLst>
          </p:cNvPr>
          <p:cNvCxnSpPr/>
          <p:nvPr/>
        </p:nvCxnSpPr>
        <p:spPr>
          <a:xfrm>
            <a:off x="7090876" y="4756167"/>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5" name="Lige pilforbindelse 14">
            <a:extLst>
              <a:ext uri="{FF2B5EF4-FFF2-40B4-BE49-F238E27FC236}">
                <a16:creationId xmlns:a16="http://schemas.microsoft.com/office/drawing/2014/main" id="{1E532A35-2551-BF51-E50D-54C740578E93}"/>
              </a:ext>
            </a:extLst>
          </p:cNvPr>
          <p:cNvCxnSpPr/>
          <p:nvPr/>
        </p:nvCxnSpPr>
        <p:spPr>
          <a:xfrm>
            <a:off x="7074314" y="5207905"/>
            <a:ext cx="1640687" cy="1395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6" name="Titel 1">
            <a:extLst>
              <a:ext uri="{FF2B5EF4-FFF2-40B4-BE49-F238E27FC236}">
                <a16:creationId xmlns:a16="http://schemas.microsoft.com/office/drawing/2014/main" id="{97BF393A-4BAE-61F2-42A0-5007C6DA326B}"/>
              </a:ext>
            </a:extLst>
          </p:cNvPr>
          <p:cNvSpPr>
            <a:spLocks noGrp="1"/>
          </p:cNvSpPr>
          <p:nvPr>
            <p:ph type="title"/>
          </p:nvPr>
        </p:nvSpPr>
        <p:spPr>
          <a:xfrm>
            <a:off x="320984" y="130456"/>
            <a:ext cx="11550032" cy="1023207"/>
          </a:xfrm>
        </p:spPr>
        <p:txBody>
          <a:bodyPr/>
          <a:lstStyle/>
          <a:p>
            <a:r>
              <a:rPr lang="da-DK" dirty="0"/>
              <a:t>Introduktion til App TUR Transport</a:t>
            </a:r>
          </a:p>
        </p:txBody>
      </p:sp>
      <p:pic>
        <p:nvPicPr>
          <p:cNvPr id="17" name="Billede 16">
            <a:extLst>
              <a:ext uri="{FF2B5EF4-FFF2-40B4-BE49-F238E27FC236}">
                <a16:creationId xmlns:a16="http://schemas.microsoft.com/office/drawing/2014/main" id="{24C88475-C3A9-1B6E-8D01-FDF8CB0A3CDA}"/>
              </a:ext>
            </a:extLst>
          </p:cNvPr>
          <p:cNvPicPr>
            <a:picLocks noChangeAspect="1"/>
          </p:cNvPicPr>
          <p:nvPr/>
        </p:nvPicPr>
        <p:blipFill>
          <a:blip r:embed="rId6"/>
          <a:stretch>
            <a:fillRect/>
          </a:stretch>
        </p:blipFill>
        <p:spPr>
          <a:xfrm>
            <a:off x="8145021" y="130456"/>
            <a:ext cx="1091916" cy="1190455"/>
          </a:xfrm>
          <a:prstGeom prst="rect">
            <a:avLst/>
          </a:prstGeom>
        </p:spPr>
      </p:pic>
    </p:spTree>
    <p:extLst>
      <p:ext uri="{BB962C8B-B14F-4D97-AF65-F5344CB8AC3E}">
        <p14:creationId xmlns:p14="http://schemas.microsoft.com/office/powerpoint/2010/main" val="125898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r" id="{A7DF1DF7-E0CB-2F4B-A5E1-1E533AF0D5DD}" vid="{E9C9DDDC-28C8-E54B-B4AD-5D26FF1DE8CC}"/>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5a614a0-e390-4758-987e-00508b2d8f32">
      <Terms xmlns="http://schemas.microsoft.com/office/infopath/2007/PartnerControls"/>
    </lcf76f155ced4ddcb4097134ff3c332f>
    <TaxCatchAll xmlns="8e01ca8f-5ef1-4f69-bef7-0923966b1c21" xsi:nil="true"/>
    <Dato xmlns="e5a614a0-e390-4758-987e-00508b2d8f3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6624E3CD10854468FCCE94CAABFFAEB" ma:contentTypeVersion="20" ma:contentTypeDescription="Opret et nyt dokument." ma:contentTypeScope="" ma:versionID="7c3ddf537af1a0519b2e07c4694c1aa8">
  <xsd:schema xmlns:xsd="http://www.w3.org/2001/XMLSchema" xmlns:xs="http://www.w3.org/2001/XMLSchema" xmlns:p="http://schemas.microsoft.com/office/2006/metadata/properties" xmlns:ns2="e5a614a0-e390-4758-987e-00508b2d8f32" xmlns:ns3="8e01ca8f-5ef1-4f69-bef7-0923966b1c21" targetNamespace="http://schemas.microsoft.com/office/2006/metadata/properties" ma:root="true" ma:fieldsID="93ae44c31d334598fdeec0aaa330e800" ns2:_="" ns3:_="">
    <xsd:import namespace="e5a614a0-e390-4758-987e-00508b2d8f32"/>
    <xsd:import namespace="8e01ca8f-5ef1-4f69-bef7-0923966b1c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Dato"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a614a0-e390-4758-987e-00508b2d8f3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Dato" ma:index="12" nillable="true" ma:displayName="Dato" ma:format="DateOnly" ma:internalName="Dato">
      <xsd:simpleType>
        <xsd:restriction base="dms:DateTime"/>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ledmærker" ma:readOnly="false" ma:fieldId="{5cf76f15-5ced-4ddc-b409-7134ff3c332f}" ma:taxonomyMulti="true" ma:sspId="78d8fed3-eade-4d2d-8e51-d1e1973cc8b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01ca8f-5ef1-4f69-bef7-0923966b1c21"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element name="TaxCatchAll" ma:index="24" nillable="true" ma:displayName="Taxonomy Catch All Column" ma:hidden="true" ma:list="{022ef22a-6204-49a6-8902-6181c02549c8}" ma:internalName="TaxCatchAll" ma:showField="CatchAllData" ma:web="8e01ca8f-5ef1-4f69-bef7-0923966b1c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7E3530-7D83-4A83-8D7B-0519F17888EC}">
  <ds:schemaRefs>
    <ds:schemaRef ds:uri="http://schemas.openxmlformats.org/package/2006/metadata/core-properties"/>
    <ds:schemaRef ds:uri="http://schemas.microsoft.com/office/2006/documentManagement/types"/>
    <ds:schemaRef ds:uri="http://purl.org/dc/terms/"/>
    <ds:schemaRef ds:uri="http://purl.org/dc/dcmitype/"/>
    <ds:schemaRef ds:uri="http://schemas.microsoft.com/office/2006/metadata/properties"/>
    <ds:schemaRef ds:uri="http://purl.org/dc/elements/1.1/"/>
    <ds:schemaRef ds:uri="http://schemas.microsoft.com/office/infopath/2007/PartnerControls"/>
    <ds:schemaRef ds:uri="8e01ca8f-5ef1-4f69-bef7-0923966b1c21"/>
    <ds:schemaRef ds:uri="e5a614a0-e390-4758-987e-00508b2d8f32"/>
    <ds:schemaRef ds:uri="http://www.w3.org/XML/1998/namespace"/>
  </ds:schemaRefs>
</ds:datastoreItem>
</file>

<file path=customXml/itemProps2.xml><?xml version="1.0" encoding="utf-8"?>
<ds:datastoreItem xmlns:ds="http://schemas.openxmlformats.org/officeDocument/2006/customXml" ds:itemID="{CAFED68B-C5CC-4AA0-8D80-4415A279B476}">
  <ds:schemaRefs>
    <ds:schemaRef ds:uri="http://schemas.microsoft.com/sharepoint/v3/contenttype/forms"/>
  </ds:schemaRefs>
</ds:datastoreItem>
</file>

<file path=customXml/itemProps3.xml><?xml version="1.0" encoding="utf-8"?>
<ds:datastoreItem xmlns:ds="http://schemas.openxmlformats.org/officeDocument/2006/customXml" ds:itemID="{DBB693A4-09B8-49C7-8AFA-69C2CC5E5584}">
  <ds:schemaRefs>
    <ds:schemaRef ds:uri="8e01ca8f-5ef1-4f69-bef7-0923966b1c21"/>
    <ds:schemaRef ds:uri="e5a614a0-e390-4758-987e-00508b2d8f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Kontortema</Template>
  <TotalTime>95</TotalTime>
  <Words>2059</Words>
  <Application>Microsoft Office PowerPoint</Application>
  <PresentationFormat>Widescreen</PresentationFormat>
  <Paragraphs>193</Paragraphs>
  <Slides>24</Slides>
  <Notes>24</Notes>
  <HiddenSlides>0</HiddenSlides>
  <MMClips>1</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24</vt:i4>
      </vt:variant>
    </vt:vector>
  </HeadingPairs>
  <TitlesOfParts>
    <vt:vector size="29" baseType="lpstr">
      <vt:lpstr>Arial</vt:lpstr>
      <vt:lpstr>Calibri</vt:lpstr>
      <vt:lpstr>Calibri Light</vt:lpstr>
      <vt:lpstr>verdana</vt:lpstr>
      <vt:lpstr>Kontortema</vt:lpstr>
      <vt:lpstr>Introduktion til app TUR Transport for lærlinge </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Introduktion til App TUR Transport</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Microsoft Office User</dc:creator>
  <cp:lastModifiedBy>Christina Mie Pedersen</cp:lastModifiedBy>
  <cp:revision>3</cp:revision>
  <cp:lastPrinted>2023-11-02T11:13:53Z</cp:lastPrinted>
  <dcterms:created xsi:type="dcterms:W3CDTF">2021-09-20T13:24:40Z</dcterms:created>
  <dcterms:modified xsi:type="dcterms:W3CDTF">2024-01-04T10:45:28Z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0x010100D6624E3CD10854468FCCE94CAABFFAEB</vt:lpwstr>
  </property>
  <property fmtid="{D5CDD505-2E9C-101B-9397-08002B2CF9AE}" pid="3" name="MediaServiceImageTags">
    <vt:lpwstr/>
  </property>
</Properties>
</file>