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316" r:id="rId3"/>
    <p:sldId id="330" r:id="rId4"/>
    <p:sldId id="317" r:id="rId5"/>
    <p:sldId id="332" r:id="rId6"/>
    <p:sldId id="331" r:id="rId7"/>
    <p:sldId id="303" r:id="rId8"/>
    <p:sldId id="326" r:id="rId9"/>
    <p:sldId id="312" r:id="rId10"/>
    <p:sldId id="334" r:id="rId11"/>
    <p:sldId id="335" r:id="rId12"/>
  </p:sldIdLst>
  <p:sldSz cx="9144000" cy="6858000" type="screen4x3"/>
  <p:notesSz cx="6858000" cy="10013950"/>
  <p:defaultTextStyle>
    <a:defPPr>
      <a:defRPr lang="da-DK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0000FF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0000FF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0000FF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0000FF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0000FF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FF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FF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FF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FF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FF00"/>
    <a:srgbClr val="FF0000"/>
    <a:srgbClr val="FFFF00"/>
    <a:srgbClr val="0000FF"/>
    <a:srgbClr val="0066FF"/>
    <a:srgbClr val="3399FF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25" autoAdjust="0"/>
    <p:restoredTop sz="94660" autoAdjust="0"/>
  </p:normalViewPr>
  <p:slideViewPr>
    <p:cSldViewPr>
      <p:cViewPr varScale="1">
        <p:scale>
          <a:sx n="112" d="100"/>
          <a:sy n="112" d="100"/>
        </p:scale>
        <p:origin x="-8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6" tIns="46118" rIns="92236" bIns="46118" numCol="1" anchor="t" anchorCtr="0" compatLnSpc="1">
            <a:prstTxWarp prst="textNoShape">
              <a:avLst/>
            </a:prstTxWarp>
          </a:bodyPr>
          <a:lstStyle>
            <a:lvl1pPr algn="l" defTabSz="922338">
              <a:defRPr sz="1200">
                <a:solidFill>
                  <a:schemeClr val="tx1"/>
                </a:solidFill>
              </a:defRPr>
            </a:lvl1pPr>
          </a:lstStyle>
          <a:p>
            <a:endParaRPr lang="da-DK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6" tIns="46118" rIns="92236" bIns="46118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solidFill>
                  <a:schemeClr val="tx1"/>
                </a:solidFill>
              </a:defRPr>
            </a:lvl1pPr>
          </a:lstStyle>
          <a:p>
            <a:endParaRPr lang="da-DK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0713"/>
            <a:ext cx="29718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6" tIns="46118" rIns="92236" bIns="46118" numCol="1" anchor="b" anchorCtr="0" compatLnSpc="1">
            <a:prstTxWarp prst="textNoShape">
              <a:avLst/>
            </a:prstTxWarp>
          </a:bodyPr>
          <a:lstStyle>
            <a:lvl1pPr algn="l" defTabSz="922338">
              <a:defRPr sz="1200">
                <a:solidFill>
                  <a:schemeClr val="tx1"/>
                </a:solidFill>
              </a:defRPr>
            </a:lvl1pPr>
          </a:lstStyle>
          <a:p>
            <a:endParaRPr lang="da-DK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510713"/>
            <a:ext cx="29718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6" tIns="46118" rIns="92236" bIns="46118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solidFill>
                  <a:schemeClr val="tx1"/>
                </a:solidFill>
              </a:defRPr>
            </a:lvl1pPr>
          </a:lstStyle>
          <a:p>
            <a:fld id="{844D2C0B-EEC1-4DBD-8DF1-80428BE71AC8}" type="slidenum">
              <a:rPr lang="da-DK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6" tIns="46118" rIns="92236" bIns="46118" numCol="1" anchor="t" anchorCtr="0" compatLnSpc="1">
            <a:prstTxWarp prst="textNoShape">
              <a:avLst/>
            </a:prstTxWarp>
          </a:bodyPr>
          <a:lstStyle>
            <a:lvl1pPr algn="l" defTabSz="922338">
              <a:defRPr sz="1200">
                <a:solidFill>
                  <a:schemeClr val="tx1"/>
                </a:solidFill>
              </a:defRPr>
            </a:lvl1pPr>
          </a:lstStyle>
          <a:p>
            <a:endParaRPr lang="da-DK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6" tIns="46118" rIns="92236" bIns="46118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solidFill>
                  <a:schemeClr val="tx1"/>
                </a:solidFill>
              </a:defRPr>
            </a:lvl1pPr>
          </a:lstStyle>
          <a:p>
            <a:endParaRPr lang="da-DK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5005388" cy="3754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57738"/>
            <a:ext cx="5486400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6" tIns="46118" rIns="92236" bIns="461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0713"/>
            <a:ext cx="29718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6" tIns="46118" rIns="92236" bIns="46118" numCol="1" anchor="b" anchorCtr="0" compatLnSpc="1">
            <a:prstTxWarp prst="textNoShape">
              <a:avLst/>
            </a:prstTxWarp>
          </a:bodyPr>
          <a:lstStyle>
            <a:lvl1pPr algn="l" defTabSz="922338">
              <a:defRPr sz="1200">
                <a:solidFill>
                  <a:schemeClr val="tx1"/>
                </a:solidFill>
              </a:defRPr>
            </a:lvl1pPr>
          </a:lstStyle>
          <a:p>
            <a:endParaRPr lang="da-DK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510713"/>
            <a:ext cx="29718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6" tIns="46118" rIns="92236" bIns="46118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solidFill>
                  <a:schemeClr val="tx1"/>
                </a:solidFill>
              </a:defRPr>
            </a:lvl1pPr>
          </a:lstStyle>
          <a:p>
            <a:fld id="{8C207FB9-096A-4C6D-B926-860F99541C25}" type="slidenum">
              <a:rPr lang="da-DK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704BC0-1397-4CD0-9884-F64B73A52F3C}" type="slidenum">
              <a:rPr lang="da-DK"/>
              <a:pPr/>
              <a:t>1</a:t>
            </a:fld>
            <a:endParaRPr lang="da-DK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E7F279-B945-4B2E-A59E-FAA8FA81A596}" type="slidenum">
              <a:rPr lang="da-DK"/>
              <a:pPr/>
              <a:t>4</a:t>
            </a:fld>
            <a:endParaRPr lang="da-DK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03EE10-0614-4611-A393-D7B9458C06D5}" type="slidenum">
              <a:rPr lang="da-DK"/>
              <a:pPr/>
              <a:t>9</a:t>
            </a:fld>
            <a:endParaRPr lang="da-DK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B481B2-DA9C-4400-83C7-AA88BDB9E273}" type="slidenum">
              <a:rPr lang="da-DK"/>
              <a:pPr/>
              <a:t>10</a:t>
            </a:fld>
            <a:endParaRPr lang="da-DK"/>
          </a:p>
        </p:txBody>
      </p:sp>
      <p:sp>
        <p:nvSpPr>
          <p:cNvPr id="171010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803400" y="750888"/>
            <a:ext cx="3252788" cy="2439987"/>
          </a:xfrm>
          <a:ln/>
        </p:spPr>
      </p:sp>
      <p:sp>
        <p:nvSpPr>
          <p:cNvPr id="171011" name="Rectangle 3"/>
          <p:cNvSpPr>
            <a:spLocks noGrp="1"/>
          </p:cNvSpPr>
          <p:nvPr>
            <p:ph type="body" idx="1"/>
          </p:nvPr>
        </p:nvSpPr>
        <p:spPr>
          <a:xfrm>
            <a:off x="684213" y="3336925"/>
            <a:ext cx="5489575" cy="5926138"/>
          </a:xfrm>
          <a:ln/>
        </p:spPr>
        <p:txBody>
          <a:bodyPr lIns="92228" tIns="46113" rIns="92228" bIns="46113"/>
          <a:lstStyle/>
          <a:p>
            <a:pPr defTabSz="457200">
              <a:lnSpc>
                <a:spcPct val="80000"/>
              </a:lnSpc>
            </a:pPr>
            <a:r>
              <a:rPr lang="da-DK" b="1"/>
              <a:t>Risikobaseret tilsyn</a:t>
            </a:r>
          </a:p>
          <a:p>
            <a:pPr defTabSz="457200">
              <a:lnSpc>
                <a:spcPct val="80000"/>
              </a:lnSpc>
            </a:pPr>
            <a:r>
              <a:rPr lang="da-DK"/>
              <a:t>Med det risikobaserede tilsyn vil Arbejdstilsynet fremover i højere grad målrette indsatsen mod de virksomheder, hvor vi forventer der er problemer. </a:t>
            </a:r>
          </a:p>
          <a:p>
            <a:pPr defTabSz="457200">
              <a:lnSpc>
                <a:spcPct val="80000"/>
              </a:lnSpc>
            </a:pPr>
            <a:r>
              <a:rPr lang="da-DK" b="1"/>
              <a:t>Dialog</a:t>
            </a:r>
          </a:p>
          <a:p>
            <a:pPr defTabSz="457200">
              <a:lnSpc>
                <a:spcPct val="80000"/>
              </a:lnSpc>
            </a:pPr>
            <a:r>
              <a:rPr lang="da-DK"/>
              <a:t>Styrke dialogen på virksomheden, så virksomhederne i højere grad motiveres til selv at løse deres arbejdsmiljøproblemer. </a:t>
            </a:r>
          </a:p>
          <a:p>
            <a:pPr defTabSz="457200">
              <a:lnSpc>
                <a:spcPct val="80000"/>
              </a:lnSpc>
            </a:pPr>
            <a:r>
              <a:rPr lang="da-DK"/>
              <a:t>Ramme for dialogen, som kortfattet kan beskrives som en inddragende samtale, der skal skabe refleksion hos virksomheden. </a:t>
            </a:r>
          </a:p>
          <a:p>
            <a:pPr defTabSz="457200">
              <a:lnSpc>
                <a:spcPct val="80000"/>
              </a:lnSpc>
            </a:pPr>
            <a:r>
              <a:rPr lang="da-DK" b="1"/>
              <a:t>Mere hjælp til små virksomheder</a:t>
            </a:r>
          </a:p>
          <a:p>
            <a:pPr defTabSz="457200">
              <a:lnSpc>
                <a:spcPct val="80000"/>
              </a:lnSpc>
            </a:pPr>
            <a:r>
              <a:rPr lang="da-DK"/>
              <a:t>Små virksomheder med 1-4 ansatte (jur-enheder) skal have hjælp fra Arbejdstilsynet på alle besøg (risikobaserede tilsyn, detailtilsyn mv.). </a:t>
            </a:r>
          </a:p>
          <a:p>
            <a:pPr defTabSz="457200">
              <a:lnSpc>
                <a:spcPct val="80000"/>
              </a:lnSpc>
            </a:pPr>
            <a:r>
              <a:rPr lang="da-DK"/>
              <a:t>Hjælpen består i at TF </a:t>
            </a:r>
          </a:p>
          <a:p>
            <a:pPr defTabSz="457200">
              <a:lnSpc>
                <a:spcPct val="50000"/>
              </a:lnSpc>
              <a:buFontTx/>
              <a:buChar char="-"/>
            </a:pPr>
            <a:r>
              <a:rPr lang="da-DK"/>
              <a:t>Vejleder om hvordan forskellige løsninger kan findes </a:t>
            </a:r>
          </a:p>
          <a:p>
            <a:pPr defTabSz="457200">
              <a:lnSpc>
                <a:spcPct val="50000"/>
              </a:lnSpc>
              <a:buFontTx/>
              <a:buChar char="-"/>
            </a:pPr>
            <a:r>
              <a:rPr lang="da-DK"/>
              <a:t>Giver eksempler på hvordan de konkrete problemer kan løses</a:t>
            </a:r>
          </a:p>
          <a:p>
            <a:pPr defTabSz="457200">
              <a:lnSpc>
                <a:spcPct val="50000"/>
              </a:lnSpc>
              <a:buFontTx/>
              <a:buChar char="-"/>
            </a:pPr>
            <a:r>
              <a:rPr lang="da-DK"/>
              <a:t>Omsætter AML til den lille virksomheds virkelighed</a:t>
            </a:r>
          </a:p>
          <a:p>
            <a:pPr defTabSz="457200">
              <a:lnSpc>
                <a:spcPct val="50000"/>
              </a:lnSpc>
              <a:buFontTx/>
              <a:buChar char="-"/>
            </a:pPr>
            <a:r>
              <a:rPr lang="da-DK"/>
              <a:t>Vejleder om hvordan forebyggelse kan indarbejdes i arbejdsopgaver og arbejdsgange</a:t>
            </a:r>
          </a:p>
          <a:p>
            <a:pPr defTabSz="457200">
              <a:lnSpc>
                <a:spcPct val="80000"/>
              </a:lnSpc>
            </a:pPr>
            <a:r>
              <a:rPr lang="da-DK" b="1"/>
              <a:t>Bagateller</a:t>
            </a:r>
          </a:p>
          <a:p>
            <a:pPr defTabSz="457200">
              <a:lnSpc>
                <a:spcPct val="80000"/>
              </a:lnSpc>
            </a:pPr>
            <a:r>
              <a:rPr lang="da-DK" u="sng"/>
              <a:t>Tommelfinger-regel</a:t>
            </a:r>
            <a:r>
              <a:rPr lang="da-DK"/>
              <a:t>: </a:t>
            </a:r>
          </a:p>
          <a:p>
            <a:pPr defTabSz="457200">
              <a:lnSpc>
                <a:spcPct val="80000"/>
              </a:lnSpc>
              <a:buFontTx/>
              <a:buChar char="•"/>
            </a:pPr>
            <a:r>
              <a:rPr lang="da-DK"/>
              <a:t>Hvor stor er den skade eller gene </a:t>
            </a:r>
          </a:p>
          <a:p>
            <a:pPr defTabSz="457200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da-DK"/>
              <a:t>Hvor tit</a:t>
            </a:r>
          </a:p>
          <a:p>
            <a:pPr defTabSz="457200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da-DK"/>
              <a:t>Hvor længe</a:t>
            </a:r>
          </a:p>
          <a:p>
            <a:pPr defTabSz="457200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da-DK"/>
              <a:t>Har virksomheden igangsat tiltag</a:t>
            </a:r>
          </a:p>
          <a:p>
            <a:pPr defTabSz="457200">
              <a:lnSpc>
                <a:spcPct val="80000"/>
              </a:lnSpc>
            </a:pPr>
            <a:r>
              <a:rPr lang="da-DK"/>
              <a:t>Der skal altid  - som hidtil - være tale om </a:t>
            </a:r>
            <a:r>
              <a:rPr lang="da-DK" u="sng"/>
              <a:t>konkret vurdering</a:t>
            </a:r>
          </a:p>
          <a:p>
            <a:pPr defTabSz="457200">
              <a:lnSpc>
                <a:spcPct val="80000"/>
              </a:lnSpc>
            </a:pPr>
            <a:r>
              <a:rPr lang="da-DK" b="1"/>
              <a:t>Sundhedsfremme</a:t>
            </a:r>
          </a:p>
          <a:p>
            <a:pPr defTabSz="457200">
              <a:lnSpc>
                <a:spcPct val="80000"/>
              </a:lnSpc>
            </a:pPr>
            <a:r>
              <a:rPr lang="da-DK"/>
              <a:t>Tilbud til virksomhederne. Det er frivilligt for virksomhederne, om de vil tage imod tilbuddet og om de vil udføre de aktiviteter, der bliver talt om.</a:t>
            </a:r>
          </a:p>
          <a:p>
            <a:pPr defTabSz="457200">
              <a:lnSpc>
                <a:spcPct val="80000"/>
              </a:lnSpc>
            </a:pPr>
            <a:r>
              <a:rPr lang="da-DK"/>
              <a:t>Fokus er på frivillige aktiviteter, der ligger over lovens niveau og inden for afgrænsningen: ’aktiviteter, der fokuserer på at fremme medarbejdernes trivsel, fx gennem forbedringer af det psykiske arbejdsmiljø’ og ’aktiviteter, der fokuserer på at styrke kroppen, fx gennem træning og bevægelse’. </a:t>
            </a:r>
          </a:p>
          <a:p>
            <a:pPr defTabSz="457200">
              <a:lnSpc>
                <a:spcPct val="80000"/>
              </a:lnSpc>
            </a:pPr>
            <a:r>
              <a:rPr lang="da-DK"/>
              <a:t>De tilsynsførende skal ikke vejlede virksomheder om konkrete tiltag men inspirere ved at formidle 3 enkle budskaber om sundhedsfremme og ved at fortælle om eksempler på, hvad andre virksomheder har gjort. </a:t>
            </a:r>
          </a:p>
          <a:p>
            <a:pPr defTabSz="457200">
              <a:lnSpc>
                <a:spcPct val="80000"/>
              </a:lnSpc>
            </a:pPr>
            <a:r>
              <a:rPr lang="da-DK" b="1"/>
              <a:t>Derudover: </a:t>
            </a:r>
          </a:p>
          <a:p>
            <a:pPr defTabSz="457200">
              <a:lnSpc>
                <a:spcPct val="80000"/>
              </a:lnSpc>
            </a:pPr>
            <a:r>
              <a:rPr lang="da-DK"/>
              <a:t>Justeret smileyordning, forenklet rådgivningsordning, fokus på unge og nyansatte mv. </a:t>
            </a:r>
          </a:p>
          <a:p>
            <a:pPr defTabSz="457200">
              <a:lnSpc>
                <a:spcPct val="80000"/>
              </a:lnSpc>
            </a:pPr>
            <a:endParaRPr lang="da-DK"/>
          </a:p>
          <a:p>
            <a:pPr defTabSz="457200">
              <a:lnSpc>
                <a:spcPct val="80000"/>
              </a:lnSpc>
            </a:pPr>
            <a:endParaRPr lang="da-DK" sz="10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TUR’s truckkonference 2012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4F101F-F545-4954-A0F8-13370FFC0E40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TUR’s truckkonference 2012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3FCDF-AF55-4E95-B047-EF750BA1FC0B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777038" y="620713"/>
            <a:ext cx="1909762" cy="5327650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042988" y="620713"/>
            <a:ext cx="5581650" cy="5327650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TUR’s truckkonference 2012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4F724-526C-45EC-BD16-6C6A39B5468E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TUR’s truckkonference 2012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97FB1-6584-45DD-9BDF-B0CE9C719107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TUR’s truckkonference 2012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00306-7354-41B7-A9D1-E16DC6B86596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042988" y="1628775"/>
            <a:ext cx="3744912" cy="4319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940300" y="1628775"/>
            <a:ext cx="3746500" cy="4319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TUR’s truckkonference 2012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93B27-4631-429E-B642-5849770B7B17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TUR’s truckkonference 2012</a:t>
            </a:r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4AE43-52CC-4A13-A7AE-BFA26B00DEC4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TUR’s truckkonference 2012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B96B75-8C95-46CA-9F57-33F7D25A8AE5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TUR’s truckkonference 2012</a:t>
            </a: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3077F-E044-49A5-AD10-243A56B957BB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TUR’s truckkonference 2012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27E47-8FD8-4712-B231-05F7CF7BE927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TUR’s truckkonference 2012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15B7-D69D-4F4E-8EF2-A7DACA9D81D5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TC1-OH Side 05_Side_2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15888"/>
            <a:ext cx="9251950" cy="6626225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620713"/>
            <a:ext cx="68421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628775"/>
            <a:ext cx="7643812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381750"/>
            <a:ext cx="3024187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da-DK"/>
              <a:t>TUR’s truckkonference 2012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19475" y="602138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60213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E039B50D-D6BE-4897-A33C-C9F2882F8D78}" type="slidenum">
              <a:rPr lang="da-DK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blinds dir="vert"/>
  </p:transition>
  <p:txStyles>
    <p:titleStyle>
      <a:lvl1pPr algn="ctr" rtl="0" fontAlgn="base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+mj-lt"/>
          <a:ea typeface="+mj-ea"/>
          <a:cs typeface="+mj-cs"/>
        </a:defRPr>
      </a:lvl1pPr>
      <a:lvl2pPr algn="ctr" rtl="0" fontAlgn="base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</a:defRPr>
      </a:lvl2pPr>
      <a:lvl3pPr algn="ctr" rtl="0" fontAlgn="base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</a:defRPr>
      </a:lvl3pPr>
      <a:lvl4pPr algn="ctr" rtl="0" fontAlgn="base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</a:defRPr>
      </a:lvl4pPr>
      <a:lvl5pPr algn="ctr" rtl="0" fontAlgn="base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</a:defRPr>
      </a:lvl5pPr>
      <a:lvl6pPr marL="457200" algn="ctr" rtl="0" fontAlgn="base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</a:defRPr>
      </a:lvl6pPr>
      <a:lvl7pPr marL="914400" algn="ctr" rtl="0" fontAlgn="base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</a:defRPr>
      </a:lvl7pPr>
      <a:lvl8pPr marL="1371600" algn="ctr" rtl="0" fontAlgn="base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</a:defRPr>
      </a:lvl8pPr>
      <a:lvl9pPr marL="1828800" algn="ctr" rtl="0" fontAlgn="base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t.d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620713"/>
            <a:ext cx="6842125" cy="936625"/>
          </a:xfrm>
        </p:spPr>
        <p:txBody>
          <a:bodyPr/>
          <a:lstStyle/>
          <a:p>
            <a:r>
              <a:rPr lang="da-DK"/>
              <a:t>TUR’s truckkonference 2013</a:t>
            </a:r>
            <a:br>
              <a:rPr lang="da-DK"/>
            </a:br>
            <a:r>
              <a:rPr lang="da-DK"/>
              <a:t>Indlæg fra Arbejdstilsynet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a-DK"/>
              <a:t>v. maskiningeniør Morten Vestergaard</a:t>
            </a:r>
          </a:p>
          <a:p>
            <a:pPr>
              <a:buFontTx/>
              <a:buNone/>
            </a:pPr>
            <a:r>
              <a:rPr lang="da-DK"/>
              <a:t>Arbejdsmiljøfagligt Center</a:t>
            </a:r>
          </a:p>
          <a:p>
            <a:pPr>
              <a:buFontTx/>
              <a:buNone/>
            </a:pPr>
            <a:endParaRPr lang="da-DK"/>
          </a:p>
          <a:p>
            <a:pPr>
              <a:buFontTx/>
              <a:buNone/>
            </a:pPr>
            <a:r>
              <a:rPr lang="da-DK"/>
              <a:t>Indhold:</a:t>
            </a:r>
          </a:p>
          <a:p>
            <a:r>
              <a:rPr lang="da-DK"/>
              <a:t>Censorvejledning</a:t>
            </a:r>
          </a:p>
          <a:p>
            <a:r>
              <a:rPr lang="da-DK"/>
              <a:t>Anvendelse kontra indretning</a:t>
            </a:r>
          </a:p>
          <a:p>
            <a:r>
              <a:rPr lang="da-DK"/>
              <a:t>Unges arbejde</a:t>
            </a:r>
          </a:p>
          <a:p>
            <a:r>
              <a:rPr lang="da-DK"/>
              <a:t>Nyt fra Arbejdstilsynet 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986" name="Picture 2"/>
          <p:cNvPicPr>
            <a:picLocks noChangeAspect="1" noChangeArrowheads="1"/>
          </p:cNvPicPr>
          <p:nvPr/>
        </p:nvPicPr>
        <p:blipFill>
          <a:blip r:embed="rId3" cstate="print"/>
          <a:srcRect l="9668" t="14285" r="6738" b="8516"/>
          <a:stretch>
            <a:fillRect/>
          </a:stretch>
        </p:blipFill>
        <p:spPr bwMode="auto">
          <a:xfrm>
            <a:off x="250825" y="260350"/>
            <a:ext cx="8658225" cy="60737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Arbejdsulykker overgået lærere i 2012</a:t>
            </a:r>
          </a:p>
        </p:txBody>
      </p:sp>
      <p:pic>
        <p:nvPicPr>
          <p:cNvPr id="172035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/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6250"/>
            <a:ext cx="6842125" cy="1152525"/>
          </a:xfrm>
        </p:spPr>
        <p:txBody>
          <a:bodyPr/>
          <a:lstStyle/>
          <a:p>
            <a:r>
              <a:rPr lang="da-DK"/>
              <a:t>Censorvejledning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Det er aftalt med TUR at den løbende revideres.</a:t>
            </a:r>
          </a:p>
          <a:p>
            <a:r>
              <a:rPr lang="da-DK"/>
              <a:t>Censorvejledningerne ensrettes for de andre uddannelser til teleskoplæsser og kraner.</a:t>
            </a:r>
          </a:p>
          <a:p>
            <a:r>
              <a:rPr lang="da-DK"/>
              <a:t>Censorvejledningen findes på </a:t>
            </a:r>
            <a:r>
              <a:rPr lang="da-DK">
                <a:hlinkClick r:id="rId2"/>
              </a:rPr>
              <a:t>www.at.dk</a:t>
            </a:r>
            <a:endParaRPr lang="da-DK"/>
          </a:p>
          <a:p>
            <a:pPr>
              <a:buFontTx/>
              <a:buNone/>
            </a:pPr>
            <a:endParaRPr lang="da-DK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Anvendelse eller indretning?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Indretning er hvordan trucken er produceret.</a:t>
            </a:r>
          </a:p>
          <a:p>
            <a:r>
              <a:rPr lang="da-DK"/>
              <a:t>Dette er fabrikantens forpligtigelse</a:t>
            </a:r>
          </a:p>
          <a:p>
            <a:endParaRPr lang="da-DK"/>
          </a:p>
          <a:p>
            <a:r>
              <a:rPr lang="da-DK"/>
              <a:t>Anvendelse er hvordan den bruges </a:t>
            </a:r>
          </a:p>
          <a:p>
            <a:r>
              <a:rPr lang="da-DK"/>
              <a:t>Dette er primært arbejdsgiveren og truckføreren.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6250"/>
            <a:ext cx="6842125" cy="1081088"/>
          </a:xfrm>
        </p:spPr>
        <p:txBody>
          <a:bodyPr/>
          <a:lstStyle/>
          <a:p>
            <a:r>
              <a:rPr lang="da-DK"/>
              <a:t>Indretning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628775"/>
            <a:ext cx="7643812" cy="4679950"/>
          </a:xfrm>
        </p:spPr>
        <p:txBody>
          <a:bodyPr/>
          <a:lstStyle/>
          <a:p>
            <a:r>
              <a:rPr lang="da-DK"/>
              <a:t>En truck er en maskine under maskindirektivet.</a:t>
            </a:r>
          </a:p>
          <a:p>
            <a:r>
              <a:rPr lang="da-DK"/>
              <a:t>Bekt. 693 om indretning mv. af maskiner</a:t>
            </a:r>
          </a:p>
          <a:p>
            <a:r>
              <a:rPr lang="da-DK"/>
              <a:t>Skal CE mærkes.</a:t>
            </a:r>
          </a:p>
          <a:p>
            <a:r>
              <a:rPr lang="da-DK"/>
              <a:t>Fabrikantens forpligtigelser – Fabrikanten er ham der producerer trucken.</a:t>
            </a:r>
          </a:p>
          <a:p>
            <a:r>
              <a:rPr lang="da-DK"/>
              <a:t>Krav til brugsanvisning herunder beskrivelse af hvordan den skal bruges og ikke må bruges.</a:t>
            </a:r>
          </a:p>
          <a:p>
            <a:r>
              <a:rPr lang="da-DK"/>
              <a:t>Trucken fremstilles iht. standarder, der kan købes hos Dansk Standard.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Standard</a:t>
            </a:r>
          </a:p>
        </p:txBody>
      </p:sp>
      <p:pic>
        <p:nvPicPr>
          <p:cNvPr id="16077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557338"/>
            <a:ext cx="8362950" cy="4725987"/>
          </a:xfr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Anvendelse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En truck er også et teknisk hjælpemiddel</a:t>
            </a:r>
          </a:p>
          <a:p>
            <a:r>
              <a:rPr lang="da-DK"/>
              <a:t>Skal anvendes som beskrevet af fabrikanten</a:t>
            </a:r>
          </a:p>
          <a:p>
            <a:r>
              <a:rPr lang="da-DK"/>
              <a:t>Arbejdsgiver skal instruere i korrekt anvendelse af det tekniske hjælpemiddel og instruere i udførsel af den specifikke opgave.</a:t>
            </a:r>
          </a:p>
          <a:p>
            <a:r>
              <a:rPr lang="da-DK"/>
              <a:t>Trucken må som udgangspunkt ikke ændres ift. hvordan den er leveret.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Unge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412875"/>
            <a:ext cx="7643812" cy="4537075"/>
          </a:xfrm>
        </p:spPr>
        <p:txBody>
          <a:bodyPr/>
          <a:lstStyle/>
          <a:p>
            <a:r>
              <a:rPr lang="da-DK"/>
              <a:t>Bekt. 239 om unges arbejde</a:t>
            </a:r>
          </a:p>
          <a:p>
            <a:r>
              <a:rPr lang="da-DK"/>
              <a:t>5 vejledninger om unges arbejde</a:t>
            </a:r>
          </a:p>
          <a:p>
            <a:r>
              <a:rPr lang="da-DK"/>
              <a:t>Der skelnes mellem 3 grupper.</a:t>
            </a:r>
          </a:p>
          <a:p>
            <a:r>
              <a:rPr lang="da-DK"/>
              <a:t>Under 13 år – må ikke arbejde</a:t>
            </a:r>
          </a:p>
          <a:p>
            <a:r>
              <a:rPr lang="da-DK"/>
              <a:t>Undervisningspligtige – må udfører lettere arbejde</a:t>
            </a:r>
          </a:p>
          <a:p>
            <a:r>
              <a:rPr lang="da-DK"/>
              <a:t>Store unge – ikke undervisningspligt &gt; 15 år</a:t>
            </a:r>
          </a:p>
          <a:p>
            <a:r>
              <a:rPr lang="da-DK"/>
              <a:t>Her foruden er der i mange bekendtgørelser og vejledninger særregler for unge.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sz="2800"/>
              <a:t>Eks. ”Løft af personer med gaffeltruck”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Specielt afsnit for unge under 18 år</a:t>
            </a:r>
          </a:p>
          <a:p>
            <a:endParaRPr lang="da-DK"/>
          </a:p>
          <a:p>
            <a:pPr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da-DK"/>
              <a:t>Unge under 18 år må ikke selv være operatører af arbejdskurven og må ikke udføre arbejde, som foregår i mere end 5 m's højde.</a:t>
            </a:r>
            <a:br>
              <a:rPr lang="da-DK"/>
            </a:br>
            <a:r>
              <a:rPr lang="da-DK"/>
              <a:t/>
            </a:r>
            <a:br>
              <a:rPr lang="da-DK"/>
            </a:br>
            <a:endParaRPr lang="da-DK"/>
          </a:p>
          <a:p>
            <a:pPr>
              <a:buFontTx/>
              <a:buNone/>
            </a:pPr>
            <a:endParaRPr lang="da-DK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Diverse nyt fra Arbejdstilsynet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da-DK"/>
              <a:t>Arbejdstilsynet har siden 1. jan 2012 udført risikobaseret tilsyn, hvor virksomheder udtages på baggrund af beregnet risiko. F.eks.</a:t>
            </a:r>
          </a:p>
          <a:p>
            <a:pPr lvl="1"/>
            <a:r>
              <a:rPr lang="da-DK"/>
              <a:t>Tidligere reaktioner</a:t>
            </a:r>
          </a:p>
          <a:p>
            <a:pPr lvl="1"/>
            <a:r>
              <a:rPr lang="da-DK"/>
              <a:t>Branche</a:t>
            </a:r>
          </a:p>
          <a:p>
            <a:pPr>
              <a:buFontTx/>
              <a:buNone/>
            </a:pPr>
            <a:endParaRPr lang="da-DK"/>
          </a:p>
          <a:p>
            <a:endParaRPr lang="da-DK"/>
          </a:p>
          <a:p>
            <a:r>
              <a:rPr lang="da-DK"/>
              <a:t>De prioriterede områder frem til år 2020 er: Ulykker, Ergonomi og Psykisk arbejdsmiljø. (Støj udgår)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4080</TotalTime>
  <Words>621</Words>
  <Application>Microsoft Office PowerPoint</Application>
  <PresentationFormat>Skærmshow (4:3)</PresentationFormat>
  <Paragraphs>81</Paragraphs>
  <Slides>11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11</vt:i4>
      </vt:variant>
    </vt:vector>
  </HeadingPairs>
  <TitlesOfParts>
    <vt:vector size="12" baseType="lpstr">
      <vt:lpstr>Standarddesign</vt:lpstr>
      <vt:lpstr>TUR’s truckkonference 2013 Indlæg fra Arbejdstilsynet</vt:lpstr>
      <vt:lpstr>Censorvejledning</vt:lpstr>
      <vt:lpstr>Anvendelse eller indretning?</vt:lpstr>
      <vt:lpstr>Indretning</vt:lpstr>
      <vt:lpstr>Standard</vt:lpstr>
      <vt:lpstr>Anvendelse</vt:lpstr>
      <vt:lpstr>Unge</vt:lpstr>
      <vt:lpstr>Eks. ”Løft af personer med gaffeltruck”</vt:lpstr>
      <vt:lpstr>Diverse nyt fra Arbejdstilsynet</vt:lpstr>
      <vt:lpstr>Dias nummer 10</vt:lpstr>
      <vt:lpstr>Arbejdsulykker overgået lærere i 2012</vt:lpstr>
    </vt:vector>
  </TitlesOfParts>
  <Company>BIT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BIT</dc:creator>
  <cp:lastModifiedBy>Trine Nexmand Rofelt</cp:lastModifiedBy>
  <cp:revision>233</cp:revision>
  <dcterms:created xsi:type="dcterms:W3CDTF">2006-08-22T11:28:02Z</dcterms:created>
  <dcterms:modified xsi:type="dcterms:W3CDTF">2013-08-26T08:42:35Z</dcterms:modified>
</cp:coreProperties>
</file>