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57" r:id="rId3"/>
    <p:sldId id="258" r:id="rId4"/>
    <p:sldId id="259" r:id="rId5"/>
    <p:sldId id="260" r:id="rId6"/>
    <p:sldId id="261" r:id="rId7"/>
    <p:sldId id="263" r:id="rId8"/>
    <p:sldId id="276" r:id="rId9"/>
    <p:sldId id="264" r:id="rId10"/>
    <p:sldId id="266" r:id="rId11"/>
    <p:sldId id="265" r:id="rId12"/>
    <p:sldId id="267" r:id="rId13"/>
    <p:sldId id="268" r:id="rId14"/>
    <p:sldId id="269" r:id="rId15"/>
    <p:sldId id="270" r:id="rId16"/>
    <p:sldId id="310" r:id="rId17"/>
    <p:sldId id="311" r:id="rId18"/>
    <p:sldId id="271" r:id="rId19"/>
    <p:sldId id="272" r:id="rId20"/>
    <p:sldId id="274" r:id="rId21"/>
    <p:sldId id="273" r:id="rId22"/>
    <p:sldId id="277" r:id="rId23"/>
    <p:sldId id="278" r:id="rId24"/>
    <p:sldId id="279" r:id="rId25"/>
    <p:sldId id="280" r:id="rId26"/>
    <p:sldId id="281" r:id="rId27"/>
    <p:sldId id="282" r:id="rId28"/>
    <p:sldId id="283"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Lst>
  <p:sldSz cx="9144000" cy="6858000" type="screen4x3"/>
  <p:notesSz cx="6858000"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F5FF"/>
    <a:srgbClr val="32B3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56" autoAdjust="0"/>
    <p:restoredTop sz="89405" autoAdjust="0"/>
  </p:normalViewPr>
  <p:slideViewPr>
    <p:cSldViewPr>
      <p:cViewPr varScale="1">
        <p:scale>
          <a:sx n="103" d="100"/>
          <a:sy n="103" d="100"/>
        </p:scale>
        <p:origin x="2178"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96332"/>
          </a:xfrm>
          <a:prstGeom prst="rect">
            <a:avLst/>
          </a:prstGeom>
        </p:spPr>
        <p:txBody>
          <a:bodyPr vert="horz" lIns="91440" tIns="45720" rIns="91440" bIns="45720" rtlCol="0"/>
          <a:lstStyle>
            <a:lvl1pPr algn="r">
              <a:defRPr sz="1200"/>
            </a:lvl1pPr>
          </a:lstStyle>
          <a:p>
            <a:fld id="{B14AE4DD-ED5F-40C5-9AB1-D03726E74C3B}" type="datetimeFigureOut">
              <a:rPr lang="da-DK" smtClean="0"/>
              <a:pPr/>
              <a:t>27-11-2015</a:t>
            </a:fld>
            <a:endParaRPr lang="da-DK"/>
          </a:p>
        </p:txBody>
      </p:sp>
      <p:sp>
        <p:nvSpPr>
          <p:cNvPr id="4" name="Pladsholder til diasbillede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715155"/>
            <a:ext cx="5486400" cy="4466987"/>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9428583"/>
            <a:ext cx="2971800" cy="496332"/>
          </a:xfrm>
          <a:prstGeom prst="rect">
            <a:avLst/>
          </a:prstGeom>
        </p:spPr>
        <p:txBody>
          <a:bodyPr vert="horz" lIns="91440" tIns="45720" rIns="91440" bIns="45720" rtlCol="0" anchor="b"/>
          <a:lstStyle>
            <a:lvl1pPr algn="r">
              <a:defRPr sz="1200"/>
            </a:lvl1pPr>
          </a:lstStyle>
          <a:p>
            <a:fld id="{4E4938A5-DFBC-47EE-ABE9-DFBE174BB405}" type="slidenum">
              <a:rPr lang="da-DK" smtClean="0"/>
              <a:pPr/>
              <a:t>‹nr.›</a:t>
            </a:fld>
            <a:endParaRPr lang="da-DK"/>
          </a:p>
        </p:txBody>
      </p:sp>
    </p:spTree>
    <p:extLst>
      <p:ext uri="{BB962C8B-B14F-4D97-AF65-F5344CB8AC3E}">
        <p14:creationId xmlns:p14="http://schemas.microsoft.com/office/powerpoint/2010/main" val="1302384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Inden tekst klikkes frem: Hvorfor er I her?</a:t>
            </a:r>
          </a:p>
          <a:p>
            <a:endParaRPr lang="da-DK" dirty="0" smtClean="0"/>
          </a:p>
          <a:p>
            <a:r>
              <a:rPr lang="da-DK" dirty="0" smtClean="0"/>
              <a:t>[mon </a:t>
            </a:r>
            <a:r>
              <a:rPr lang="da-DK" dirty="0" err="1" smtClean="0"/>
              <a:t>p.g.a</a:t>
            </a:r>
            <a:r>
              <a:rPr lang="da-DK" dirty="0" smtClean="0"/>
              <a:t>. krav for at køre eller interesse?]</a:t>
            </a:r>
          </a:p>
          <a:p>
            <a:endParaRPr lang="da-DK" dirty="0" smtClean="0"/>
          </a:p>
          <a:p>
            <a:r>
              <a:rPr lang="da-DK" dirty="0" smtClean="0"/>
              <a:t>Info dette</a:t>
            </a:r>
            <a:r>
              <a:rPr lang="da-DK" baseline="0" dirty="0" smtClean="0"/>
              <a:t> dias: </a:t>
            </a:r>
            <a:r>
              <a:rPr lang="da-DK" dirty="0" smtClean="0"/>
              <a:t>Obligatorisk info </a:t>
            </a:r>
            <a:r>
              <a:rPr lang="da-DK" dirty="0" err="1" smtClean="0"/>
              <a:t>i.f.m</a:t>
            </a:r>
            <a:r>
              <a:rPr lang="da-DK" dirty="0" smtClean="0"/>
              <a:t>. AMU</a:t>
            </a:r>
          </a:p>
          <a:p>
            <a:endParaRPr lang="da-DK" dirty="0"/>
          </a:p>
        </p:txBody>
      </p:sp>
      <p:sp>
        <p:nvSpPr>
          <p:cNvPr id="4" name="Pladsholder til slidenummer 3"/>
          <p:cNvSpPr>
            <a:spLocks noGrp="1"/>
          </p:cNvSpPr>
          <p:nvPr>
            <p:ph type="sldNum" sz="quarter" idx="10"/>
          </p:nvPr>
        </p:nvSpPr>
        <p:spPr/>
        <p:txBody>
          <a:bodyPr/>
          <a:lstStyle/>
          <a:p>
            <a:fld id="{4E4938A5-DFBC-47EE-ABE9-DFBE174BB405}" type="slidenum">
              <a:rPr lang="da-DK" smtClean="0"/>
              <a:pPr/>
              <a:t>1</a:t>
            </a:fld>
            <a:endParaRPr lang="da-DK"/>
          </a:p>
        </p:txBody>
      </p:sp>
    </p:spTree>
    <p:extLst>
      <p:ext uri="{BB962C8B-B14F-4D97-AF65-F5344CB8AC3E}">
        <p14:creationId xmlns:p14="http://schemas.microsoft.com/office/powerpoint/2010/main" val="2000720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OBS!</a:t>
            </a:r>
            <a:r>
              <a:rPr lang="da-DK" baseline="0" dirty="0" smtClean="0"/>
              <a:t> Dias 3 = dias 1</a:t>
            </a:r>
            <a:endParaRPr lang="da-DK" dirty="0"/>
          </a:p>
        </p:txBody>
      </p:sp>
      <p:sp>
        <p:nvSpPr>
          <p:cNvPr id="4" name="Pladsholder til slidenummer 3"/>
          <p:cNvSpPr>
            <a:spLocks noGrp="1"/>
          </p:cNvSpPr>
          <p:nvPr>
            <p:ph type="sldNum" sz="quarter" idx="10"/>
          </p:nvPr>
        </p:nvSpPr>
        <p:spPr/>
        <p:txBody>
          <a:bodyPr/>
          <a:lstStyle/>
          <a:p>
            <a:fld id="{4E4938A5-DFBC-47EE-ABE9-DFBE174BB405}" type="slidenum">
              <a:rPr lang="da-DK" smtClean="0"/>
              <a:pPr/>
              <a:t>3</a:t>
            </a:fld>
            <a:endParaRPr lang="da-DK"/>
          </a:p>
        </p:txBody>
      </p:sp>
    </p:spTree>
    <p:extLst>
      <p:ext uri="{BB962C8B-B14F-4D97-AF65-F5344CB8AC3E}">
        <p14:creationId xmlns:p14="http://schemas.microsoft.com/office/powerpoint/2010/main" val="2849182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4E4938A5-DFBC-47EE-ABE9-DFBE174BB405}" type="slidenum">
              <a:rPr lang="da-DK" smtClean="0"/>
              <a:pPr/>
              <a:t>16</a:t>
            </a:fld>
            <a:endParaRPr lang="da-DK"/>
          </a:p>
        </p:txBody>
      </p:sp>
    </p:spTree>
    <p:extLst>
      <p:ext uri="{BB962C8B-B14F-4D97-AF65-F5344CB8AC3E}">
        <p14:creationId xmlns:p14="http://schemas.microsoft.com/office/powerpoint/2010/main" val="1678645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4E4938A5-DFBC-47EE-ABE9-DFBE174BB405}" type="slidenum">
              <a:rPr lang="da-DK" smtClean="0"/>
              <a:pPr/>
              <a:t>17</a:t>
            </a:fld>
            <a:endParaRPr lang="da-DK"/>
          </a:p>
        </p:txBody>
      </p:sp>
    </p:spTree>
    <p:extLst>
      <p:ext uri="{BB962C8B-B14F-4D97-AF65-F5344CB8AC3E}">
        <p14:creationId xmlns:p14="http://schemas.microsoft.com/office/powerpoint/2010/main" val="1289508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fld id="{563B0734-6DF5-4E51-8D70-DD94638C5DA9}" type="datetimeFigureOut">
              <a:rPr lang="da-DK" smtClean="0"/>
              <a:pPr/>
              <a:t>27-11-2015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C820A3-284A-4A8E-BAC6-6576BA539411}" type="slidenum">
              <a:rPr lang="da-DK" smtClean="0"/>
              <a:pPr/>
              <a:t>‹nr.›</a:t>
            </a:fld>
            <a:endParaRPr lang="da-DK"/>
          </a:p>
        </p:txBody>
      </p:sp>
    </p:spTree>
    <p:extLst>
      <p:ext uri="{BB962C8B-B14F-4D97-AF65-F5344CB8AC3E}">
        <p14:creationId xmlns:p14="http://schemas.microsoft.com/office/powerpoint/2010/main" val="33974605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563B0734-6DF5-4E51-8D70-DD94638C5DA9}" type="datetimeFigureOut">
              <a:rPr lang="da-DK" smtClean="0"/>
              <a:pPr/>
              <a:t>27-11-2015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C820A3-284A-4A8E-BAC6-6576BA539411}" type="slidenum">
              <a:rPr lang="da-DK" smtClean="0"/>
              <a:pPr/>
              <a:t>‹nr.›</a:t>
            </a:fld>
            <a:endParaRPr lang="da-DK"/>
          </a:p>
        </p:txBody>
      </p:sp>
    </p:spTree>
    <p:extLst>
      <p:ext uri="{BB962C8B-B14F-4D97-AF65-F5344CB8AC3E}">
        <p14:creationId xmlns:p14="http://schemas.microsoft.com/office/powerpoint/2010/main" val="2896671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563B0734-6DF5-4E51-8D70-DD94638C5DA9}" type="datetimeFigureOut">
              <a:rPr lang="da-DK" smtClean="0"/>
              <a:pPr/>
              <a:t>27-11-2015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C820A3-284A-4A8E-BAC6-6576BA539411}" type="slidenum">
              <a:rPr lang="da-DK" smtClean="0"/>
              <a:pPr/>
              <a:t>‹nr.›</a:t>
            </a:fld>
            <a:endParaRPr lang="da-DK"/>
          </a:p>
        </p:txBody>
      </p:sp>
    </p:spTree>
    <p:extLst>
      <p:ext uri="{BB962C8B-B14F-4D97-AF65-F5344CB8AC3E}">
        <p14:creationId xmlns:p14="http://schemas.microsoft.com/office/powerpoint/2010/main" val="2838943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446856" y="274638"/>
            <a:ext cx="8229600" cy="1143000"/>
          </a:xfrm>
        </p:spPr>
        <p:txBody>
          <a:bodyPr/>
          <a:lstStyle/>
          <a:p>
            <a:r>
              <a:rPr lang="da-DK" dirty="0" smtClean="0"/>
              <a:t>Klik for at redigere i master</a:t>
            </a:r>
            <a:endParaRPr lang="da-DK" dirty="0"/>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563B0734-6DF5-4E51-8D70-DD94638C5DA9}" type="datetimeFigureOut">
              <a:rPr lang="da-DK" smtClean="0"/>
              <a:pPr/>
              <a:t>27-11-2015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C820A3-284A-4A8E-BAC6-6576BA539411}" type="slidenum">
              <a:rPr lang="da-DK" smtClean="0"/>
              <a:pPr/>
              <a:t>‹nr.›</a:t>
            </a:fld>
            <a:endParaRPr lang="da-DK"/>
          </a:p>
        </p:txBody>
      </p:sp>
    </p:spTree>
    <p:extLst>
      <p:ext uri="{BB962C8B-B14F-4D97-AF65-F5344CB8AC3E}">
        <p14:creationId xmlns:p14="http://schemas.microsoft.com/office/powerpoint/2010/main" val="36091284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563B0734-6DF5-4E51-8D70-DD94638C5DA9}" type="datetimeFigureOut">
              <a:rPr lang="da-DK" smtClean="0"/>
              <a:pPr/>
              <a:t>27-11-2015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C820A3-284A-4A8E-BAC6-6576BA539411}" type="slidenum">
              <a:rPr lang="da-DK" smtClean="0"/>
              <a:pPr/>
              <a:t>‹nr.›</a:t>
            </a:fld>
            <a:endParaRPr lang="da-DK"/>
          </a:p>
        </p:txBody>
      </p:sp>
    </p:spTree>
    <p:extLst>
      <p:ext uri="{BB962C8B-B14F-4D97-AF65-F5344CB8AC3E}">
        <p14:creationId xmlns:p14="http://schemas.microsoft.com/office/powerpoint/2010/main" val="63623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563B0734-6DF5-4E51-8D70-DD94638C5DA9}" type="datetimeFigureOut">
              <a:rPr lang="da-DK" smtClean="0"/>
              <a:pPr/>
              <a:t>27-11-2015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D2C820A3-284A-4A8E-BAC6-6576BA539411}" type="slidenum">
              <a:rPr lang="da-DK" smtClean="0"/>
              <a:pPr/>
              <a:t>‹nr.›</a:t>
            </a:fld>
            <a:endParaRPr lang="da-DK"/>
          </a:p>
        </p:txBody>
      </p:sp>
    </p:spTree>
    <p:extLst>
      <p:ext uri="{BB962C8B-B14F-4D97-AF65-F5344CB8AC3E}">
        <p14:creationId xmlns:p14="http://schemas.microsoft.com/office/powerpoint/2010/main" val="295142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563B0734-6DF5-4E51-8D70-DD94638C5DA9}" type="datetimeFigureOut">
              <a:rPr lang="da-DK" smtClean="0"/>
              <a:pPr/>
              <a:t>27-11-2015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D2C820A3-284A-4A8E-BAC6-6576BA539411}" type="slidenum">
              <a:rPr lang="da-DK" smtClean="0"/>
              <a:pPr/>
              <a:t>‹nr.›</a:t>
            </a:fld>
            <a:endParaRPr lang="da-DK"/>
          </a:p>
        </p:txBody>
      </p:sp>
    </p:spTree>
    <p:extLst>
      <p:ext uri="{BB962C8B-B14F-4D97-AF65-F5344CB8AC3E}">
        <p14:creationId xmlns:p14="http://schemas.microsoft.com/office/powerpoint/2010/main" val="1894905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563B0734-6DF5-4E51-8D70-DD94638C5DA9}" type="datetimeFigureOut">
              <a:rPr lang="da-DK" smtClean="0"/>
              <a:pPr/>
              <a:t>27-11-2015</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D2C820A3-284A-4A8E-BAC6-6576BA539411}" type="slidenum">
              <a:rPr lang="da-DK" smtClean="0"/>
              <a:pPr/>
              <a:t>‹nr.›</a:t>
            </a:fld>
            <a:endParaRPr lang="da-DK"/>
          </a:p>
        </p:txBody>
      </p:sp>
    </p:spTree>
    <p:extLst>
      <p:ext uri="{BB962C8B-B14F-4D97-AF65-F5344CB8AC3E}">
        <p14:creationId xmlns:p14="http://schemas.microsoft.com/office/powerpoint/2010/main" val="255476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563B0734-6DF5-4E51-8D70-DD94638C5DA9}" type="datetimeFigureOut">
              <a:rPr lang="da-DK" smtClean="0"/>
              <a:pPr/>
              <a:t>27-11-2015</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D2C820A3-284A-4A8E-BAC6-6576BA539411}" type="slidenum">
              <a:rPr lang="da-DK" smtClean="0"/>
              <a:pPr/>
              <a:t>‹nr.›</a:t>
            </a:fld>
            <a:endParaRPr lang="da-DK"/>
          </a:p>
        </p:txBody>
      </p:sp>
    </p:spTree>
    <p:extLst>
      <p:ext uri="{BB962C8B-B14F-4D97-AF65-F5344CB8AC3E}">
        <p14:creationId xmlns:p14="http://schemas.microsoft.com/office/powerpoint/2010/main" val="4129228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563B0734-6DF5-4E51-8D70-DD94638C5DA9}" type="datetimeFigureOut">
              <a:rPr lang="da-DK" smtClean="0"/>
              <a:pPr/>
              <a:t>27-11-2015</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D2C820A3-284A-4A8E-BAC6-6576BA539411}" type="slidenum">
              <a:rPr lang="da-DK" smtClean="0"/>
              <a:pPr/>
              <a:t>‹nr.›</a:t>
            </a:fld>
            <a:endParaRPr lang="da-DK"/>
          </a:p>
        </p:txBody>
      </p:sp>
    </p:spTree>
    <p:extLst>
      <p:ext uri="{BB962C8B-B14F-4D97-AF65-F5344CB8AC3E}">
        <p14:creationId xmlns:p14="http://schemas.microsoft.com/office/powerpoint/2010/main" val="1978701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563B0734-6DF5-4E51-8D70-DD94638C5DA9}" type="datetimeFigureOut">
              <a:rPr lang="da-DK" smtClean="0"/>
              <a:pPr/>
              <a:t>27-11-2015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D2C820A3-284A-4A8E-BAC6-6576BA539411}" type="slidenum">
              <a:rPr lang="da-DK" smtClean="0"/>
              <a:pPr/>
              <a:t>‹nr.›</a:t>
            </a:fld>
            <a:endParaRPr lang="da-DK"/>
          </a:p>
        </p:txBody>
      </p:sp>
    </p:spTree>
    <p:extLst>
      <p:ext uri="{BB962C8B-B14F-4D97-AF65-F5344CB8AC3E}">
        <p14:creationId xmlns:p14="http://schemas.microsoft.com/office/powerpoint/2010/main" val="4089401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563B0734-6DF5-4E51-8D70-DD94638C5DA9}" type="datetimeFigureOut">
              <a:rPr lang="da-DK" smtClean="0"/>
              <a:pPr/>
              <a:t>27-11-2015</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D2C820A3-284A-4A8E-BAC6-6576BA539411}" type="slidenum">
              <a:rPr lang="da-DK" smtClean="0"/>
              <a:pPr/>
              <a:t>‹nr.›</a:t>
            </a:fld>
            <a:endParaRPr lang="da-DK"/>
          </a:p>
        </p:txBody>
      </p:sp>
    </p:spTree>
    <p:extLst>
      <p:ext uri="{BB962C8B-B14F-4D97-AF65-F5344CB8AC3E}">
        <p14:creationId xmlns:p14="http://schemas.microsoft.com/office/powerpoint/2010/main" val="3844869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dirty="0" smtClean="0"/>
              <a:t>Klik for at redigere i master</a:t>
            </a:r>
            <a:endParaRPr lang="da-DK" dirty="0"/>
          </a:p>
        </p:txBody>
      </p:sp>
      <p:sp>
        <p:nvSpPr>
          <p:cNvPr id="3" name="Pladsholder til tekst 2"/>
          <p:cNvSpPr>
            <a:spLocks noGrp="1"/>
          </p:cNvSpPr>
          <p:nvPr>
            <p:ph type="body" idx="1"/>
          </p:nvPr>
        </p:nvSpPr>
        <p:spPr>
          <a:xfrm>
            <a:off x="457200" y="2204864"/>
            <a:ext cx="8229600" cy="3921299"/>
          </a:xfrm>
          <a:prstGeom prst="rect">
            <a:avLst/>
          </a:prstGeom>
        </p:spPr>
        <p:txBody>
          <a:bodyPr vert="horz" lIns="91440" tIns="45720" rIns="91440" bIns="45720" rtlCol="0">
            <a:normAutofit/>
          </a:body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endParaRPr lang="da-DK" dirty="0"/>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3B0734-6DF5-4E51-8D70-DD94638C5DA9}" type="datetimeFigureOut">
              <a:rPr lang="da-DK" smtClean="0"/>
              <a:pPr/>
              <a:t>27-11-2015</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C820A3-284A-4A8E-BAC6-6576BA539411}" type="slidenum">
              <a:rPr lang="da-DK" smtClean="0"/>
              <a:pPr/>
              <a:t>‹nr.›</a:t>
            </a:fld>
            <a:endParaRPr lang="da-DK"/>
          </a:p>
        </p:txBody>
      </p:sp>
      <p:pic>
        <p:nvPicPr>
          <p:cNvPr id="7" name="Billede 6" descr="swush.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364846"/>
            <a:ext cx="9237012" cy="7389610"/>
          </a:xfrm>
          <a:prstGeom prst="rect">
            <a:avLst/>
          </a:prstGeom>
        </p:spPr>
      </p:pic>
      <p:pic>
        <p:nvPicPr>
          <p:cNvPr id="8" name="Billede 7" descr="TUR_logo_revideret_august2011.jp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9512" y="137221"/>
            <a:ext cx="3658596" cy="487812"/>
          </a:xfrm>
          <a:prstGeom prst="rect">
            <a:avLst/>
          </a:prstGeom>
        </p:spPr>
      </p:pic>
      <p:sp>
        <p:nvSpPr>
          <p:cNvPr id="9" name="Tekstfelt 8"/>
          <p:cNvSpPr txBox="1"/>
          <p:nvPr userDrawn="1"/>
        </p:nvSpPr>
        <p:spPr>
          <a:xfrm>
            <a:off x="7236296" y="179348"/>
            <a:ext cx="1872208" cy="369332"/>
          </a:xfrm>
          <a:prstGeom prst="rect">
            <a:avLst/>
          </a:prstGeom>
          <a:noFill/>
        </p:spPr>
        <p:txBody>
          <a:bodyPr wrap="square" rtlCol="0">
            <a:spAutoFit/>
          </a:bodyPr>
          <a:lstStyle/>
          <a:p>
            <a:pPr algn="ctr"/>
            <a:r>
              <a:rPr lang="da-DK" b="0" dirty="0" smtClean="0">
                <a:solidFill>
                  <a:schemeClr val="bg1">
                    <a:lumMod val="65000"/>
                  </a:schemeClr>
                </a:solidFill>
              </a:rPr>
              <a:t>&lt;indsæt</a:t>
            </a:r>
            <a:r>
              <a:rPr lang="da-DK" b="0" baseline="0" dirty="0" smtClean="0">
                <a:solidFill>
                  <a:schemeClr val="bg1">
                    <a:lumMod val="65000"/>
                  </a:schemeClr>
                </a:solidFill>
              </a:rPr>
              <a:t> logo&gt;</a:t>
            </a:r>
            <a:endParaRPr lang="da-DK" b="0" dirty="0">
              <a:solidFill>
                <a:schemeClr val="bg1">
                  <a:lumMod val="65000"/>
                </a:schemeClr>
              </a:solidFill>
            </a:endParaRPr>
          </a:p>
        </p:txBody>
      </p:sp>
      <p:sp>
        <p:nvSpPr>
          <p:cNvPr id="10" name="Tekstfelt 9"/>
          <p:cNvSpPr txBox="1"/>
          <p:nvPr userDrawn="1"/>
        </p:nvSpPr>
        <p:spPr>
          <a:xfrm>
            <a:off x="6948264" y="6381328"/>
            <a:ext cx="1872208" cy="276999"/>
          </a:xfrm>
          <a:prstGeom prst="rect">
            <a:avLst/>
          </a:prstGeom>
          <a:noFill/>
        </p:spPr>
        <p:txBody>
          <a:bodyPr wrap="square" rtlCol="0">
            <a:spAutoFit/>
          </a:bodyPr>
          <a:lstStyle/>
          <a:p>
            <a:pPr algn="r"/>
            <a:r>
              <a:rPr lang="da-DK" sz="1200" dirty="0" smtClean="0">
                <a:solidFill>
                  <a:schemeClr val="bg1"/>
                </a:solidFill>
              </a:rPr>
              <a:t>Side </a:t>
            </a:r>
            <a:fld id="{0696120E-B2E3-FB48-A398-4A2F26316A71}" type="slidenum">
              <a:rPr lang="da-DK" sz="1200" smtClean="0">
                <a:solidFill>
                  <a:schemeClr val="bg1"/>
                </a:solidFill>
              </a:rPr>
              <a:pPr algn="r"/>
              <a:t>‹nr.›</a:t>
            </a:fld>
            <a:endParaRPr lang="da-DK" sz="1200" dirty="0">
              <a:solidFill>
                <a:schemeClr val="bg1"/>
              </a:solidFill>
            </a:endParaRPr>
          </a:p>
        </p:txBody>
      </p:sp>
    </p:spTree>
    <p:extLst>
      <p:ext uri="{BB962C8B-B14F-4D97-AF65-F5344CB8AC3E}">
        <p14:creationId xmlns:p14="http://schemas.microsoft.com/office/powerpoint/2010/main" val="1632580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efteruddannelse.d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20.wmf"/><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5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20.wmf"/><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5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descr="14013634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34506"/>
            <a:ext cx="9252520" cy="2234454"/>
          </a:xfrm>
          <a:prstGeom prst="rect">
            <a:avLst/>
          </a:prstGeom>
        </p:spPr>
      </p:pic>
      <p:sp>
        <p:nvSpPr>
          <p:cNvPr id="4" name="Rektangel 3"/>
          <p:cNvSpPr/>
          <p:nvPr/>
        </p:nvSpPr>
        <p:spPr>
          <a:xfrm>
            <a:off x="0" y="1944355"/>
            <a:ext cx="6876256" cy="20162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p>
        </p:txBody>
      </p:sp>
      <p:sp>
        <p:nvSpPr>
          <p:cNvPr id="5" name="Pladsholder til indhold 4"/>
          <p:cNvSpPr>
            <a:spLocks noGrp="1"/>
          </p:cNvSpPr>
          <p:nvPr>
            <p:ph idx="1"/>
          </p:nvPr>
        </p:nvSpPr>
        <p:spPr>
          <a:xfrm>
            <a:off x="251520" y="2160380"/>
            <a:ext cx="6552728" cy="3860908"/>
          </a:xfrm>
        </p:spPr>
        <p:txBody>
          <a:bodyPr>
            <a:normAutofit fontScale="70000" lnSpcReduction="20000"/>
          </a:bodyPr>
          <a:lstStyle/>
          <a:p>
            <a:pPr marL="0" indent="0">
              <a:buNone/>
            </a:pPr>
            <a:r>
              <a:rPr lang="da-DK" sz="5800" b="1" dirty="0" smtClean="0">
                <a:latin typeface="Calibri"/>
                <a:ea typeface="Calibri"/>
                <a:cs typeface="Calibri"/>
              </a:rPr>
              <a:t>Introduktion til offentlig</a:t>
            </a:r>
            <a:br>
              <a:rPr lang="da-DK" sz="5800" b="1" dirty="0" smtClean="0">
                <a:latin typeface="Calibri"/>
                <a:ea typeface="Calibri"/>
                <a:cs typeface="Calibri"/>
              </a:rPr>
            </a:br>
            <a:r>
              <a:rPr lang="da-DK" sz="5800" b="1" dirty="0" smtClean="0">
                <a:latin typeface="Calibri"/>
                <a:ea typeface="Calibri"/>
                <a:cs typeface="Calibri"/>
              </a:rPr>
              <a:t>servicetrafik AMU mål 46803</a:t>
            </a:r>
          </a:p>
          <a:p>
            <a:pPr marL="0" indent="0">
              <a:buNone/>
            </a:pPr>
            <a:endParaRPr lang="da-DK" sz="2600" dirty="0" smtClean="0">
              <a:latin typeface="Calibri"/>
              <a:ea typeface="Calibri"/>
              <a:cs typeface="Calibri"/>
            </a:endParaRPr>
          </a:p>
          <a:p>
            <a:pPr marL="0" indent="0">
              <a:lnSpc>
                <a:spcPct val="120000"/>
              </a:lnSpc>
              <a:buNone/>
            </a:pPr>
            <a:r>
              <a:rPr lang="da-DK" sz="2600" dirty="0" smtClean="0">
                <a:latin typeface="Calibri"/>
                <a:ea typeface="Calibri"/>
                <a:cs typeface="Calibri"/>
              </a:rPr>
              <a:t>Deltageren kan, på grundlag af sin viden om lovgrundlaget for trafikselskabernes og kommuners virke inden for offentlig servicetrafik, regelsæt, servicekrav, trafikstyring og ordninger for befordring af borgere med forskellige behov samt kendskab til krav om egen uddannelse agere korrekt som chauffør inden for den offentlige servicetrafik.</a:t>
            </a:r>
          </a:p>
          <a:p>
            <a:pPr marL="0" indent="0">
              <a:buNone/>
            </a:pPr>
            <a:endParaRPr lang="da-DK" sz="2600" dirty="0" smtClean="0">
              <a:latin typeface="Calibri"/>
              <a:ea typeface="Calibri"/>
              <a:cs typeface="Calibri"/>
            </a:endParaRPr>
          </a:p>
          <a:p>
            <a:pPr marL="0" indent="0">
              <a:buNone/>
            </a:pPr>
            <a:r>
              <a:rPr lang="da-DK" sz="2600" dirty="0" smtClean="0">
                <a:latin typeface="Calibri"/>
                <a:ea typeface="Calibri"/>
                <a:cs typeface="Calibri"/>
              </a:rPr>
              <a:t>VEU-godtgørelse søges på </a:t>
            </a:r>
            <a:r>
              <a:rPr lang="da-DK" sz="2600" dirty="0" smtClean="0">
                <a:latin typeface="Calibri"/>
                <a:ea typeface="Calibri"/>
                <a:cs typeface="Calibri"/>
                <a:hlinkClick r:id="rId4"/>
              </a:rPr>
              <a:t>www.efteruddannelse.dk</a:t>
            </a:r>
            <a:endParaRPr lang="da-DK" sz="2600" dirty="0" smtClean="0">
              <a:latin typeface="Calibri"/>
              <a:ea typeface="Calibri"/>
              <a:cs typeface="Calibri"/>
            </a:endParaRPr>
          </a:p>
          <a:p>
            <a:pPr marL="0" indent="0">
              <a:buNone/>
            </a:pPr>
            <a:endParaRPr lang="da-DK" dirty="0">
              <a:latin typeface="Calibri"/>
              <a:cs typeface="Calibri"/>
            </a:endParaRPr>
          </a:p>
        </p:txBody>
      </p:sp>
    </p:spTree>
    <p:extLst>
      <p:ext uri="{BB962C8B-B14F-4D97-AF65-F5344CB8AC3E}">
        <p14:creationId xmlns:p14="http://schemas.microsoft.com/office/powerpoint/2010/main" val="1928330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p:cNvSpPr>
            <a:spLocks noGrp="1"/>
          </p:cNvSpPr>
          <p:nvPr>
            <p:ph idx="1"/>
          </p:nvPr>
        </p:nvSpPr>
        <p:spPr>
          <a:xfrm>
            <a:off x="251520" y="1700808"/>
            <a:ext cx="8229600" cy="3777283"/>
          </a:xfrm>
        </p:spPr>
        <p:txBody>
          <a:bodyPr>
            <a:normAutofit/>
          </a:bodyPr>
          <a:lstStyle/>
          <a:p>
            <a:pPr marL="0" indent="0">
              <a:buNone/>
            </a:pPr>
            <a:r>
              <a:rPr lang="da-DK" sz="3600" b="1" dirty="0" smtClean="0">
                <a:latin typeface="Calibri"/>
                <a:ea typeface="Calibri"/>
                <a:cs typeface="Calibri"/>
              </a:rPr>
              <a:t>Trafikselskabet skal tilbyde: </a:t>
            </a:r>
          </a:p>
          <a:p>
            <a:pPr marL="342900" lvl="1" indent="-342900">
              <a:lnSpc>
                <a:spcPct val="80000"/>
              </a:lnSpc>
              <a:buClr>
                <a:srgbClr val="32B3CF"/>
              </a:buClr>
              <a:buFont typeface="Wingdings" charset="2"/>
              <a:buChar char=""/>
              <a:defRPr/>
            </a:pPr>
            <a:r>
              <a:rPr lang="da-DK" sz="1800" kern="0" dirty="0">
                <a:solidFill>
                  <a:schemeClr val="tx1">
                    <a:lumMod val="95000"/>
                    <a:lumOff val="5000"/>
                  </a:schemeClr>
                </a:solidFill>
                <a:latin typeface="Calibri"/>
                <a:ea typeface="Calibri"/>
                <a:cs typeface="Calibri"/>
              </a:rPr>
              <a:t>Lovpligtig kørselsordning for handicappede</a:t>
            </a:r>
          </a:p>
          <a:p>
            <a:pPr marL="0" indent="0">
              <a:buNone/>
            </a:pPr>
            <a:endParaRPr lang="da-DK" sz="2400" dirty="0" smtClean="0"/>
          </a:p>
          <a:p>
            <a:pPr marL="0" indent="0">
              <a:buNone/>
            </a:pPr>
            <a:r>
              <a:rPr lang="da-DK" sz="3600" b="1" dirty="0" smtClean="0">
                <a:latin typeface="Calibri"/>
                <a:ea typeface="Calibri"/>
                <a:cs typeface="Calibri"/>
              </a:rPr>
              <a:t>Trafikselskabet kan udføre: </a:t>
            </a:r>
          </a:p>
          <a:p>
            <a:pPr marL="342900" lvl="1" indent="-342900">
              <a:buClr>
                <a:srgbClr val="32B3CF"/>
              </a:buClr>
              <a:buFont typeface="Wingdings" charset="2"/>
              <a:buChar char=""/>
              <a:defRPr/>
            </a:pPr>
            <a:r>
              <a:rPr lang="da-DK" sz="1800" kern="0" dirty="0">
                <a:solidFill>
                  <a:schemeClr val="tx1">
                    <a:lumMod val="95000"/>
                    <a:lumOff val="5000"/>
                  </a:schemeClr>
                </a:solidFill>
                <a:latin typeface="Calibri"/>
                <a:ea typeface="Calibri"/>
                <a:cs typeface="Calibri"/>
              </a:rPr>
              <a:t>Kommunal visitereret kørsel</a:t>
            </a:r>
          </a:p>
          <a:p>
            <a:pPr marL="342900" lvl="1" indent="-342900">
              <a:buClr>
                <a:srgbClr val="32B3CF"/>
              </a:buClr>
              <a:buFont typeface="Wingdings" charset="2"/>
              <a:buChar char=""/>
              <a:defRPr/>
            </a:pPr>
            <a:r>
              <a:rPr lang="da-DK" sz="1800" kern="0" dirty="0">
                <a:solidFill>
                  <a:schemeClr val="tx1">
                    <a:lumMod val="95000"/>
                    <a:lumOff val="5000"/>
                  </a:schemeClr>
                </a:solidFill>
                <a:latin typeface="Calibri"/>
                <a:ea typeface="Calibri"/>
                <a:cs typeface="Calibri"/>
              </a:rPr>
              <a:t>Patientbefordring for regionerne</a:t>
            </a:r>
          </a:p>
          <a:p>
            <a:pPr marL="342900" lvl="1" indent="-342900">
              <a:buClr>
                <a:srgbClr val="32B3CF"/>
              </a:buClr>
              <a:buFont typeface="Wingdings" charset="2"/>
              <a:buChar char=""/>
              <a:defRPr/>
            </a:pPr>
            <a:r>
              <a:rPr lang="da-DK" sz="1800" kern="0" dirty="0">
                <a:solidFill>
                  <a:schemeClr val="tx1">
                    <a:lumMod val="95000"/>
                    <a:lumOff val="5000"/>
                  </a:schemeClr>
                </a:solidFill>
                <a:latin typeface="Calibri"/>
                <a:ea typeface="Calibri"/>
                <a:cs typeface="Calibri"/>
              </a:rPr>
              <a:t>Skolekørsel</a:t>
            </a:r>
          </a:p>
          <a:p>
            <a:pPr marL="342900" lvl="1" indent="-342900">
              <a:buClr>
                <a:srgbClr val="32B3CF"/>
              </a:buClr>
              <a:buFont typeface="Wingdings" charset="2"/>
              <a:buChar char=""/>
              <a:defRPr/>
            </a:pPr>
            <a:r>
              <a:rPr lang="da-DK" sz="1800" kern="0" dirty="0">
                <a:solidFill>
                  <a:schemeClr val="tx1">
                    <a:lumMod val="95000"/>
                    <a:lumOff val="5000"/>
                  </a:schemeClr>
                </a:solidFill>
                <a:latin typeface="Calibri"/>
                <a:ea typeface="Calibri"/>
                <a:cs typeface="Calibri"/>
              </a:rPr>
              <a:t>Flextur/teletaxi som er en åben ordning for alle</a:t>
            </a:r>
          </a:p>
        </p:txBody>
      </p:sp>
      <p:sp>
        <p:nvSpPr>
          <p:cNvPr id="2" name="Tekstboks 1"/>
          <p:cNvSpPr txBox="1"/>
          <p:nvPr/>
        </p:nvSpPr>
        <p:spPr>
          <a:xfrm>
            <a:off x="7092280" y="3284984"/>
            <a:ext cx="1584176" cy="369332"/>
          </a:xfrm>
          <a:prstGeom prst="rect">
            <a:avLst/>
          </a:prstGeom>
          <a:noFill/>
        </p:spPr>
        <p:txBody>
          <a:bodyPr wrap="square" rtlCol="0">
            <a:spAutoFit/>
          </a:bodyPr>
          <a:lstStyle/>
          <a:p>
            <a:endParaRPr lang="da-DK" dirty="0"/>
          </a:p>
        </p:txBody>
      </p:sp>
      <p:pic>
        <p:nvPicPr>
          <p:cNvPr id="7" name="Picture 3" descr="Telerejse_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6012160" y="980728"/>
            <a:ext cx="2096679" cy="1259676"/>
          </a:xfrm>
          <a:prstGeom prst="rect">
            <a:avLst/>
          </a:prstGeom>
          <a:noFill/>
          <a:extLst>
            <a:ext uri="{909E8E84-426E-40dd-AFC4-6F175D3DCCD1}">
              <a14:hiddenFill xmlns="" xmlns:a14="http://schemas.microsoft.com/office/drawing/2010/main">
                <a:solidFill>
                  <a:schemeClr val="accent1"/>
                </a:solidFill>
              </a14:hiddenFill>
            </a:ext>
          </a:extLst>
        </p:spPr>
      </p:pic>
      <p:sp>
        <p:nvSpPr>
          <p:cNvPr id="3" name="Tekstboks 2"/>
          <p:cNvSpPr txBox="1"/>
          <p:nvPr/>
        </p:nvSpPr>
        <p:spPr>
          <a:xfrm>
            <a:off x="2565822" y="6364795"/>
            <a:ext cx="1440160" cy="369332"/>
          </a:xfrm>
          <a:prstGeom prst="rect">
            <a:avLst/>
          </a:prstGeom>
          <a:noFill/>
        </p:spPr>
        <p:txBody>
          <a:bodyPr wrap="square" rtlCol="0">
            <a:spAutoFit/>
          </a:bodyPr>
          <a:lstStyle/>
          <a:p>
            <a:endParaRPr lang="da-DK" dirty="0"/>
          </a:p>
        </p:txBody>
      </p:sp>
      <p:pic>
        <p:nvPicPr>
          <p:cNvPr id="11" name="Picture 4" descr="Movia00537"/>
          <p:cNvPicPr>
            <a:picLocks noChangeAspect="1" noChangeArrowheads="1"/>
          </p:cNvPicPr>
          <p:nvPr/>
        </p:nvPicPr>
        <p:blipFill>
          <a:blip r:embed="rId3" cstate="print">
            <a:extLst>
              <a:ext uri="{28A0092B-C50C-407E-A947-70E740481C1C}">
                <a14:useLocalDpi xmlns:a14="http://schemas.microsoft.com/office/drawing/2010/main" val="0"/>
              </a:ext>
            </a:extLst>
          </a:blip>
          <a:srcRect t="19331" r="2159"/>
          <a:stretch>
            <a:fillRect/>
          </a:stretch>
        </p:blipFill>
        <p:spPr>
          <a:xfrm>
            <a:off x="6951654" y="2348880"/>
            <a:ext cx="1940826" cy="1308325"/>
          </a:xfrm>
          <a:prstGeom prst="rect">
            <a:avLst/>
          </a:prstGeom>
          <a:noFill/>
          <a:extLst>
            <a:ext uri="{909E8E84-426E-40dd-AFC4-6F175D3DCCD1}">
              <a14:hiddenFill xmlns="" xmlns:a14="http://schemas.microsoft.com/office/drawing/2010/main">
                <a:solidFill>
                  <a:schemeClr val="accent1"/>
                </a:solidFill>
              </a14:hiddenFill>
            </a:ext>
          </a:extLst>
        </p:spPr>
      </p:pic>
      <p:sp>
        <p:nvSpPr>
          <p:cNvPr id="12" name="Tekstboks 11"/>
          <p:cNvSpPr txBox="1"/>
          <p:nvPr/>
        </p:nvSpPr>
        <p:spPr>
          <a:xfrm>
            <a:off x="1115616" y="5733256"/>
            <a:ext cx="1152128" cy="369332"/>
          </a:xfrm>
          <a:prstGeom prst="rect">
            <a:avLst/>
          </a:prstGeom>
          <a:noFill/>
        </p:spPr>
        <p:txBody>
          <a:bodyPr wrap="square" rtlCol="0">
            <a:spAutoFit/>
          </a:bodyPr>
          <a:lstStyle/>
          <a:p>
            <a:endParaRPr lang="da-DK" dirty="0"/>
          </a:p>
        </p:txBody>
      </p:sp>
      <p:grpSp>
        <p:nvGrpSpPr>
          <p:cNvPr id="8" name="Group 23"/>
          <p:cNvGrpSpPr>
            <a:grpSpLocks/>
          </p:cNvGrpSpPr>
          <p:nvPr/>
        </p:nvGrpSpPr>
        <p:grpSpPr bwMode="auto">
          <a:xfrm>
            <a:off x="6084168" y="3796954"/>
            <a:ext cx="1241425" cy="1792286"/>
            <a:chOff x="1413" y="2485"/>
            <a:chExt cx="782" cy="1129"/>
          </a:xfrm>
        </p:grpSpPr>
        <p:sp>
          <p:nvSpPr>
            <p:cNvPr id="9" name="Rectangle 12"/>
            <p:cNvSpPr>
              <a:spLocks noChangeArrowheads="1"/>
            </p:cNvSpPr>
            <p:nvPr/>
          </p:nvSpPr>
          <p:spPr bwMode="auto">
            <a:xfrm>
              <a:off x="1413" y="3380"/>
              <a:ext cx="115" cy="2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p>
              <a:pPr eaLnBrk="0" hangingPunct="0"/>
              <a:endParaRPr lang="da-DK" dirty="0">
                <a:latin typeface="Calibri"/>
              </a:endParaRPr>
            </a:p>
          </p:txBody>
        </p:sp>
        <p:pic>
          <p:nvPicPr>
            <p:cNvPr id="10" name="Picture 32" descr="Movia00112"/>
            <p:cNvPicPr>
              <a:picLocks noChangeAspect="1" noChangeArrowheads="1"/>
            </p:cNvPicPr>
            <p:nvPr/>
          </p:nvPicPr>
          <p:blipFill>
            <a:blip r:embed="rId4" cstate="print">
              <a:extLst>
                <a:ext uri="{28A0092B-C50C-407E-A947-70E740481C1C}">
                  <a14:useLocalDpi xmlns:a14="http://schemas.microsoft.com/office/drawing/2010/main" val="0"/>
                </a:ext>
              </a:extLst>
            </a:blip>
            <a:srcRect t="11211" r="18617" b="8333"/>
            <a:stretch>
              <a:fillRect/>
            </a:stretch>
          </p:blipFill>
          <p:spPr bwMode="auto">
            <a:xfrm>
              <a:off x="1472" y="2485"/>
              <a:ext cx="723" cy="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275716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p:cNvSpPr>
            <a:spLocks noGrp="1"/>
          </p:cNvSpPr>
          <p:nvPr>
            <p:ph idx="1"/>
          </p:nvPr>
        </p:nvSpPr>
        <p:spPr>
          <a:xfrm>
            <a:off x="251520" y="1700808"/>
            <a:ext cx="8229600" cy="3777283"/>
          </a:xfrm>
        </p:spPr>
        <p:txBody>
          <a:bodyPr/>
          <a:lstStyle/>
          <a:p>
            <a:pPr marL="0" indent="0">
              <a:buClr>
                <a:schemeClr val="bg2"/>
              </a:buClr>
              <a:buNone/>
            </a:pPr>
            <a:r>
              <a:rPr lang="da-DK" sz="3600" b="1" dirty="0" smtClean="0">
                <a:latin typeface="Calibri"/>
                <a:ea typeface="Calibri"/>
                <a:cs typeface="Calibri"/>
              </a:rPr>
              <a:t>Hvem kører vi med?</a:t>
            </a:r>
          </a:p>
          <a:p>
            <a:pPr>
              <a:buClr>
                <a:schemeClr val="bg2"/>
              </a:buClr>
            </a:pPr>
            <a:endParaRPr lang="da-DK" sz="1600" b="1" dirty="0" smtClean="0">
              <a:latin typeface="Calibri"/>
              <a:ea typeface="Calibri"/>
              <a:cs typeface="Calibri"/>
            </a:endParaRPr>
          </a:p>
          <a:p>
            <a:pPr marL="342900" lvl="1" indent="-342900">
              <a:lnSpc>
                <a:spcPct val="80000"/>
              </a:lnSpc>
              <a:buClr>
                <a:srgbClr val="32B3CF"/>
              </a:buClr>
              <a:buFont typeface="Wingdings" charset="2"/>
              <a:buChar char=""/>
              <a:defRPr/>
            </a:pPr>
            <a:r>
              <a:rPr lang="da-DK" sz="1800" b="1" kern="0" dirty="0">
                <a:solidFill>
                  <a:schemeClr val="tx1">
                    <a:lumMod val="95000"/>
                    <a:lumOff val="5000"/>
                  </a:schemeClr>
                </a:solidFill>
                <a:latin typeface="Calibri"/>
                <a:ea typeface="Calibri"/>
                <a:cs typeface="Calibri"/>
              </a:rPr>
              <a:t>De handicappede </a:t>
            </a:r>
            <a:r>
              <a:rPr lang="da-DK" sz="1800" b="1" kern="0" dirty="0" smtClean="0">
                <a:solidFill>
                  <a:schemeClr val="tx1">
                    <a:lumMod val="95000"/>
                    <a:lumOff val="5000"/>
                  </a:schemeClr>
                </a:solidFill>
                <a:latin typeface="Calibri"/>
                <a:ea typeface="Calibri"/>
                <a:cs typeface="Calibri"/>
              </a:rPr>
              <a:t>brugere</a:t>
            </a:r>
            <a:br>
              <a:rPr lang="da-DK" sz="1800" b="1" kern="0" dirty="0" smtClean="0">
                <a:solidFill>
                  <a:schemeClr val="tx1">
                    <a:lumMod val="95000"/>
                    <a:lumOff val="5000"/>
                  </a:schemeClr>
                </a:solidFill>
                <a:latin typeface="Calibri"/>
                <a:ea typeface="Calibri"/>
                <a:cs typeface="Calibri"/>
              </a:rPr>
            </a:br>
            <a:endParaRPr lang="da-DK" sz="1800" b="1" kern="0" dirty="0" smtClean="0">
              <a:solidFill>
                <a:schemeClr val="tx1">
                  <a:lumMod val="95000"/>
                  <a:lumOff val="5000"/>
                </a:schemeClr>
              </a:solidFill>
              <a:latin typeface="Calibri"/>
              <a:ea typeface="Calibri"/>
              <a:cs typeface="Calibri"/>
            </a:endParaRPr>
          </a:p>
          <a:p>
            <a:pPr marL="742950" lvl="2" indent="-342900">
              <a:lnSpc>
                <a:spcPct val="80000"/>
              </a:lnSpc>
              <a:buClr>
                <a:srgbClr val="32B3CF"/>
              </a:buClr>
              <a:buFont typeface="Wingdings" charset="2"/>
              <a:buChar char=""/>
              <a:defRPr/>
            </a:pPr>
            <a:r>
              <a:rPr lang="da-DK" sz="1800" dirty="0" smtClean="0">
                <a:latin typeface="Calibri"/>
                <a:ea typeface="Calibri"/>
                <a:cs typeface="Calibri"/>
              </a:rPr>
              <a:t>borgere, der grundet et fysisk handicap er optaget i den lovpligtige handicapordning</a:t>
            </a:r>
            <a:br>
              <a:rPr lang="da-DK" sz="1800" dirty="0" smtClean="0">
                <a:latin typeface="Calibri"/>
                <a:ea typeface="Calibri"/>
                <a:cs typeface="Calibri"/>
              </a:rPr>
            </a:br>
            <a:endParaRPr lang="da-DK" sz="1800" dirty="0" smtClean="0">
              <a:latin typeface="Calibri"/>
              <a:ea typeface="Calibri"/>
              <a:cs typeface="Calibri"/>
            </a:endParaRPr>
          </a:p>
          <a:p>
            <a:pPr marL="742950" lvl="2" indent="-342900">
              <a:lnSpc>
                <a:spcPct val="80000"/>
              </a:lnSpc>
              <a:buClr>
                <a:srgbClr val="32B3CF"/>
              </a:buClr>
              <a:buFont typeface="Wingdings" charset="2"/>
              <a:buChar char=""/>
              <a:defRPr/>
            </a:pPr>
            <a:r>
              <a:rPr lang="da-DK" sz="1800" dirty="0" smtClean="0">
                <a:latin typeface="Calibri"/>
                <a:ea typeface="Calibri"/>
                <a:cs typeface="Calibri"/>
              </a:rPr>
              <a:t>Afhent/aflever altid kunden ved entredøren</a:t>
            </a:r>
          </a:p>
          <a:p>
            <a:endParaRPr lang="da-DK" sz="1800" dirty="0"/>
          </a:p>
        </p:txBody>
      </p:sp>
    </p:spTree>
    <p:extLst>
      <p:ext uri="{BB962C8B-B14F-4D97-AF65-F5344CB8AC3E}">
        <p14:creationId xmlns:p14="http://schemas.microsoft.com/office/powerpoint/2010/main" val="28306597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p:cNvSpPr>
            <a:spLocks noGrp="1"/>
          </p:cNvSpPr>
          <p:nvPr>
            <p:ph idx="1"/>
          </p:nvPr>
        </p:nvSpPr>
        <p:spPr>
          <a:xfrm>
            <a:off x="251520" y="1268760"/>
            <a:ext cx="6336704" cy="4608512"/>
          </a:xfrm>
        </p:spPr>
        <p:txBody>
          <a:bodyPr>
            <a:normAutofit fontScale="62500" lnSpcReduction="20000"/>
          </a:bodyPr>
          <a:lstStyle/>
          <a:p>
            <a:pPr marL="0" indent="0">
              <a:buClr>
                <a:schemeClr val="bg2"/>
              </a:buClr>
              <a:buNone/>
            </a:pPr>
            <a:r>
              <a:rPr lang="da-DK" sz="5800" b="1" dirty="0" smtClean="0">
                <a:latin typeface="Calibri"/>
                <a:ea typeface="Calibri"/>
                <a:cs typeface="Calibri"/>
              </a:rPr>
              <a:t>Hvem kører vi med?</a:t>
            </a:r>
          </a:p>
          <a:p>
            <a:pPr>
              <a:buClr>
                <a:schemeClr val="bg2"/>
              </a:buClr>
            </a:pPr>
            <a:endParaRPr lang="da-DK" sz="2400" b="1" dirty="0" smtClean="0">
              <a:latin typeface="Calibri"/>
              <a:ea typeface="Calibri"/>
              <a:cs typeface="Calibri"/>
            </a:endParaRPr>
          </a:p>
          <a:p>
            <a:pPr marL="342900" lvl="1" indent="-342900">
              <a:buClr>
                <a:srgbClr val="32B3CF"/>
              </a:buClr>
              <a:buFont typeface="Wingdings" charset="2"/>
              <a:buChar char=""/>
              <a:defRPr/>
            </a:pPr>
            <a:r>
              <a:rPr lang="da-DK" sz="2900" b="1" kern="0" dirty="0">
                <a:solidFill>
                  <a:schemeClr val="tx1">
                    <a:lumMod val="95000"/>
                    <a:lumOff val="5000"/>
                  </a:schemeClr>
                </a:solidFill>
                <a:latin typeface="Calibri"/>
                <a:ea typeface="Calibri"/>
                <a:cs typeface="Calibri"/>
              </a:rPr>
              <a:t>Den siddende </a:t>
            </a:r>
            <a:r>
              <a:rPr lang="da-DK" sz="2900" b="1" kern="0" dirty="0" smtClean="0">
                <a:solidFill>
                  <a:schemeClr val="tx1">
                    <a:lumMod val="95000"/>
                    <a:lumOff val="5000"/>
                  </a:schemeClr>
                </a:solidFill>
                <a:latin typeface="Calibri"/>
                <a:ea typeface="Calibri"/>
                <a:cs typeface="Calibri"/>
              </a:rPr>
              <a:t>patientbefordring:</a:t>
            </a:r>
            <a:endParaRPr lang="da-DK" sz="2900" b="1" kern="0" dirty="0">
              <a:solidFill>
                <a:schemeClr val="tx1">
                  <a:lumMod val="95000"/>
                  <a:lumOff val="5000"/>
                </a:schemeClr>
              </a:solidFill>
              <a:latin typeface="Calibri"/>
              <a:ea typeface="Calibri"/>
              <a:cs typeface="Calibri"/>
            </a:endParaRPr>
          </a:p>
          <a:p>
            <a:pPr>
              <a:buClr>
                <a:schemeClr val="bg2"/>
              </a:buClr>
            </a:pPr>
            <a:endParaRPr lang="da-DK" sz="3800" dirty="0" smtClean="0">
              <a:latin typeface="Calibri"/>
              <a:ea typeface="Calibri"/>
              <a:cs typeface="Calibri"/>
            </a:endParaRPr>
          </a:p>
          <a:p>
            <a:pPr marL="742950" lvl="2" indent="-342900">
              <a:buClr>
                <a:srgbClr val="32B3CF"/>
              </a:buClr>
              <a:buFont typeface="Wingdings" charset="2"/>
              <a:buChar char=""/>
              <a:defRPr/>
            </a:pPr>
            <a:r>
              <a:rPr lang="da-DK" sz="2900" kern="0" dirty="0">
                <a:solidFill>
                  <a:schemeClr val="tx1">
                    <a:lumMod val="95000"/>
                    <a:lumOff val="5000"/>
                  </a:schemeClr>
                </a:solidFill>
                <a:latin typeface="Calibri"/>
                <a:ea typeface="Calibri"/>
                <a:cs typeface="Calibri"/>
              </a:rPr>
              <a:t>borgere, der får finansieret kørsel til </a:t>
            </a:r>
            <a:r>
              <a:rPr lang="da-DK" sz="2900" kern="0" dirty="0" smtClean="0">
                <a:solidFill>
                  <a:schemeClr val="tx1">
                    <a:lumMod val="95000"/>
                    <a:lumOff val="5000"/>
                  </a:schemeClr>
                </a:solidFill>
                <a:latin typeface="Calibri"/>
                <a:ea typeface="Calibri"/>
                <a:cs typeface="Calibri"/>
              </a:rPr>
              <a:t>behandling</a:t>
            </a:r>
            <a:br>
              <a:rPr lang="da-DK" sz="2900" kern="0" dirty="0" smtClean="0">
                <a:solidFill>
                  <a:schemeClr val="tx1">
                    <a:lumMod val="95000"/>
                    <a:lumOff val="5000"/>
                  </a:schemeClr>
                </a:solidFill>
                <a:latin typeface="Calibri"/>
                <a:ea typeface="Calibri"/>
                <a:cs typeface="Calibri"/>
              </a:rPr>
            </a:br>
            <a:r>
              <a:rPr lang="da-DK" sz="2900" kern="0" dirty="0" smtClean="0">
                <a:solidFill>
                  <a:schemeClr val="tx1">
                    <a:lumMod val="95000"/>
                    <a:lumOff val="5000"/>
                  </a:schemeClr>
                </a:solidFill>
                <a:latin typeface="Calibri"/>
                <a:ea typeface="Calibri"/>
                <a:cs typeface="Calibri"/>
              </a:rPr>
              <a:t>på </a:t>
            </a:r>
            <a:r>
              <a:rPr lang="da-DK" sz="2900" kern="0" dirty="0">
                <a:solidFill>
                  <a:schemeClr val="tx1">
                    <a:lumMod val="95000"/>
                    <a:lumOff val="5000"/>
                  </a:schemeClr>
                </a:solidFill>
                <a:latin typeface="Calibri"/>
                <a:ea typeface="Calibri"/>
                <a:cs typeface="Calibri"/>
              </a:rPr>
              <a:t>sygehuset af deres </a:t>
            </a:r>
            <a:r>
              <a:rPr lang="da-DK" sz="2900" kern="0" dirty="0" smtClean="0">
                <a:solidFill>
                  <a:schemeClr val="tx1">
                    <a:lumMod val="95000"/>
                    <a:lumOff val="5000"/>
                  </a:schemeClr>
                </a:solidFill>
                <a:latin typeface="Calibri"/>
                <a:ea typeface="Calibri"/>
                <a:cs typeface="Calibri"/>
              </a:rPr>
              <a:t>region</a:t>
            </a:r>
          </a:p>
          <a:p>
            <a:pPr marL="400050" lvl="2" indent="0">
              <a:buClr>
                <a:srgbClr val="32B3CF"/>
              </a:buClr>
              <a:buNone/>
              <a:defRPr/>
            </a:pPr>
            <a:endParaRPr lang="da-DK" sz="2900" kern="0" dirty="0" smtClean="0">
              <a:solidFill>
                <a:schemeClr val="tx1">
                  <a:lumMod val="95000"/>
                  <a:lumOff val="5000"/>
                </a:schemeClr>
              </a:solidFill>
              <a:latin typeface="Calibri"/>
              <a:ea typeface="Calibri"/>
              <a:cs typeface="Calibri"/>
            </a:endParaRPr>
          </a:p>
          <a:p>
            <a:pPr marL="742950" lvl="2" indent="-342900">
              <a:buClr>
                <a:srgbClr val="32B3CF"/>
              </a:buClr>
              <a:buFont typeface="Wingdings" charset="2"/>
              <a:buChar char=""/>
              <a:defRPr/>
            </a:pPr>
            <a:r>
              <a:rPr lang="da-DK" sz="2900" kern="0" dirty="0" smtClean="0">
                <a:solidFill>
                  <a:schemeClr val="tx1">
                    <a:lumMod val="95000"/>
                    <a:lumOff val="5000"/>
                  </a:schemeClr>
                </a:solidFill>
                <a:latin typeface="Calibri"/>
                <a:ea typeface="Calibri"/>
                <a:cs typeface="Calibri"/>
              </a:rPr>
              <a:t>Hente</a:t>
            </a:r>
            <a:r>
              <a:rPr lang="da-DK" sz="2900" kern="0" dirty="0">
                <a:solidFill>
                  <a:schemeClr val="tx1">
                    <a:lumMod val="95000"/>
                    <a:lumOff val="5000"/>
                  </a:schemeClr>
                </a:solidFill>
                <a:latin typeface="Calibri"/>
                <a:ea typeface="Calibri"/>
                <a:cs typeface="Calibri"/>
              </a:rPr>
              <a:t>/følge patienten fra/til entredør </a:t>
            </a:r>
            <a:r>
              <a:rPr lang="da-DK" sz="2900" kern="0" dirty="0" smtClean="0">
                <a:solidFill>
                  <a:schemeClr val="tx1">
                    <a:lumMod val="95000"/>
                    <a:lumOff val="5000"/>
                  </a:schemeClr>
                </a:solidFill>
                <a:latin typeface="Calibri"/>
                <a:ea typeface="Calibri"/>
                <a:cs typeface="Calibri"/>
              </a:rPr>
              <a:t>eller</a:t>
            </a:r>
            <a:br>
              <a:rPr lang="da-DK" sz="2900" kern="0" dirty="0" smtClean="0">
                <a:solidFill>
                  <a:schemeClr val="tx1">
                    <a:lumMod val="95000"/>
                    <a:lumOff val="5000"/>
                  </a:schemeClr>
                </a:solidFill>
                <a:latin typeface="Calibri"/>
                <a:ea typeface="Calibri"/>
                <a:cs typeface="Calibri"/>
              </a:rPr>
            </a:br>
            <a:r>
              <a:rPr lang="da-DK" sz="2900" kern="0" dirty="0" smtClean="0">
                <a:solidFill>
                  <a:schemeClr val="tx1">
                    <a:lumMod val="95000"/>
                    <a:lumOff val="5000"/>
                  </a:schemeClr>
                </a:solidFill>
                <a:latin typeface="Calibri"/>
                <a:ea typeface="Calibri"/>
                <a:cs typeface="Calibri"/>
              </a:rPr>
              <a:t>hentes ved gadedør</a:t>
            </a:r>
          </a:p>
          <a:p>
            <a:pPr marL="742950" lvl="2" indent="-342900">
              <a:buClr>
                <a:srgbClr val="32B3CF"/>
              </a:buClr>
              <a:buFont typeface="Wingdings" charset="2"/>
              <a:buChar char=""/>
              <a:defRPr/>
            </a:pPr>
            <a:endParaRPr lang="da-DK" sz="2900" kern="0" dirty="0">
              <a:solidFill>
                <a:schemeClr val="tx1">
                  <a:lumMod val="95000"/>
                  <a:lumOff val="5000"/>
                </a:schemeClr>
              </a:solidFill>
              <a:latin typeface="Calibri"/>
              <a:ea typeface="Calibri"/>
              <a:cs typeface="Calibri"/>
            </a:endParaRPr>
          </a:p>
          <a:p>
            <a:pPr marL="742950" lvl="2" indent="-342900">
              <a:buClr>
                <a:srgbClr val="32B3CF"/>
              </a:buClr>
              <a:buFont typeface="Wingdings" charset="2"/>
              <a:buChar char=""/>
              <a:defRPr/>
            </a:pPr>
            <a:r>
              <a:rPr lang="da-DK" sz="2900" kern="0" dirty="0">
                <a:solidFill>
                  <a:schemeClr val="tx1">
                    <a:lumMod val="95000"/>
                    <a:lumOff val="5000"/>
                  </a:schemeClr>
                </a:solidFill>
                <a:latin typeface="Calibri"/>
                <a:ea typeface="Calibri"/>
                <a:cs typeface="Calibri"/>
              </a:rPr>
              <a:t>Afhent/aflever altid ved mødestedet, forhal, </a:t>
            </a:r>
            <a:r>
              <a:rPr lang="da-DK" sz="2900" kern="0" dirty="0" smtClean="0">
                <a:solidFill>
                  <a:schemeClr val="tx1">
                    <a:lumMod val="95000"/>
                    <a:lumOff val="5000"/>
                  </a:schemeClr>
                </a:solidFill>
                <a:latin typeface="Calibri"/>
                <a:ea typeface="Calibri"/>
                <a:cs typeface="Calibri"/>
              </a:rPr>
              <a:t/>
            </a:r>
            <a:br>
              <a:rPr lang="da-DK" sz="2900" kern="0" dirty="0" smtClean="0">
                <a:solidFill>
                  <a:schemeClr val="tx1">
                    <a:lumMod val="95000"/>
                    <a:lumOff val="5000"/>
                  </a:schemeClr>
                </a:solidFill>
                <a:latin typeface="Calibri"/>
                <a:ea typeface="Calibri"/>
                <a:cs typeface="Calibri"/>
              </a:rPr>
            </a:br>
            <a:r>
              <a:rPr lang="da-DK" sz="2900" kern="0" dirty="0" smtClean="0">
                <a:solidFill>
                  <a:schemeClr val="tx1">
                    <a:lumMod val="95000"/>
                    <a:lumOff val="5000"/>
                  </a:schemeClr>
                </a:solidFill>
                <a:latin typeface="Calibri"/>
                <a:ea typeface="Calibri"/>
                <a:cs typeface="Calibri"/>
              </a:rPr>
              <a:t>reception </a:t>
            </a:r>
            <a:r>
              <a:rPr lang="da-DK" sz="2900" kern="0" dirty="0">
                <a:solidFill>
                  <a:schemeClr val="tx1">
                    <a:lumMod val="95000"/>
                    <a:lumOff val="5000"/>
                  </a:schemeClr>
                </a:solidFill>
                <a:latin typeface="Calibri"/>
                <a:ea typeface="Calibri"/>
                <a:cs typeface="Calibri"/>
              </a:rPr>
              <a:t>eller venteområde</a:t>
            </a:r>
          </a:p>
          <a:p>
            <a:pPr marL="742950" lvl="2" indent="-342900">
              <a:buClr>
                <a:srgbClr val="32B3CF"/>
              </a:buClr>
              <a:buFont typeface="Wingdings" charset="2"/>
              <a:buChar char=""/>
              <a:defRPr/>
            </a:pPr>
            <a:endParaRPr lang="da-DK" sz="2900" kern="0" dirty="0">
              <a:solidFill>
                <a:schemeClr val="tx1">
                  <a:lumMod val="95000"/>
                  <a:lumOff val="5000"/>
                </a:schemeClr>
              </a:solidFill>
              <a:latin typeface="Calibri"/>
              <a:ea typeface="Calibri"/>
              <a:cs typeface="Calibri"/>
            </a:endParaRPr>
          </a:p>
          <a:p>
            <a:pPr marL="742950" lvl="2" indent="-342900">
              <a:buClr>
                <a:srgbClr val="32B3CF"/>
              </a:buClr>
              <a:buFont typeface="Wingdings" charset="2"/>
              <a:buChar char=""/>
              <a:defRPr/>
            </a:pPr>
            <a:r>
              <a:rPr lang="da-DK" sz="2900" kern="0" dirty="0">
                <a:solidFill>
                  <a:schemeClr val="tx1">
                    <a:lumMod val="95000"/>
                    <a:lumOff val="5000"/>
                  </a:schemeClr>
                </a:solidFill>
                <a:latin typeface="Calibri"/>
                <a:ea typeface="Calibri"/>
                <a:cs typeface="Calibri"/>
              </a:rPr>
              <a:t>Servicerejser (.SR eller hentes/følges) </a:t>
            </a:r>
            <a:r>
              <a:rPr lang="da-DK" sz="2900" kern="0" dirty="0" smtClean="0">
                <a:solidFill>
                  <a:schemeClr val="tx1">
                    <a:lumMod val="95000"/>
                    <a:lumOff val="5000"/>
                  </a:schemeClr>
                </a:solidFill>
                <a:latin typeface="Calibri"/>
                <a:ea typeface="Calibri"/>
                <a:cs typeface="Calibri"/>
              </a:rPr>
              <a:t/>
            </a:r>
            <a:br>
              <a:rPr lang="da-DK" sz="2900" kern="0" dirty="0" smtClean="0">
                <a:solidFill>
                  <a:schemeClr val="tx1">
                    <a:lumMod val="95000"/>
                    <a:lumOff val="5000"/>
                  </a:schemeClr>
                </a:solidFill>
                <a:latin typeface="Calibri"/>
                <a:ea typeface="Calibri"/>
                <a:cs typeface="Calibri"/>
              </a:rPr>
            </a:br>
            <a:r>
              <a:rPr lang="da-DK" sz="2900" kern="0" dirty="0" smtClean="0">
                <a:solidFill>
                  <a:schemeClr val="tx1">
                    <a:lumMod val="95000"/>
                    <a:lumOff val="5000"/>
                  </a:schemeClr>
                </a:solidFill>
                <a:latin typeface="Calibri"/>
                <a:ea typeface="Calibri"/>
                <a:cs typeface="Calibri"/>
              </a:rPr>
              <a:t>afhentes</a:t>
            </a:r>
            <a:r>
              <a:rPr lang="da-DK" sz="2900" kern="0" dirty="0">
                <a:solidFill>
                  <a:schemeClr val="tx1">
                    <a:lumMod val="95000"/>
                    <a:lumOff val="5000"/>
                  </a:schemeClr>
                </a:solidFill>
                <a:latin typeface="Calibri"/>
                <a:ea typeface="Calibri"/>
                <a:cs typeface="Calibri"/>
              </a:rPr>
              <a:t>/afleveres på afdelingen</a:t>
            </a:r>
          </a:p>
          <a:p>
            <a:pPr marL="0" indent="0">
              <a:buNone/>
            </a:pPr>
            <a:endParaRPr lang="da-DK" sz="1600" dirty="0">
              <a:latin typeface="Calibri"/>
              <a:ea typeface="Calibri"/>
              <a:cs typeface="Calibri"/>
            </a:endParaRPr>
          </a:p>
        </p:txBody>
      </p:sp>
      <p:pic>
        <p:nvPicPr>
          <p:cNvPr id="7" name="Picture 3" descr="K:\BEST\Billedarkiv\Konceptbeskrivelse 1.0\GAB2251_Movia_1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1356768"/>
            <a:ext cx="2101055" cy="315235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1245269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p:cNvSpPr>
            <a:spLocks noGrp="1"/>
          </p:cNvSpPr>
          <p:nvPr>
            <p:ph idx="1"/>
          </p:nvPr>
        </p:nvSpPr>
        <p:spPr>
          <a:xfrm>
            <a:off x="287363" y="1196752"/>
            <a:ext cx="6408712" cy="4536504"/>
          </a:xfrm>
          <a:noFill/>
        </p:spPr>
        <p:txBody>
          <a:bodyPr>
            <a:normAutofit/>
          </a:bodyPr>
          <a:lstStyle/>
          <a:p>
            <a:pPr marL="0" lvl="1" indent="0">
              <a:buClr>
                <a:srgbClr val="32B3CF"/>
              </a:buClr>
              <a:buNone/>
              <a:defRPr/>
            </a:pPr>
            <a:r>
              <a:rPr lang="da-DK" sz="3600" b="1" dirty="0" smtClean="0">
                <a:latin typeface="Calibri"/>
                <a:ea typeface="Calibri"/>
                <a:cs typeface="Calibri"/>
              </a:rPr>
              <a:t>Hvem kører vi med?</a:t>
            </a:r>
            <a:r>
              <a:rPr lang="da-DK" sz="4600" b="1" dirty="0" smtClean="0">
                <a:latin typeface="Calibri"/>
                <a:ea typeface="Calibri"/>
                <a:cs typeface="Calibri"/>
              </a:rPr>
              <a:t/>
            </a:r>
            <a:br>
              <a:rPr lang="da-DK" sz="4600" b="1" dirty="0" smtClean="0">
                <a:latin typeface="Calibri"/>
                <a:ea typeface="Calibri"/>
                <a:cs typeface="Calibri"/>
              </a:rPr>
            </a:br>
            <a:endParaRPr lang="da-DK" sz="2300" b="1" kern="0" dirty="0">
              <a:solidFill>
                <a:schemeClr val="tx1">
                  <a:lumMod val="95000"/>
                  <a:lumOff val="5000"/>
                </a:schemeClr>
              </a:solidFill>
              <a:latin typeface="Calibri"/>
              <a:ea typeface="Calibri"/>
              <a:cs typeface="Calibri"/>
            </a:endParaRPr>
          </a:p>
          <a:p>
            <a:pPr marL="342900" lvl="1" indent="-342900">
              <a:buClr>
                <a:srgbClr val="32B3CF"/>
              </a:buClr>
              <a:buFont typeface="Wingdings" charset="2"/>
              <a:buChar char=""/>
              <a:defRPr/>
            </a:pPr>
            <a:r>
              <a:rPr lang="da-DK" sz="1800" b="1" kern="0" dirty="0">
                <a:solidFill>
                  <a:schemeClr val="tx1">
                    <a:lumMod val="95000"/>
                    <a:lumOff val="5000"/>
                  </a:schemeClr>
                </a:solidFill>
                <a:latin typeface="Calibri"/>
                <a:ea typeface="Calibri"/>
                <a:cs typeface="Calibri"/>
              </a:rPr>
              <a:t>Flextur / </a:t>
            </a:r>
            <a:r>
              <a:rPr lang="da-DK" sz="1800" b="1" kern="0" dirty="0" smtClean="0">
                <a:solidFill>
                  <a:schemeClr val="tx1">
                    <a:lumMod val="95000"/>
                    <a:lumOff val="5000"/>
                  </a:schemeClr>
                </a:solidFill>
                <a:latin typeface="Calibri"/>
                <a:ea typeface="Calibri"/>
                <a:cs typeface="Calibri"/>
              </a:rPr>
              <a:t>teletaxi</a:t>
            </a:r>
            <a:br>
              <a:rPr lang="da-DK" sz="1800" b="1" kern="0" dirty="0" smtClean="0">
                <a:solidFill>
                  <a:schemeClr val="tx1">
                    <a:lumMod val="95000"/>
                    <a:lumOff val="5000"/>
                  </a:schemeClr>
                </a:solidFill>
                <a:latin typeface="Calibri"/>
                <a:ea typeface="Calibri"/>
                <a:cs typeface="Calibri"/>
              </a:rPr>
            </a:br>
            <a:endParaRPr lang="da-DK" sz="1800" b="1" kern="0" dirty="0">
              <a:solidFill>
                <a:schemeClr val="tx1">
                  <a:lumMod val="95000"/>
                  <a:lumOff val="5000"/>
                </a:schemeClr>
              </a:solidFill>
              <a:latin typeface="Calibri"/>
              <a:ea typeface="Calibri"/>
              <a:cs typeface="Calibri"/>
            </a:endParaRPr>
          </a:p>
          <a:p>
            <a:pPr marL="742950" lvl="2" indent="-342900">
              <a:buClr>
                <a:srgbClr val="32B3CF"/>
              </a:buClr>
              <a:buFont typeface="Wingdings" charset="2"/>
              <a:buChar char=""/>
              <a:defRPr/>
            </a:pPr>
            <a:r>
              <a:rPr lang="da-DK" sz="1800" kern="0" dirty="0" smtClean="0">
                <a:solidFill>
                  <a:schemeClr val="tx1">
                    <a:lumMod val="95000"/>
                    <a:lumOff val="5000"/>
                  </a:schemeClr>
                </a:solidFill>
                <a:latin typeface="Calibri"/>
                <a:ea typeface="Calibri"/>
                <a:cs typeface="Calibri"/>
              </a:rPr>
              <a:t>Borgere</a:t>
            </a:r>
            <a:r>
              <a:rPr lang="da-DK" sz="1800" kern="0" dirty="0">
                <a:solidFill>
                  <a:schemeClr val="tx1">
                    <a:lumMod val="95000"/>
                    <a:lumOff val="5000"/>
                  </a:schemeClr>
                </a:solidFill>
                <a:latin typeface="Calibri"/>
                <a:ea typeface="Calibri"/>
                <a:cs typeface="Calibri"/>
              </a:rPr>
              <a:t>, som bruger behovsstyret trafik som kollektiv trafik (telebus/teletaxi) mod </a:t>
            </a:r>
            <a:r>
              <a:rPr lang="da-DK" sz="1800" kern="0" dirty="0" smtClean="0">
                <a:solidFill>
                  <a:schemeClr val="tx1">
                    <a:lumMod val="95000"/>
                    <a:lumOff val="5000"/>
                  </a:schemeClr>
                </a:solidFill>
                <a:latin typeface="Calibri"/>
                <a:ea typeface="Calibri"/>
                <a:cs typeface="Calibri"/>
              </a:rPr>
              <a:t>egenbetaling</a:t>
            </a:r>
            <a:endParaRPr lang="da-DK" sz="1800" kern="0" dirty="0">
              <a:solidFill>
                <a:schemeClr val="tx1">
                  <a:lumMod val="95000"/>
                  <a:lumOff val="5000"/>
                </a:schemeClr>
              </a:solidFill>
              <a:latin typeface="Calibri"/>
              <a:ea typeface="Calibri"/>
              <a:cs typeface="Calibri"/>
            </a:endParaRPr>
          </a:p>
          <a:p>
            <a:pPr marL="742950" lvl="2" indent="-342900">
              <a:buClr>
                <a:srgbClr val="32B3CF"/>
              </a:buClr>
              <a:buFont typeface="Wingdings" charset="2"/>
              <a:buChar char=""/>
              <a:defRPr/>
            </a:pPr>
            <a:r>
              <a:rPr lang="da-DK" sz="1800" kern="0" dirty="0" err="1" smtClean="0">
                <a:solidFill>
                  <a:schemeClr val="tx1">
                    <a:lumMod val="95000"/>
                    <a:lumOff val="5000"/>
                  </a:schemeClr>
                </a:solidFill>
                <a:latin typeface="Calibri"/>
                <a:ea typeface="Calibri"/>
                <a:cs typeface="Calibri"/>
              </a:rPr>
              <a:t>Evt</a:t>
            </a:r>
            <a:r>
              <a:rPr lang="da-DK" sz="1800" kern="0" dirty="0" smtClean="0">
                <a:solidFill>
                  <a:schemeClr val="tx1">
                    <a:lumMod val="95000"/>
                    <a:lumOff val="5000"/>
                  </a:schemeClr>
                </a:solidFill>
                <a:latin typeface="Calibri"/>
                <a:ea typeface="Calibri"/>
                <a:cs typeface="Calibri"/>
              </a:rPr>
              <a:t> </a:t>
            </a:r>
            <a:r>
              <a:rPr lang="da-DK" sz="1800" kern="0" dirty="0">
                <a:solidFill>
                  <a:schemeClr val="tx1">
                    <a:lumMod val="95000"/>
                    <a:lumOff val="5000"/>
                  </a:schemeClr>
                </a:solidFill>
                <a:latin typeface="Calibri"/>
                <a:ea typeface="Calibri"/>
                <a:cs typeface="Calibri"/>
              </a:rPr>
              <a:t>egenbetaling skal opkræves, inden der køres!</a:t>
            </a:r>
          </a:p>
          <a:p>
            <a:pPr marL="884238" lvl="1" indent="-342900">
              <a:buFont typeface="Arial" panose="020B0604020202020204" pitchFamily="34" charset="0"/>
              <a:buChar char="•"/>
            </a:pPr>
            <a:endParaRPr lang="da-DK" sz="2300" dirty="0" smtClean="0">
              <a:latin typeface="Calibri"/>
              <a:ea typeface="Calibri"/>
              <a:cs typeface="Calibri"/>
            </a:endParaRPr>
          </a:p>
          <a:p>
            <a:pPr marL="342900" lvl="1" indent="-342900">
              <a:buClr>
                <a:srgbClr val="32B3CF"/>
              </a:buClr>
              <a:buFont typeface="Wingdings" charset="2"/>
              <a:buChar char=""/>
              <a:defRPr/>
            </a:pPr>
            <a:r>
              <a:rPr lang="da-DK" sz="1800" b="1" kern="0" dirty="0">
                <a:solidFill>
                  <a:schemeClr val="tx1">
                    <a:lumMod val="95000"/>
                    <a:lumOff val="5000"/>
                  </a:schemeClr>
                </a:solidFill>
                <a:latin typeface="Calibri"/>
                <a:ea typeface="Calibri"/>
                <a:cs typeface="Calibri"/>
              </a:rPr>
              <a:t>Krav der kan være hos det lokale trafikselskab</a:t>
            </a:r>
            <a:r>
              <a:rPr lang="da-DK" sz="1800" b="1" kern="0" dirty="0" smtClean="0">
                <a:solidFill>
                  <a:schemeClr val="tx1">
                    <a:lumMod val="95000"/>
                    <a:lumOff val="5000"/>
                  </a:schemeClr>
                </a:solidFill>
                <a:latin typeface="Calibri"/>
                <a:ea typeface="Calibri"/>
                <a:cs typeface="Calibri"/>
              </a:rPr>
              <a:t>:</a:t>
            </a:r>
            <a:br>
              <a:rPr lang="da-DK" sz="1800" b="1" kern="0" dirty="0" smtClean="0">
                <a:solidFill>
                  <a:schemeClr val="tx1">
                    <a:lumMod val="95000"/>
                    <a:lumOff val="5000"/>
                  </a:schemeClr>
                </a:solidFill>
                <a:latin typeface="Calibri"/>
                <a:ea typeface="Calibri"/>
                <a:cs typeface="Calibri"/>
              </a:rPr>
            </a:br>
            <a:endParaRPr lang="da-DK" sz="1800" dirty="0" smtClean="0">
              <a:latin typeface="Calibri"/>
              <a:ea typeface="Calibri"/>
              <a:cs typeface="Calibri"/>
            </a:endParaRPr>
          </a:p>
          <a:p>
            <a:pPr marL="742950" lvl="2" indent="-342900">
              <a:buClr>
                <a:srgbClr val="32B3CF"/>
              </a:buClr>
              <a:buFont typeface="Wingdings" charset="2"/>
              <a:buChar char=""/>
              <a:defRPr/>
            </a:pPr>
            <a:r>
              <a:rPr lang="da-DK" sz="1800" kern="0" dirty="0">
                <a:solidFill>
                  <a:schemeClr val="tx1">
                    <a:lumMod val="95000"/>
                    <a:lumOff val="5000"/>
                  </a:schemeClr>
                </a:solidFill>
                <a:latin typeface="Calibri"/>
                <a:ea typeface="Calibri"/>
                <a:cs typeface="Calibri"/>
              </a:rPr>
              <a:t>Afhent/aflever ved kantsten/</a:t>
            </a:r>
            <a:r>
              <a:rPr lang="da-DK" sz="1800" kern="0" dirty="0" smtClean="0">
                <a:solidFill>
                  <a:schemeClr val="tx1">
                    <a:lumMod val="95000"/>
                    <a:lumOff val="5000"/>
                  </a:schemeClr>
                </a:solidFill>
                <a:latin typeface="Calibri"/>
                <a:ea typeface="Calibri"/>
                <a:cs typeface="Calibri"/>
              </a:rPr>
              <a:t>gadedør</a:t>
            </a:r>
            <a:endParaRPr lang="da-DK" sz="1800" kern="0" dirty="0">
              <a:solidFill>
                <a:schemeClr val="tx1">
                  <a:lumMod val="95000"/>
                  <a:lumOff val="5000"/>
                </a:schemeClr>
              </a:solidFill>
              <a:latin typeface="Calibri"/>
              <a:ea typeface="Calibri"/>
              <a:cs typeface="Calibri"/>
            </a:endParaRPr>
          </a:p>
          <a:p>
            <a:pPr marL="742950" lvl="2" indent="-342900">
              <a:buClr>
                <a:srgbClr val="32B3CF"/>
              </a:buClr>
              <a:buFont typeface="Wingdings" charset="2"/>
              <a:buChar char=""/>
              <a:defRPr/>
            </a:pPr>
            <a:r>
              <a:rPr lang="da-DK" sz="1800" kern="0" dirty="0" smtClean="0">
                <a:solidFill>
                  <a:schemeClr val="tx1">
                    <a:lumMod val="95000"/>
                    <a:lumOff val="5000"/>
                  </a:schemeClr>
                </a:solidFill>
                <a:latin typeface="Calibri"/>
                <a:ea typeface="Calibri"/>
                <a:cs typeface="Calibri"/>
              </a:rPr>
              <a:t>Der </a:t>
            </a:r>
            <a:r>
              <a:rPr lang="da-DK" sz="1800" kern="0" dirty="0">
                <a:solidFill>
                  <a:schemeClr val="tx1">
                    <a:lumMod val="95000"/>
                    <a:lumOff val="5000"/>
                  </a:schemeClr>
                </a:solidFill>
                <a:latin typeface="Calibri"/>
                <a:ea typeface="Calibri"/>
                <a:cs typeface="Calibri"/>
              </a:rPr>
              <a:t>skal være byttepenge med op til nærmeste kr. 100,-</a:t>
            </a:r>
          </a:p>
          <a:p>
            <a:pPr marL="0" indent="0">
              <a:buNone/>
            </a:pPr>
            <a:endParaRPr lang="da-DK" sz="1400" b="1" dirty="0">
              <a:latin typeface="Calibri"/>
              <a:ea typeface="Calibri"/>
              <a:cs typeface="Calibri"/>
            </a:endParaRPr>
          </a:p>
        </p:txBody>
      </p:sp>
      <p:pic>
        <p:nvPicPr>
          <p:cNvPr id="7" name="Picture 2" descr="http://fotoarkiv01/FotoWeb/FWbin/preview.dll/Movia00751.tif?D=25BDD06F583CF1428E049B9C0878442B1B167B451A3A9006F811EA64A2C9F27B16B7029F782704095AF2C8BF77D65F5B69BA1C2578911F51F90444B6DAEF6BE5AAB3BEBE5321426646F09B655DE955C3A1AD0C2195C76A5A79F9FF3BD3CCA50448BFEB446A73217D5184B5A60056E93AF0749B404E8605D89250B5478FEA997F446770761675EA56D8270ECDA777D06BB96ADBEC9BB75BA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3862" y="1196752"/>
            <a:ext cx="1958618" cy="295232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851196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p:cNvSpPr>
            <a:spLocks noGrp="1"/>
          </p:cNvSpPr>
          <p:nvPr>
            <p:ph idx="1"/>
          </p:nvPr>
        </p:nvSpPr>
        <p:spPr>
          <a:xfrm>
            <a:off x="251520" y="1451917"/>
            <a:ext cx="5472608" cy="3777283"/>
          </a:xfrm>
        </p:spPr>
        <p:txBody>
          <a:bodyPr>
            <a:normAutofit/>
          </a:bodyPr>
          <a:lstStyle/>
          <a:p>
            <a:pPr marL="0" indent="0">
              <a:buClr>
                <a:schemeClr val="bg2"/>
              </a:buClr>
              <a:buNone/>
            </a:pPr>
            <a:r>
              <a:rPr lang="da-DK" sz="3600" b="1" dirty="0" smtClean="0">
                <a:latin typeface="Calibri"/>
                <a:ea typeface="Calibri"/>
                <a:cs typeface="Calibri"/>
              </a:rPr>
              <a:t>Hvem kører vi med?</a:t>
            </a:r>
          </a:p>
          <a:p>
            <a:pPr marL="0" indent="0">
              <a:buClr>
                <a:schemeClr val="bg2"/>
              </a:buClr>
              <a:buNone/>
            </a:pPr>
            <a:endParaRPr lang="da-DK" sz="2400" b="1" dirty="0" smtClean="0">
              <a:latin typeface="Calibri"/>
              <a:ea typeface="Calibri"/>
              <a:cs typeface="Calibri"/>
            </a:endParaRPr>
          </a:p>
          <a:p>
            <a:pPr marL="342900" lvl="1" indent="-342900">
              <a:buClr>
                <a:srgbClr val="32B3CF"/>
              </a:buClr>
              <a:buFont typeface="Wingdings" charset="2"/>
              <a:buChar char=""/>
              <a:defRPr/>
            </a:pPr>
            <a:r>
              <a:rPr lang="da-DK" sz="1800" b="1" kern="0" dirty="0">
                <a:solidFill>
                  <a:schemeClr val="tx1">
                    <a:lumMod val="95000"/>
                    <a:lumOff val="5000"/>
                  </a:schemeClr>
                </a:solidFill>
                <a:latin typeface="Calibri"/>
                <a:ea typeface="Calibri"/>
                <a:cs typeface="Calibri"/>
              </a:rPr>
              <a:t>De visiterede brugere:</a:t>
            </a:r>
          </a:p>
          <a:p>
            <a:pPr>
              <a:buClr>
                <a:schemeClr val="bg2"/>
              </a:buClr>
            </a:pPr>
            <a:endParaRPr lang="da-DK" sz="1800" dirty="0" smtClean="0">
              <a:latin typeface="Calibri"/>
              <a:ea typeface="Calibri"/>
              <a:cs typeface="Calibri"/>
            </a:endParaRPr>
          </a:p>
          <a:p>
            <a:pPr lvl="1" indent="-342900">
              <a:buClr>
                <a:srgbClr val="32B3CF"/>
              </a:buClr>
              <a:buFont typeface="Wingdings" charset="2"/>
              <a:buChar char=""/>
              <a:defRPr/>
            </a:pPr>
            <a:r>
              <a:rPr lang="da-DK" sz="1800" kern="0" dirty="0">
                <a:solidFill>
                  <a:schemeClr val="tx1">
                    <a:lumMod val="95000"/>
                    <a:lumOff val="5000"/>
                  </a:schemeClr>
                </a:solidFill>
                <a:latin typeface="Calibri"/>
                <a:ea typeface="Calibri"/>
                <a:cs typeface="Calibri"/>
              </a:rPr>
              <a:t>Borgere, der får finansieret kørslen af deres </a:t>
            </a:r>
            <a:r>
              <a:rPr lang="da-DK" sz="1800" kern="0" dirty="0" smtClean="0">
                <a:solidFill>
                  <a:schemeClr val="tx1">
                    <a:lumMod val="95000"/>
                    <a:lumOff val="5000"/>
                  </a:schemeClr>
                </a:solidFill>
                <a:latin typeface="Calibri"/>
                <a:ea typeface="Calibri"/>
                <a:cs typeface="Calibri"/>
              </a:rPr>
              <a:t>kommune</a:t>
            </a:r>
            <a:endParaRPr lang="da-DK" sz="1800" kern="0" dirty="0">
              <a:solidFill>
                <a:schemeClr val="tx1">
                  <a:lumMod val="95000"/>
                  <a:lumOff val="5000"/>
                </a:schemeClr>
              </a:solidFill>
              <a:latin typeface="Calibri"/>
              <a:ea typeface="Calibri"/>
              <a:cs typeface="Calibri"/>
            </a:endParaRPr>
          </a:p>
          <a:p>
            <a:pPr lvl="1" indent="-342900">
              <a:buClr>
                <a:srgbClr val="32B3CF"/>
              </a:buClr>
              <a:buFont typeface="Wingdings" charset="2"/>
              <a:buChar char=""/>
              <a:defRPr/>
            </a:pPr>
            <a:r>
              <a:rPr lang="da-DK" sz="1800" kern="0" dirty="0">
                <a:solidFill>
                  <a:schemeClr val="tx1">
                    <a:lumMod val="95000"/>
                    <a:lumOff val="5000"/>
                  </a:schemeClr>
                </a:solidFill>
                <a:latin typeface="Calibri"/>
                <a:ea typeface="Calibri"/>
                <a:cs typeface="Calibri"/>
              </a:rPr>
              <a:t>Hente/følge fra/til entredør eller hentes ved gadedør</a:t>
            </a:r>
          </a:p>
          <a:p>
            <a:pPr marL="0" indent="0">
              <a:buNone/>
            </a:pPr>
            <a:endParaRPr lang="da-DK" dirty="0"/>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156176" y="1556792"/>
            <a:ext cx="2654223" cy="260238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3187209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p:cNvSpPr>
            <a:spLocks noGrp="1"/>
          </p:cNvSpPr>
          <p:nvPr>
            <p:ph idx="1"/>
          </p:nvPr>
        </p:nvSpPr>
        <p:spPr>
          <a:xfrm>
            <a:off x="251520" y="836712"/>
            <a:ext cx="7704856" cy="5112568"/>
          </a:xfrm>
        </p:spPr>
        <p:txBody>
          <a:bodyPr>
            <a:noAutofit/>
          </a:bodyPr>
          <a:lstStyle/>
          <a:p>
            <a:pPr marL="0" indent="0">
              <a:spcBef>
                <a:spcPct val="50000"/>
              </a:spcBef>
              <a:buClr>
                <a:srgbClr val="FFCC00"/>
              </a:buClr>
              <a:buNone/>
            </a:pPr>
            <a:r>
              <a:rPr lang="da-DK" sz="3600" b="1" dirty="0" smtClean="0">
                <a:latin typeface="Calibri"/>
                <a:ea typeface="Calibri"/>
                <a:cs typeface="Calibri"/>
              </a:rPr>
              <a:t>Udbud</a:t>
            </a:r>
          </a:p>
          <a:p>
            <a:pPr marL="0" indent="0">
              <a:spcBef>
                <a:spcPct val="50000"/>
              </a:spcBef>
              <a:buClr>
                <a:srgbClr val="FFCC00"/>
              </a:buClr>
              <a:buNone/>
            </a:pPr>
            <a:r>
              <a:rPr lang="da-DK" sz="1600" dirty="0" smtClean="0">
                <a:latin typeface="Calibri"/>
                <a:ea typeface="Calibri"/>
                <a:cs typeface="Calibri"/>
              </a:rPr>
              <a:t>Al kørsel er udbudt og udføres af selvstændige vognmænd og firmaer. Vognmand eller firma har alene ansvaret for at overholde gældende lovgivning, herunder arbejdsmiljøloven og kravene til at følge de kollektive overenskomster. Chaufføren er ansat direkte hos den enkelte vognmand. </a:t>
            </a:r>
          </a:p>
          <a:p>
            <a:pPr marL="0" indent="0">
              <a:spcBef>
                <a:spcPct val="50000"/>
              </a:spcBef>
              <a:buClr>
                <a:srgbClr val="FFCC00"/>
              </a:buClr>
              <a:buNone/>
            </a:pPr>
            <a:r>
              <a:rPr lang="da-DK" sz="1600" dirty="0" smtClean="0">
                <a:latin typeface="Calibri"/>
                <a:ea typeface="Calibri"/>
                <a:cs typeface="Calibri"/>
              </a:rPr>
              <a:t>Trafikselskaberne har</a:t>
            </a:r>
            <a:r>
              <a:rPr lang="da-DK" sz="1600" u="sng" dirty="0" smtClean="0">
                <a:latin typeface="Calibri"/>
                <a:ea typeface="Calibri"/>
                <a:cs typeface="Calibri"/>
              </a:rPr>
              <a:t> ikke </a:t>
            </a:r>
            <a:r>
              <a:rPr lang="da-DK" sz="1600" dirty="0" smtClean="0">
                <a:latin typeface="Calibri"/>
                <a:ea typeface="Calibri"/>
                <a:cs typeface="Calibri"/>
              </a:rPr>
              <a:t>egne vogne eller ansatte chauffører.</a:t>
            </a:r>
          </a:p>
          <a:p>
            <a:pPr marL="0" indent="0">
              <a:spcBef>
                <a:spcPct val="50000"/>
              </a:spcBef>
              <a:buClr>
                <a:srgbClr val="FFCC00"/>
              </a:buClr>
              <a:buNone/>
            </a:pPr>
            <a:r>
              <a:rPr lang="da-DK" sz="1600" dirty="0" smtClean="0">
                <a:latin typeface="Calibri"/>
                <a:ea typeface="Calibri"/>
                <a:cs typeface="Calibri"/>
              </a:rPr>
              <a:t>Der opereres med forskellige former for udbud og kan derfor variere i dit lokale trafikselskab. Garantivogne og Variable vogne findes dog i alle udbud. </a:t>
            </a:r>
            <a:endParaRPr lang="da-DK" sz="2200" dirty="0" smtClean="0">
              <a:latin typeface="Calibri"/>
              <a:ea typeface="Calibri"/>
              <a:cs typeface="Calibri"/>
            </a:endParaRPr>
          </a:p>
          <a:p>
            <a:pPr>
              <a:spcBef>
                <a:spcPct val="50000"/>
              </a:spcBef>
              <a:buClr>
                <a:srgbClr val="32B3CF"/>
              </a:buClr>
              <a:buFont typeface="Wingdings" charset="2"/>
              <a:buChar char=""/>
            </a:pPr>
            <a:r>
              <a:rPr lang="da-DK" sz="1800" b="1" kern="0" dirty="0" smtClean="0">
                <a:solidFill>
                  <a:schemeClr val="tx1">
                    <a:lumMod val="95000"/>
                    <a:lumOff val="5000"/>
                  </a:schemeClr>
                </a:solidFill>
                <a:latin typeface="Calibri"/>
                <a:ea typeface="Calibri"/>
                <a:cs typeface="Calibri"/>
              </a:rPr>
              <a:t>Variable vogne: </a:t>
            </a:r>
            <a:br>
              <a:rPr lang="da-DK" sz="1800" b="1" kern="0" dirty="0" smtClean="0">
                <a:solidFill>
                  <a:schemeClr val="tx1">
                    <a:lumMod val="95000"/>
                    <a:lumOff val="5000"/>
                  </a:schemeClr>
                </a:solidFill>
                <a:latin typeface="Calibri"/>
                <a:ea typeface="Calibri"/>
                <a:cs typeface="Calibri"/>
              </a:rPr>
            </a:br>
            <a:r>
              <a:rPr lang="da-DK" sz="1800" dirty="0" smtClean="0">
                <a:latin typeface="Calibri"/>
                <a:ea typeface="Calibri"/>
                <a:cs typeface="Calibri"/>
              </a:rPr>
              <a:t>Kontrakter hvor der ikke garanteres nogen for betaling</a:t>
            </a:r>
            <a:endParaRPr lang="da-DK" sz="1800" dirty="0">
              <a:latin typeface="Calibri"/>
              <a:ea typeface="Calibri"/>
              <a:cs typeface="Calibri"/>
            </a:endParaRPr>
          </a:p>
          <a:p>
            <a:pPr>
              <a:spcBef>
                <a:spcPct val="50000"/>
              </a:spcBef>
              <a:buClr>
                <a:srgbClr val="32B3CF"/>
              </a:buClr>
              <a:buFont typeface="Wingdings" charset="2"/>
              <a:buChar char=""/>
            </a:pPr>
            <a:r>
              <a:rPr lang="da-DK" sz="1800" b="1" dirty="0" smtClean="0">
                <a:latin typeface="Calibri"/>
                <a:ea typeface="Calibri"/>
                <a:cs typeface="Calibri"/>
              </a:rPr>
              <a:t>Garantivogne: </a:t>
            </a:r>
            <a:br>
              <a:rPr lang="da-DK" sz="1800" b="1" dirty="0" smtClean="0">
                <a:latin typeface="Calibri"/>
                <a:ea typeface="Calibri"/>
                <a:cs typeface="Calibri"/>
              </a:rPr>
            </a:br>
            <a:r>
              <a:rPr lang="da-DK" sz="1800" dirty="0" smtClean="0">
                <a:latin typeface="Calibri"/>
                <a:ea typeface="Calibri"/>
                <a:cs typeface="Calibri"/>
              </a:rPr>
              <a:t>Kontrakter hvor der er garanteret betaling i x-antal dage/timer </a:t>
            </a:r>
          </a:p>
          <a:p>
            <a:pPr>
              <a:spcBef>
                <a:spcPct val="50000"/>
              </a:spcBef>
              <a:buClr>
                <a:srgbClr val="32B3CF"/>
              </a:buClr>
              <a:buFont typeface="Wingdings" charset="2"/>
              <a:buChar char=""/>
            </a:pPr>
            <a:r>
              <a:rPr lang="da-DK" sz="1800" b="1" dirty="0" smtClean="0">
                <a:latin typeface="Calibri"/>
                <a:ea typeface="Calibri"/>
                <a:cs typeface="Calibri"/>
              </a:rPr>
              <a:t>Fast Kørsel: </a:t>
            </a:r>
            <a:r>
              <a:rPr lang="da-DK" sz="1800" b="1" dirty="0">
                <a:latin typeface="Calibri"/>
                <a:ea typeface="Calibri"/>
                <a:cs typeface="Calibri"/>
              </a:rPr>
              <a:t/>
            </a:r>
            <a:br>
              <a:rPr lang="da-DK" sz="1800" b="1" dirty="0">
                <a:latin typeface="Calibri"/>
                <a:ea typeface="Calibri"/>
                <a:cs typeface="Calibri"/>
              </a:rPr>
            </a:br>
            <a:r>
              <a:rPr lang="da-DK" sz="1800" dirty="0" smtClean="0">
                <a:latin typeface="Calibri"/>
                <a:ea typeface="Calibri"/>
                <a:cs typeface="Calibri"/>
              </a:rPr>
              <a:t>Faste pakker, dette kunne f.eks. være specialkørsel med børn til </a:t>
            </a:r>
            <a:br>
              <a:rPr lang="da-DK" sz="1800" dirty="0" smtClean="0">
                <a:latin typeface="Calibri"/>
                <a:ea typeface="Calibri"/>
                <a:cs typeface="Calibri"/>
              </a:rPr>
            </a:br>
            <a:r>
              <a:rPr lang="da-DK" sz="1800" dirty="0" smtClean="0">
                <a:latin typeface="Calibri"/>
                <a:ea typeface="Calibri"/>
                <a:cs typeface="Calibri"/>
              </a:rPr>
              <a:t>og fra skole, institutionskørsel og lignende.</a:t>
            </a:r>
            <a:endParaRPr lang="da-DK" sz="1800" dirty="0" smtClean="0"/>
          </a:p>
          <a:p>
            <a:pPr marL="0" indent="0">
              <a:buNone/>
            </a:pPr>
            <a:endParaRPr lang="da-DK" sz="1800" dirty="0"/>
          </a:p>
        </p:txBody>
      </p:sp>
    </p:spTree>
    <p:extLst>
      <p:ext uri="{BB962C8B-B14F-4D97-AF65-F5344CB8AC3E}">
        <p14:creationId xmlns:p14="http://schemas.microsoft.com/office/powerpoint/2010/main" val="3541445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a:spLocks noGrp="1" noChangeArrowheads="1"/>
          </p:cNvSpPr>
          <p:nvPr>
            <p:ph type="title"/>
          </p:nvPr>
        </p:nvSpPr>
        <p:spPr>
          <a:xfrm>
            <a:off x="323528" y="1667272"/>
            <a:ext cx="7315200" cy="609600"/>
          </a:xfrm>
          <a:noFill/>
          <a:extLst>
            <a:ext uri="{909E8E84-426E-40dd-AFC4-6F175D3DCCD1}">
              <a14:hiddenFill xmlns:a14="http://schemas.microsoft.com/office/drawing/2010/main" xmlns="">
                <a:solidFill>
                  <a:schemeClr val="accent1"/>
                </a:solidFill>
              </a14:hiddenFill>
            </a:ext>
          </a:extLst>
        </p:spPr>
        <p:txBody>
          <a:bodyPr>
            <a:normAutofit fontScale="90000"/>
          </a:bodyPr>
          <a:lstStyle/>
          <a:p>
            <a:pPr algn="l" eaLnBrk="1" hangingPunct="1">
              <a:spcBef>
                <a:spcPct val="50000"/>
              </a:spcBef>
            </a:pPr>
            <a:r>
              <a:rPr lang="da-DK" b="1" dirty="0" smtClean="0"/>
              <a:t>Kundeoplysninger</a:t>
            </a:r>
          </a:p>
        </p:txBody>
      </p:sp>
      <p:sp>
        <p:nvSpPr>
          <p:cNvPr id="6" name="Text Box 3"/>
          <p:cNvSpPr txBox="1">
            <a:spLocks noChangeArrowheads="1"/>
          </p:cNvSpPr>
          <p:nvPr/>
        </p:nvSpPr>
        <p:spPr>
          <a:xfrm>
            <a:off x="323528" y="2420888"/>
            <a:ext cx="7781925" cy="3744416"/>
          </a:xfrm>
          <a:prstGeom prst="rect">
            <a:avLst/>
          </a:prstGeom>
          <a:noFill/>
          <a:extLst>
            <a:ext uri="{909E8E84-426E-40dd-AFC4-6F175D3DCCD1}">
              <a14:hiddenFill xmlns:a14="http://schemas.microsoft.com/office/drawing/2010/main" xmlns="">
                <a:solidFill>
                  <a:schemeClr val="accent1"/>
                </a:solidFill>
              </a14:hiddenFill>
            </a:ext>
          </a:extLst>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tabLst>
                <a:tab pos="266700" algn="l"/>
              </a:tabLst>
            </a:pPr>
            <a:endParaRPr lang="da-DK" sz="1400" dirty="0">
              <a:latin typeface="+mj-lt"/>
            </a:endParaRPr>
          </a:p>
          <a:p>
            <a:pPr marL="0" indent="0">
              <a:spcBef>
                <a:spcPts val="0"/>
              </a:spcBef>
              <a:buClr>
                <a:srgbClr val="0070C0"/>
              </a:buClr>
              <a:buNone/>
            </a:pPr>
            <a:r>
              <a:rPr lang="da-DK" sz="4400" dirty="0"/>
              <a:t> </a:t>
            </a:r>
            <a:endParaRPr lang="da-DK" sz="4200" dirty="0" smtClean="0"/>
          </a:p>
          <a:p>
            <a:pPr>
              <a:buClr>
                <a:srgbClr val="32B3CF"/>
              </a:buClr>
              <a:tabLst>
                <a:tab pos="266700" algn="l"/>
              </a:tabLst>
            </a:pPr>
            <a:r>
              <a:rPr lang="da-DK" sz="4200" dirty="0" smtClean="0"/>
              <a:t>Oplysninger om kunder er fortrolige og beskyttet af persondataloven.</a:t>
            </a:r>
          </a:p>
          <a:p>
            <a:pPr marL="0" indent="0">
              <a:buClr>
                <a:srgbClr val="32B3CF"/>
              </a:buClr>
              <a:buNone/>
              <a:tabLst>
                <a:tab pos="266700" algn="l"/>
              </a:tabLst>
            </a:pPr>
            <a:endParaRPr lang="da-DK" sz="4200" dirty="0"/>
          </a:p>
          <a:p>
            <a:pPr lvl="1">
              <a:buClr>
                <a:srgbClr val="32B3CF"/>
              </a:buClr>
              <a:buFont typeface="Arial" pitchFamily="34" charset="0"/>
              <a:buChar char="•"/>
              <a:tabLst>
                <a:tab pos="266700" algn="l"/>
              </a:tabLst>
            </a:pPr>
            <a:r>
              <a:rPr lang="da-DK" sz="4200" u="sng" dirty="0" smtClean="0"/>
              <a:t>Kundeoplysninger</a:t>
            </a:r>
            <a:r>
              <a:rPr lang="da-DK" sz="4200" dirty="0" smtClean="0"/>
              <a:t> = Alle </a:t>
            </a:r>
            <a:r>
              <a:rPr lang="da-DK" sz="4200" dirty="0"/>
              <a:t>oplysninger om en </a:t>
            </a:r>
            <a:r>
              <a:rPr lang="da-DK" sz="4200" dirty="0" smtClean="0"/>
              <a:t>person; f.eks. </a:t>
            </a:r>
            <a:r>
              <a:rPr lang="da-DK" sz="4200" dirty="0"/>
              <a:t>navn, </a:t>
            </a:r>
            <a:r>
              <a:rPr lang="da-DK" sz="4200" dirty="0" smtClean="0"/>
              <a:t>adresse, hjælpemiddel, sygdom, kørsler, cpr.nr. mv</a:t>
            </a:r>
            <a:r>
              <a:rPr lang="da-DK" sz="4200" dirty="0"/>
              <a:t>. </a:t>
            </a:r>
          </a:p>
          <a:p>
            <a:pPr marL="457200" lvl="1" indent="0">
              <a:buClr>
                <a:srgbClr val="32B3CF"/>
              </a:buClr>
              <a:buNone/>
              <a:tabLst>
                <a:tab pos="266700" algn="l"/>
              </a:tabLst>
            </a:pPr>
            <a:endParaRPr lang="da-DK" sz="4200" dirty="0"/>
          </a:p>
          <a:p>
            <a:pPr lvl="1" indent="-342900">
              <a:buClr>
                <a:srgbClr val="32B3CF"/>
              </a:buClr>
              <a:buFont typeface="Arial" pitchFamily="34" charset="0"/>
              <a:buChar char="•"/>
              <a:tabLst>
                <a:tab pos="266700" algn="l"/>
              </a:tabLst>
            </a:pPr>
            <a:r>
              <a:rPr lang="da-DK" sz="4200" dirty="0" smtClean="0"/>
              <a:t>Det </a:t>
            </a:r>
            <a:r>
              <a:rPr lang="da-DK" sz="4200" dirty="0"/>
              <a:t>kan være strafbart at overtræde persondataloven!</a:t>
            </a:r>
          </a:p>
          <a:p>
            <a:pPr>
              <a:buClr>
                <a:srgbClr val="32B3CF"/>
              </a:buClr>
              <a:buFont typeface="Wingdings" charset="2"/>
              <a:buChar char=""/>
            </a:pPr>
            <a:endParaRPr lang="da-DK" sz="1400" dirty="0" smtClean="0">
              <a:latin typeface="+mj-lt"/>
            </a:endParaRPr>
          </a:p>
        </p:txBody>
      </p:sp>
      <p:pic>
        <p:nvPicPr>
          <p:cNvPr id="7" name="Billede 6"/>
          <p:cNvPicPr>
            <a:picLocks noChangeAspect="1"/>
          </p:cNvPicPr>
          <p:nvPr/>
        </p:nvPicPr>
        <p:blipFill>
          <a:blip r:embed="rId3"/>
          <a:stretch>
            <a:fillRect/>
          </a:stretch>
        </p:blipFill>
        <p:spPr>
          <a:xfrm>
            <a:off x="5940152" y="911061"/>
            <a:ext cx="2388738" cy="1512421"/>
          </a:xfrm>
          <a:prstGeom prst="rect">
            <a:avLst/>
          </a:prstGeom>
        </p:spPr>
      </p:pic>
      <p:sp>
        <p:nvSpPr>
          <p:cNvPr id="8" name="Tekstfelt 7"/>
          <p:cNvSpPr txBox="1"/>
          <p:nvPr/>
        </p:nvSpPr>
        <p:spPr>
          <a:xfrm rot="795840">
            <a:off x="6276128" y="1322132"/>
            <a:ext cx="1733253" cy="584775"/>
          </a:xfrm>
          <a:prstGeom prst="rect">
            <a:avLst/>
          </a:prstGeom>
          <a:noFill/>
        </p:spPr>
        <p:txBody>
          <a:bodyPr wrap="square" rtlCol="0">
            <a:spAutoFit/>
          </a:bodyPr>
          <a:lstStyle/>
          <a:p>
            <a:r>
              <a:rPr lang="da-DK" sz="3200" dirty="0" smtClean="0">
                <a:solidFill>
                  <a:srgbClr val="FF0000"/>
                </a:solidFill>
              </a:rPr>
              <a:t>Fortroligt</a:t>
            </a:r>
            <a:endParaRPr lang="da-DK" sz="3200" dirty="0">
              <a:solidFill>
                <a:srgbClr val="FF0000"/>
              </a:solidFill>
            </a:endParaRPr>
          </a:p>
        </p:txBody>
      </p:sp>
    </p:spTree>
    <p:extLst>
      <p:ext uri="{BB962C8B-B14F-4D97-AF65-F5344CB8AC3E}">
        <p14:creationId xmlns:p14="http://schemas.microsoft.com/office/powerpoint/2010/main" val="36137690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a:spLocks noGrp="1" noChangeArrowheads="1"/>
          </p:cNvSpPr>
          <p:nvPr>
            <p:ph type="title"/>
          </p:nvPr>
        </p:nvSpPr>
        <p:spPr>
          <a:xfrm>
            <a:off x="323528" y="1667272"/>
            <a:ext cx="7315200" cy="609600"/>
          </a:xfrm>
          <a:noFill/>
          <a:extLst>
            <a:ext uri="{909E8E84-426E-40dd-AFC4-6F175D3DCCD1}">
              <a14:hiddenFill xmlns:a14="http://schemas.microsoft.com/office/drawing/2010/main" xmlns="">
                <a:solidFill>
                  <a:schemeClr val="accent1"/>
                </a:solidFill>
              </a14:hiddenFill>
            </a:ext>
          </a:extLst>
        </p:spPr>
        <p:txBody>
          <a:bodyPr>
            <a:normAutofit fontScale="90000"/>
          </a:bodyPr>
          <a:lstStyle/>
          <a:p>
            <a:pPr algn="l" eaLnBrk="1" hangingPunct="1">
              <a:spcBef>
                <a:spcPct val="50000"/>
              </a:spcBef>
            </a:pPr>
            <a:r>
              <a:rPr lang="da-DK" b="1" dirty="0" smtClean="0"/>
              <a:t>Kundeoplysninger</a:t>
            </a:r>
          </a:p>
        </p:txBody>
      </p:sp>
      <p:sp>
        <p:nvSpPr>
          <p:cNvPr id="6" name="Text Box 3"/>
          <p:cNvSpPr txBox="1">
            <a:spLocks noChangeArrowheads="1"/>
          </p:cNvSpPr>
          <p:nvPr/>
        </p:nvSpPr>
        <p:spPr>
          <a:xfrm>
            <a:off x="323528" y="2420888"/>
            <a:ext cx="7781925" cy="3744416"/>
          </a:xfrm>
          <a:prstGeom prst="rect">
            <a:avLst/>
          </a:prstGeom>
          <a:noFill/>
          <a:extLst>
            <a:ext uri="{909E8E84-426E-40dd-AFC4-6F175D3DCCD1}">
              <a14:hiddenFill xmlns:a14="http://schemas.microsoft.com/office/drawing/2010/main" xmlns="">
                <a:solidFill>
                  <a:schemeClr val="accent1"/>
                </a:solidFill>
              </a14:hiddenFill>
            </a:ext>
          </a:extLst>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80000"/>
              </a:lnSpc>
              <a:buClr>
                <a:srgbClr val="32B3CF"/>
              </a:buClr>
              <a:tabLst>
                <a:tab pos="266700" algn="l"/>
              </a:tabLst>
            </a:pPr>
            <a:r>
              <a:rPr lang="da-DK" sz="2300" dirty="0"/>
              <a:t>Hvad må </a:t>
            </a:r>
            <a:r>
              <a:rPr lang="da-DK" sz="2300" dirty="0" smtClean="0"/>
              <a:t>du bruge </a:t>
            </a:r>
            <a:r>
              <a:rPr lang="da-DK" sz="2300" dirty="0"/>
              <a:t>oplysningerne til</a:t>
            </a:r>
            <a:r>
              <a:rPr lang="da-DK" sz="2300" dirty="0" smtClean="0"/>
              <a:t>?</a:t>
            </a:r>
            <a:endParaRPr lang="da-DK" sz="2300" dirty="0"/>
          </a:p>
          <a:p>
            <a:pPr lvl="1">
              <a:lnSpc>
                <a:spcPct val="80000"/>
              </a:lnSpc>
              <a:buClr>
                <a:srgbClr val="32B3CF"/>
              </a:buClr>
              <a:buFont typeface="Arial" panose="020B0604020202020204" pitchFamily="34" charset="0"/>
              <a:buChar char="•"/>
              <a:tabLst>
                <a:tab pos="266700" algn="l"/>
              </a:tabLst>
            </a:pPr>
            <a:r>
              <a:rPr lang="da-DK" sz="2300" dirty="0"/>
              <a:t>At udføre </a:t>
            </a:r>
            <a:r>
              <a:rPr lang="da-DK" sz="2300" dirty="0" smtClean="0"/>
              <a:t>turen.</a:t>
            </a:r>
          </a:p>
          <a:p>
            <a:pPr marL="457200" lvl="1" indent="0">
              <a:lnSpc>
                <a:spcPct val="80000"/>
              </a:lnSpc>
              <a:buClr>
                <a:srgbClr val="32B3CF"/>
              </a:buClr>
              <a:buNone/>
              <a:tabLst>
                <a:tab pos="266700" algn="l"/>
              </a:tabLst>
            </a:pPr>
            <a:endParaRPr lang="da-DK" sz="2300" dirty="0"/>
          </a:p>
          <a:p>
            <a:pPr>
              <a:lnSpc>
                <a:spcPct val="80000"/>
              </a:lnSpc>
              <a:buClr>
                <a:srgbClr val="32B3CF"/>
              </a:buClr>
              <a:tabLst>
                <a:tab pos="266700" algn="l"/>
              </a:tabLst>
            </a:pPr>
            <a:r>
              <a:rPr lang="da-DK" sz="2300" dirty="0" smtClean="0"/>
              <a:t>Hvad </a:t>
            </a:r>
            <a:r>
              <a:rPr lang="da-DK" sz="2300" dirty="0"/>
              <a:t>er </a:t>
            </a:r>
            <a:r>
              <a:rPr lang="da-DK" sz="2300" dirty="0" smtClean="0"/>
              <a:t>dine pligter? </a:t>
            </a:r>
            <a:endParaRPr lang="da-DK" sz="2300" dirty="0"/>
          </a:p>
          <a:p>
            <a:pPr lvl="1">
              <a:lnSpc>
                <a:spcPct val="80000"/>
              </a:lnSpc>
              <a:buClr>
                <a:srgbClr val="32B3CF"/>
              </a:buClr>
              <a:buFont typeface="Arial" panose="020B0604020202020204" pitchFamily="34" charset="0"/>
              <a:buChar char="•"/>
              <a:tabLst>
                <a:tab pos="266700" algn="l"/>
              </a:tabLst>
            </a:pPr>
            <a:r>
              <a:rPr lang="da-DK" sz="2300" dirty="0"/>
              <a:t>Ikke bruge oplysningerne til andre formål</a:t>
            </a:r>
            <a:r>
              <a:rPr lang="da-DK" sz="2300" dirty="0" smtClean="0"/>
              <a:t>.</a:t>
            </a:r>
            <a:endParaRPr lang="da-DK" sz="2300" dirty="0"/>
          </a:p>
          <a:p>
            <a:pPr lvl="1">
              <a:lnSpc>
                <a:spcPct val="80000"/>
              </a:lnSpc>
              <a:buClr>
                <a:srgbClr val="32B3CF"/>
              </a:buClr>
              <a:buFont typeface="Arial" panose="020B0604020202020204" pitchFamily="34" charset="0"/>
              <a:buChar char="•"/>
              <a:tabLst>
                <a:tab pos="266700" algn="l"/>
              </a:tabLst>
            </a:pPr>
            <a:r>
              <a:rPr lang="da-DK" sz="2300" dirty="0"/>
              <a:t>Sørge for at oplysningerne ikke kommer til andres kendskab. </a:t>
            </a:r>
            <a:endParaRPr lang="da-DK" sz="2300" dirty="0" smtClean="0"/>
          </a:p>
          <a:p>
            <a:pPr lvl="1">
              <a:lnSpc>
                <a:spcPct val="80000"/>
              </a:lnSpc>
              <a:buClr>
                <a:srgbClr val="32B3CF"/>
              </a:buClr>
              <a:buFont typeface="Arial" panose="020B0604020202020204" pitchFamily="34" charset="0"/>
              <a:buChar char="•"/>
              <a:tabLst>
                <a:tab pos="266700" algn="l"/>
              </a:tabLst>
            </a:pPr>
            <a:r>
              <a:rPr lang="da-DK" sz="2300" dirty="0" smtClean="0"/>
              <a:t>Hvis </a:t>
            </a:r>
            <a:r>
              <a:rPr lang="da-DK" sz="2300" dirty="0"/>
              <a:t>du </a:t>
            </a:r>
            <a:r>
              <a:rPr lang="da-DK" sz="2300" dirty="0" smtClean="0"/>
              <a:t>tror, at </a:t>
            </a:r>
            <a:r>
              <a:rPr lang="da-DK" sz="2300" dirty="0"/>
              <a:t>uvedkommende kan have fået </a:t>
            </a:r>
            <a:r>
              <a:rPr lang="da-DK" sz="2300" dirty="0" smtClean="0"/>
              <a:t>kendskab til oplysningerne, </a:t>
            </a:r>
            <a:r>
              <a:rPr lang="da-DK" sz="2300" dirty="0"/>
              <a:t>skal du kontakte Movia. </a:t>
            </a:r>
          </a:p>
        </p:txBody>
      </p:sp>
      <p:pic>
        <p:nvPicPr>
          <p:cNvPr id="4" name="Billede 3"/>
          <p:cNvPicPr>
            <a:picLocks noChangeAspect="1"/>
          </p:cNvPicPr>
          <p:nvPr/>
        </p:nvPicPr>
        <p:blipFill>
          <a:blip r:embed="rId3"/>
          <a:stretch>
            <a:fillRect/>
          </a:stretch>
        </p:blipFill>
        <p:spPr>
          <a:xfrm>
            <a:off x="5940152" y="911061"/>
            <a:ext cx="2388738" cy="1512421"/>
          </a:xfrm>
          <a:prstGeom prst="rect">
            <a:avLst/>
          </a:prstGeom>
        </p:spPr>
      </p:pic>
      <p:sp>
        <p:nvSpPr>
          <p:cNvPr id="2" name="Tekstfelt 1"/>
          <p:cNvSpPr txBox="1"/>
          <p:nvPr/>
        </p:nvSpPr>
        <p:spPr>
          <a:xfrm rot="795840">
            <a:off x="6276128" y="1322132"/>
            <a:ext cx="1733253" cy="584775"/>
          </a:xfrm>
          <a:prstGeom prst="rect">
            <a:avLst/>
          </a:prstGeom>
          <a:noFill/>
        </p:spPr>
        <p:txBody>
          <a:bodyPr wrap="square" rtlCol="0">
            <a:spAutoFit/>
          </a:bodyPr>
          <a:lstStyle/>
          <a:p>
            <a:r>
              <a:rPr lang="da-DK" sz="3200" dirty="0" smtClean="0">
                <a:solidFill>
                  <a:srgbClr val="FF0000"/>
                </a:solidFill>
              </a:rPr>
              <a:t>Fortroligt</a:t>
            </a:r>
            <a:endParaRPr lang="da-DK" sz="3200" dirty="0">
              <a:solidFill>
                <a:srgbClr val="FF0000"/>
              </a:solidFill>
            </a:endParaRPr>
          </a:p>
        </p:txBody>
      </p:sp>
    </p:spTree>
    <p:extLst>
      <p:ext uri="{BB962C8B-B14F-4D97-AF65-F5344CB8AC3E}">
        <p14:creationId xmlns:p14="http://schemas.microsoft.com/office/powerpoint/2010/main" val="26472891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p:cNvSpPr>
            <a:spLocks noGrp="1"/>
          </p:cNvSpPr>
          <p:nvPr>
            <p:ph idx="1"/>
          </p:nvPr>
        </p:nvSpPr>
        <p:spPr>
          <a:xfrm>
            <a:off x="251520" y="1268760"/>
            <a:ext cx="8229600" cy="4248472"/>
          </a:xfrm>
        </p:spPr>
        <p:txBody>
          <a:bodyPr>
            <a:noAutofit/>
          </a:bodyPr>
          <a:lstStyle/>
          <a:p>
            <a:pPr marL="0" indent="0">
              <a:buNone/>
              <a:tabLst>
                <a:tab pos="361950" algn="l"/>
              </a:tabLst>
            </a:pPr>
            <a:r>
              <a:rPr lang="da-DK" sz="3600" b="1" dirty="0" smtClean="0">
                <a:latin typeface="Calibri"/>
                <a:ea typeface="Calibri"/>
                <a:cs typeface="Calibri"/>
              </a:rPr>
              <a:t>Løbende information fra (TFS)</a:t>
            </a:r>
          </a:p>
          <a:p>
            <a:pPr marL="0" indent="0">
              <a:buNone/>
              <a:tabLst>
                <a:tab pos="361950" algn="l"/>
              </a:tabLst>
            </a:pPr>
            <a:r>
              <a:rPr lang="da-DK" sz="2000" b="1" dirty="0" smtClean="0">
                <a:solidFill>
                  <a:srgbClr val="FF0000"/>
                </a:solidFill>
                <a:latin typeface="Calibri"/>
                <a:ea typeface="Calibri"/>
                <a:cs typeface="Calibri"/>
              </a:rPr>
              <a:t>Hjemmeside/chauffør forum for det lokale trafikselskab</a:t>
            </a:r>
            <a:br>
              <a:rPr lang="da-DK" sz="2000" b="1" dirty="0" smtClean="0">
                <a:solidFill>
                  <a:srgbClr val="FF0000"/>
                </a:solidFill>
                <a:latin typeface="Calibri"/>
                <a:ea typeface="Calibri"/>
                <a:cs typeface="Calibri"/>
              </a:rPr>
            </a:br>
            <a:r>
              <a:rPr lang="da-DK" sz="2000" b="1" dirty="0" smtClean="0">
                <a:solidFill>
                  <a:srgbClr val="FF0000"/>
                </a:solidFill>
                <a:latin typeface="Calibri"/>
                <a:ea typeface="Calibri"/>
                <a:cs typeface="Calibri"/>
              </a:rPr>
              <a:t>Dette er kun eksempel på emner, tjek det lokale…..</a:t>
            </a:r>
            <a:endParaRPr lang="da-DK" sz="2000" b="1" dirty="0">
              <a:solidFill>
                <a:srgbClr val="FF0000"/>
              </a:solidFill>
              <a:latin typeface="Calibri"/>
              <a:ea typeface="Calibri"/>
              <a:cs typeface="Calibri"/>
            </a:endParaRPr>
          </a:p>
          <a:p>
            <a:pPr marL="0" indent="0">
              <a:buNone/>
              <a:tabLst>
                <a:tab pos="361950" algn="l"/>
              </a:tabLst>
            </a:pPr>
            <a:r>
              <a:rPr lang="da-DK" sz="1600" dirty="0" smtClean="0">
                <a:solidFill>
                  <a:schemeClr val="tx1"/>
                </a:solidFill>
                <a:latin typeface="Calibri"/>
                <a:ea typeface="Calibri"/>
                <a:cs typeface="Calibri"/>
              </a:rPr>
              <a:t/>
            </a:r>
            <a:br>
              <a:rPr lang="da-DK" sz="1600" dirty="0" smtClean="0">
                <a:solidFill>
                  <a:schemeClr val="tx1"/>
                </a:solidFill>
                <a:latin typeface="Calibri"/>
                <a:ea typeface="Calibri"/>
                <a:cs typeface="Calibri"/>
              </a:rPr>
            </a:br>
            <a:r>
              <a:rPr lang="da-DK" sz="1800" b="1" dirty="0" smtClean="0">
                <a:solidFill>
                  <a:schemeClr val="tx1"/>
                </a:solidFill>
                <a:latin typeface="Calibri"/>
                <a:ea typeface="Calibri"/>
                <a:cs typeface="Calibri"/>
              </a:rPr>
              <a:t>Her finder du også nyttig information om:</a:t>
            </a:r>
          </a:p>
          <a:p>
            <a:pPr marL="0" indent="0">
              <a:buNone/>
              <a:tabLst>
                <a:tab pos="361950" algn="l"/>
              </a:tabLst>
            </a:pPr>
            <a:endParaRPr lang="da-DK" sz="1600" dirty="0" smtClean="0">
              <a:solidFill>
                <a:schemeClr val="tx1"/>
              </a:solidFill>
              <a:latin typeface="Calibri"/>
              <a:ea typeface="Calibri"/>
              <a:cs typeface="Calibri"/>
            </a:endParaRPr>
          </a:p>
          <a:p>
            <a:pPr>
              <a:buClr>
                <a:srgbClr val="32B3CF"/>
              </a:buClr>
              <a:buFont typeface="Wingdings" charset="2"/>
              <a:buChar char=""/>
              <a:tabLst>
                <a:tab pos="361950" algn="l"/>
              </a:tabLst>
            </a:pPr>
            <a:r>
              <a:rPr lang="da-DK" sz="1600" dirty="0" smtClean="0">
                <a:solidFill>
                  <a:schemeClr val="tx1"/>
                </a:solidFill>
                <a:latin typeface="Calibri"/>
                <a:ea typeface="Calibri"/>
                <a:cs typeface="Calibri"/>
              </a:rPr>
              <a:t> Nyhedsbreve</a:t>
            </a:r>
          </a:p>
          <a:p>
            <a:pPr>
              <a:buClr>
                <a:srgbClr val="32B3CF"/>
              </a:buClr>
              <a:buFont typeface="Wingdings" charset="2"/>
              <a:buChar char=""/>
              <a:tabLst>
                <a:tab pos="361950" algn="l"/>
              </a:tabLst>
            </a:pPr>
            <a:r>
              <a:rPr lang="da-DK" sz="1600" dirty="0" smtClean="0">
                <a:solidFill>
                  <a:schemeClr val="tx1"/>
                </a:solidFill>
                <a:latin typeface="Calibri"/>
                <a:ea typeface="Calibri"/>
                <a:cs typeface="Calibri"/>
              </a:rPr>
              <a:t> Oversigt over Flexstandere</a:t>
            </a:r>
          </a:p>
          <a:p>
            <a:pPr>
              <a:buClr>
                <a:srgbClr val="32B3CF"/>
              </a:buClr>
              <a:buFont typeface="Wingdings" charset="2"/>
              <a:buChar char=""/>
              <a:tabLst>
                <a:tab pos="361950" algn="l"/>
              </a:tabLst>
            </a:pPr>
            <a:r>
              <a:rPr lang="da-DK" sz="1600" dirty="0" smtClean="0">
                <a:solidFill>
                  <a:schemeClr val="tx1"/>
                </a:solidFill>
                <a:latin typeface="Calibri"/>
                <a:ea typeface="Calibri"/>
                <a:cs typeface="Calibri"/>
              </a:rPr>
              <a:t> De gældende udbudsbetingelser</a:t>
            </a:r>
          </a:p>
          <a:p>
            <a:pPr>
              <a:buClr>
                <a:srgbClr val="32B3CF"/>
              </a:buClr>
              <a:buFont typeface="Wingdings" charset="2"/>
              <a:buChar char=""/>
              <a:tabLst>
                <a:tab pos="361950" algn="l"/>
              </a:tabLst>
            </a:pPr>
            <a:r>
              <a:rPr lang="da-DK" sz="1600" dirty="0" smtClean="0">
                <a:solidFill>
                  <a:schemeClr val="tx1"/>
                </a:solidFill>
                <a:latin typeface="Calibri"/>
                <a:ea typeface="Calibri"/>
                <a:cs typeface="Calibri"/>
              </a:rPr>
              <a:t> Nyttig information og kørselsvejledninger i forbindelse med arrangementer</a:t>
            </a:r>
          </a:p>
          <a:p>
            <a:pPr>
              <a:buClr>
                <a:srgbClr val="32B3CF"/>
              </a:buClr>
              <a:buFont typeface="Wingdings" charset="2"/>
              <a:buChar char=""/>
              <a:tabLst>
                <a:tab pos="361950" algn="l"/>
              </a:tabLst>
            </a:pPr>
            <a:r>
              <a:rPr lang="da-DK" sz="1600" dirty="0" smtClean="0">
                <a:solidFill>
                  <a:schemeClr val="tx1"/>
                </a:solidFill>
                <a:latin typeface="Calibri"/>
                <a:ea typeface="Calibri"/>
                <a:cs typeface="Calibri"/>
              </a:rPr>
              <a:t> Materiale fra dagens Introduktionskursus til </a:t>
            </a:r>
            <a:r>
              <a:rPr lang="da-DK" sz="1600" dirty="0">
                <a:latin typeface="Calibri"/>
                <a:ea typeface="Calibri"/>
                <a:cs typeface="Calibri"/>
              </a:rPr>
              <a:t>O</a:t>
            </a:r>
            <a:r>
              <a:rPr lang="da-DK" sz="1600" dirty="0" smtClean="0">
                <a:solidFill>
                  <a:schemeClr val="tx1"/>
                </a:solidFill>
                <a:latin typeface="Calibri"/>
                <a:ea typeface="Calibri"/>
                <a:cs typeface="Calibri"/>
              </a:rPr>
              <a:t>ffentlig </a:t>
            </a:r>
            <a:r>
              <a:rPr lang="da-DK" sz="1600" dirty="0">
                <a:latin typeface="Calibri"/>
                <a:ea typeface="Calibri"/>
                <a:cs typeface="Calibri"/>
              </a:rPr>
              <a:t>S</a:t>
            </a:r>
            <a:r>
              <a:rPr lang="da-DK" sz="1600" dirty="0" smtClean="0">
                <a:solidFill>
                  <a:schemeClr val="tx1"/>
                </a:solidFill>
                <a:latin typeface="Calibri"/>
                <a:ea typeface="Calibri"/>
                <a:cs typeface="Calibri"/>
              </a:rPr>
              <a:t>ervice </a:t>
            </a:r>
            <a:r>
              <a:rPr lang="da-DK" sz="1600" dirty="0">
                <a:latin typeface="Calibri"/>
                <a:ea typeface="Calibri"/>
                <a:cs typeface="Calibri"/>
              </a:rPr>
              <a:t>T</a:t>
            </a:r>
            <a:r>
              <a:rPr lang="da-DK" sz="1600" dirty="0" smtClean="0">
                <a:solidFill>
                  <a:schemeClr val="tx1"/>
                </a:solidFill>
                <a:latin typeface="Calibri"/>
                <a:ea typeface="Calibri"/>
                <a:cs typeface="Calibri"/>
              </a:rPr>
              <a:t>rafik  (OST)</a:t>
            </a:r>
          </a:p>
          <a:p>
            <a:pPr>
              <a:buClr>
                <a:srgbClr val="32B3CF"/>
              </a:buClr>
              <a:buFont typeface="Wingdings" charset="2"/>
              <a:buChar char=""/>
              <a:tabLst>
                <a:tab pos="361950" algn="l"/>
              </a:tabLst>
            </a:pPr>
            <a:r>
              <a:rPr lang="da-DK" sz="1600" dirty="0" smtClean="0">
                <a:latin typeface="Calibri"/>
                <a:ea typeface="Calibri"/>
                <a:cs typeface="Calibri"/>
              </a:rPr>
              <a:t> Kort over sygehuse</a:t>
            </a:r>
            <a:endParaRPr lang="da-DK" sz="1600" dirty="0" smtClean="0">
              <a:solidFill>
                <a:schemeClr val="tx1"/>
              </a:solidFill>
              <a:latin typeface="Calibri"/>
              <a:ea typeface="Calibri"/>
              <a:cs typeface="Calibri"/>
            </a:endParaRPr>
          </a:p>
          <a:p>
            <a:pPr marL="0" indent="0">
              <a:buNone/>
            </a:pPr>
            <a:endParaRPr lang="da-DK" sz="1800" dirty="0"/>
          </a:p>
        </p:txBody>
      </p:sp>
    </p:spTree>
    <p:extLst>
      <p:ext uri="{BB962C8B-B14F-4D97-AF65-F5344CB8AC3E}">
        <p14:creationId xmlns:p14="http://schemas.microsoft.com/office/powerpoint/2010/main" val="15357852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p:cNvSpPr>
            <a:spLocks noGrp="1"/>
          </p:cNvSpPr>
          <p:nvPr>
            <p:ph idx="1"/>
          </p:nvPr>
        </p:nvSpPr>
        <p:spPr>
          <a:xfrm>
            <a:off x="251520" y="1412776"/>
            <a:ext cx="8229600" cy="3777283"/>
          </a:xfrm>
        </p:spPr>
        <p:txBody>
          <a:bodyPr/>
          <a:lstStyle/>
          <a:p>
            <a:pPr marL="0" indent="0">
              <a:buNone/>
            </a:pPr>
            <a:r>
              <a:rPr lang="da-DK" sz="3600" b="1" dirty="0" smtClean="0">
                <a:latin typeface="Calibri"/>
                <a:ea typeface="Calibri"/>
                <a:cs typeface="Calibri"/>
              </a:rPr>
              <a:t>Kvalitetsbrister</a:t>
            </a:r>
          </a:p>
          <a:p>
            <a:pPr marL="0" indent="0">
              <a:buNone/>
            </a:pPr>
            <a:endParaRPr lang="da-DK" sz="2800" b="1" dirty="0" smtClean="0">
              <a:latin typeface="Calibri"/>
              <a:ea typeface="Calibri"/>
              <a:cs typeface="Calibri"/>
            </a:endParaRPr>
          </a:p>
          <a:p>
            <a:pPr marL="0" indent="0">
              <a:buNone/>
            </a:pPr>
            <a:r>
              <a:rPr lang="da-DK" sz="1800" b="1" dirty="0" smtClean="0">
                <a:latin typeface="Calibri"/>
                <a:ea typeface="Calibri"/>
                <a:cs typeface="Calibri"/>
              </a:rPr>
              <a:t>Vognmanden kan pålægges en bod på op til 2.000,- kr.</a:t>
            </a:r>
            <a:br>
              <a:rPr lang="da-DK" sz="1800" b="1" dirty="0" smtClean="0">
                <a:latin typeface="Calibri"/>
                <a:ea typeface="Calibri"/>
                <a:cs typeface="Calibri"/>
              </a:rPr>
            </a:br>
            <a:endParaRPr lang="da-DK" sz="1800" b="1" dirty="0" smtClean="0">
              <a:latin typeface="Calibri"/>
              <a:ea typeface="Calibri"/>
              <a:cs typeface="Calibri"/>
            </a:endParaRPr>
          </a:p>
          <a:p>
            <a:pPr marL="0" indent="0">
              <a:buNone/>
            </a:pPr>
            <a:r>
              <a:rPr lang="da-DK" sz="1800" dirty="0" smtClean="0">
                <a:latin typeface="Calibri"/>
                <a:ea typeface="Calibri"/>
                <a:cs typeface="Calibri"/>
              </a:rPr>
              <a:t>Eksempler:</a:t>
            </a:r>
          </a:p>
          <a:p>
            <a:pPr>
              <a:buClr>
                <a:srgbClr val="32B3CF"/>
              </a:buClr>
              <a:buFont typeface="Wingdings" charset="2"/>
              <a:buChar char=""/>
            </a:pPr>
            <a:r>
              <a:rPr lang="da-DK" sz="1800" dirty="0" smtClean="0">
                <a:latin typeface="Calibri"/>
                <a:ea typeface="Calibri"/>
                <a:cs typeface="Calibri"/>
              </a:rPr>
              <a:t>Se det lokale TFS udbud evt. for nærmere specifikation..</a:t>
            </a:r>
          </a:p>
          <a:p>
            <a:pPr>
              <a:buClr>
                <a:srgbClr val="32B3CF"/>
              </a:buClr>
              <a:buFont typeface="Wingdings" charset="2"/>
              <a:buChar char=""/>
            </a:pPr>
            <a:r>
              <a:rPr lang="da-DK" sz="1800" dirty="0" smtClean="0">
                <a:latin typeface="Calibri"/>
                <a:ea typeface="Calibri"/>
                <a:cs typeface="Calibri"/>
              </a:rPr>
              <a:t>Udelukkelse af chauffør..</a:t>
            </a:r>
          </a:p>
          <a:p>
            <a:pPr marL="0" indent="0">
              <a:buNone/>
            </a:pPr>
            <a:endParaRPr lang="da-DK" sz="1800" b="1" dirty="0">
              <a:latin typeface="Calibri"/>
              <a:ea typeface="Calibri"/>
              <a:cs typeface="Calibri"/>
            </a:endParaRPr>
          </a:p>
        </p:txBody>
      </p:sp>
    </p:spTree>
    <p:extLst>
      <p:ext uri="{BB962C8B-B14F-4D97-AF65-F5344CB8AC3E}">
        <p14:creationId xmlns:p14="http://schemas.microsoft.com/office/powerpoint/2010/main" val="3788815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p:cNvSpPr>
            <a:spLocks noGrp="1"/>
          </p:cNvSpPr>
          <p:nvPr>
            <p:ph idx="1"/>
          </p:nvPr>
        </p:nvSpPr>
        <p:spPr>
          <a:xfrm>
            <a:off x="251520" y="1700809"/>
            <a:ext cx="6984776" cy="3024336"/>
          </a:xfrm>
        </p:spPr>
        <p:txBody>
          <a:bodyPr>
            <a:normAutofit/>
          </a:bodyPr>
          <a:lstStyle/>
          <a:p>
            <a:pPr marL="0" indent="0">
              <a:buNone/>
            </a:pPr>
            <a:r>
              <a:rPr lang="da-DK" sz="3600" b="1" kern="0" dirty="0" smtClean="0">
                <a:solidFill>
                  <a:schemeClr val="tx1"/>
                </a:solidFill>
                <a:latin typeface="Calibri"/>
                <a:ea typeface="Calibri"/>
                <a:cs typeface="Calibri"/>
              </a:rPr>
              <a:t>Hvorfor dette kursus?</a:t>
            </a:r>
          </a:p>
          <a:p>
            <a:endParaRPr lang="da-DK" sz="1800" kern="0" dirty="0" smtClean="0">
              <a:solidFill>
                <a:schemeClr val="tx1"/>
              </a:solidFill>
              <a:latin typeface="Calibri"/>
              <a:ea typeface="Calibri"/>
              <a:cs typeface="Calibri"/>
            </a:endParaRPr>
          </a:p>
          <a:p>
            <a:pPr>
              <a:buClr>
                <a:srgbClr val="32B3CF"/>
              </a:buClr>
              <a:buFont typeface="Wingdings" charset="2"/>
              <a:buChar char=""/>
            </a:pPr>
            <a:r>
              <a:rPr lang="da-DK" sz="1800" kern="0" dirty="0" smtClean="0">
                <a:solidFill>
                  <a:schemeClr val="tx1"/>
                </a:solidFill>
                <a:latin typeface="Calibri"/>
                <a:ea typeface="Calibri"/>
                <a:cs typeface="Calibri"/>
              </a:rPr>
              <a:t>Trafikselskaberne i Danmark har et ønske om at hæve uddannelsesniveauet og servicekvaliteten.</a:t>
            </a:r>
          </a:p>
          <a:p>
            <a:pPr>
              <a:buClr>
                <a:srgbClr val="32B3CF"/>
              </a:buClr>
              <a:buFont typeface="Wingdings" charset="2"/>
              <a:buChar char=""/>
            </a:pPr>
            <a:r>
              <a:rPr lang="da-DK" sz="1800" kern="0" dirty="0" smtClean="0">
                <a:solidFill>
                  <a:schemeClr val="tx1"/>
                </a:solidFill>
                <a:latin typeface="Calibri"/>
                <a:ea typeface="Calibri"/>
                <a:cs typeface="Calibri"/>
              </a:rPr>
              <a:t>Gensidig respekt og forståelse af hinandens arbejdsopgaver og arbejdsbetingelser, grundlæggende kendskab til kørsels ordningerne, og det lovgrundlag der arbejdes ud fra, er </a:t>
            </a:r>
            <a:r>
              <a:rPr lang="da-DK" sz="1800" kern="0" dirty="0" smtClean="0">
                <a:latin typeface="Calibri"/>
                <a:ea typeface="Calibri"/>
                <a:cs typeface="Calibri"/>
              </a:rPr>
              <a:t>nogle</a:t>
            </a:r>
            <a:r>
              <a:rPr lang="da-DK" sz="1800" kern="0" dirty="0" smtClean="0">
                <a:solidFill>
                  <a:schemeClr val="tx1"/>
                </a:solidFill>
                <a:latin typeface="Calibri"/>
                <a:ea typeface="Calibri"/>
                <a:cs typeface="Calibri"/>
              </a:rPr>
              <a:t> af de elementer dagen i dag handler om. </a:t>
            </a:r>
          </a:p>
          <a:p>
            <a:pPr marL="0" indent="0">
              <a:buNone/>
            </a:pPr>
            <a:endParaRPr lang="da-DK" dirty="0"/>
          </a:p>
        </p:txBody>
      </p:sp>
    </p:spTree>
    <p:extLst>
      <p:ext uri="{BB962C8B-B14F-4D97-AF65-F5344CB8AC3E}">
        <p14:creationId xmlns:p14="http://schemas.microsoft.com/office/powerpoint/2010/main" val="31089569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p:cNvSpPr>
            <a:spLocks noGrp="1"/>
          </p:cNvSpPr>
          <p:nvPr>
            <p:ph idx="1"/>
          </p:nvPr>
        </p:nvSpPr>
        <p:spPr>
          <a:xfrm>
            <a:off x="251520" y="1700808"/>
            <a:ext cx="8229600" cy="3777283"/>
          </a:xfrm>
        </p:spPr>
        <p:txBody>
          <a:bodyPr>
            <a:normAutofit/>
          </a:bodyPr>
          <a:lstStyle/>
          <a:p>
            <a:pPr marL="0" indent="0">
              <a:buNone/>
            </a:pPr>
            <a:r>
              <a:rPr lang="da-DK" sz="3600" b="1" dirty="0" smtClean="0">
                <a:latin typeface="Calibri"/>
                <a:ea typeface="Calibri"/>
                <a:cs typeface="Calibri"/>
              </a:rPr>
              <a:t>Vogntyper: </a:t>
            </a:r>
          </a:p>
          <a:p>
            <a:pPr marL="0" indent="0">
              <a:buNone/>
            </a:pPr>
            <a:r>
              <a:rPr lang="da-DK" sz="1800" b="1" dirty="0" smtClean="0">
                <a:latin typeface="Calibri"/>
                <a:ea typeface="Calibri"/>
                <a:cs typeface="Calibri"/>
              </a:rPr>
              <a:t>Udfyldes af TFS</a:t>
            </a:r>
          </a:p>
        </p:txBody>
      </p:sp>
    </p:spTree>
    <p:extLst>
      <p:ext uri="{BB962C8B-B14F-4D97-AF65-F5344CB8AC3E}">
        <p14:creationId xmlns:p14="http://schemas.microsoft.com/office/powerpoint/2010/main" val="12864121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indhold 4"/>
          <p:cNvSpPr txBox="1">
            <a:spLocks/>
          </p:cNvSpPr>
          <p:nvPr/>
        </p:nvSpPr>
        <p:spPr>
          <a:xfrm>
            <a:off x="251520" y="1700808"/>
            <a:ext cx="8229600" cy="377728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da-DK" sz="3600" b="1" dirty="0" smtClean="0">
                <a:latin typeface="Calibri"/>
                <a:ea typeface="Calibri"/>
                <a:cs typeface="Calibri"/>
              </a:rPr>
              <a:t>Krav til vogne: </a:t>
            </a:r>
          </a:p>
          <a:p>
            <a:pPr marL="0" indent="0">
              <a:buFont typeface="Arial" panose="020B0604020202020204" pitchFamily="34" charset="0"/>
              <a:buNone/>
            </a:pPr>
            <a:r>
              <a:rPr lang="da-DK" sz="1800" b="1" dirty="0" smtClean="0">
                <a:latin typeface="Calibri"/>
                <a:ea typeface="Calibri"/>
                <a:cs typeface="Calibri"/>
              </a:rPr>
              <a:t>Udfyldes af TFS</a:t>
            </a:r>
          </a:p>
        </p:txBody>
      </p:sp>
    </p:spTree>
    <p:extLst>
      <p:ext uri="{BB962C8B-B14F-4D97-AF65-F5344CB8AC3E}">
        <p14:creationId xmlns:p14="http://schemas.microsoft.com/office/powerpoint/2010/main" val="8270751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sz="quarter" idx="4294967295"/>
          </p:nvPr>
        </p:nvSpPr>
        <p:spPr>
          <a:xfrm>
            <a:off x="828000" y="1052736"/>
            <a:ext cx="7315200" cy="646023"/>
          </a:xfrm>
        </p:spPr>
        <p:txBody>
          <a:bodyPr>
            <a:normAutofit fontScale="90000"/>
          </a:bodyPr>
          <a:lstStyle/>
          <a:p>
            <a:pPr eaLnBrk="1" hangingPunct="1"/>
            <a:r>
              <a:rPr lang="da-DK" sz="2200" dirty="0" smtClean="0"/>
              <a:t/>
            </a:r>
            <a:br>
              <a:rPr lang="da-DK" sz="2200" dirty="0" smtClean="0"/>
            </a:br>
            <a:r>
              <a:rPr lang="da-DK" sz="4000" b="1" dirty="0" smtClean="0"/>
              <a:t>Forståelse for Trafikstyring</a:t>
            </a:r>
            <a:br>
              <a:rPr lang="da-DK" sz="4000" b="1" dirty="0" smtClean="0"/>
            </a:br>
            <a:r>
              <a:rPr lang="da-DK" dirty="0" smtClean="0">
                <a:solidFill>
                  <a:srgbClr val="FFCC00"/>
                </a:solidFill>
              </a:rPr>
              <a:t>			</a:t>
            </a:r>
            <a:r>
              <a:rPr lang="da-DK" dirty="0" smtClean="0"/>
              <a:t> 	</a:t>
            </a:r>
            <a:r>
              <a:rPr lang="da-DK" sz="2200" dirty="0" smtClean="0"/>
              <a:t>		         				</a:t>
            </a:r>
          </a:p>
        </p:txBody>
      </p:sp>
      <p:pic>
        <p:nvPicPr>
          <p:cNvPr id="5" name="Picture 3" descr="Telerejse_04"/>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l="56" r="56"/>
          <a:stretch>
            <a:fillRect/>
          </a:stretch>
        </p:blipFill>
        <p:spPr>
          <a:xfrm>
            <a:off x="701675" y="2020888"/>
            <a:ext cx="1911350" cy="1309687"/>
          </a:xfrm>
          <a:noFill/>
          <a:extLst>
            <a:ext uri="{909E8E84-426E-40dd-AFC4-6F175D3DCCD1}">
              <a14:hiddenFill xmlns="" xmlns:a14="http://schemas.microsoft.com/office/drawing/2010/main">
                <a:solidFill>
                  <a:schemeClr val="accent1"/>
                </a:solidFill>
              </a14:hiddenFill>
            </a:ext>
          </a:extLst>
        </p:spPr>
      </p:pic>
      <p:pic>
        <p:nvPicPr>
          <p:cNvPr id="6" name="Picture 12" descr="Movia0011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a:xfrm>
            <a:off x="2195736" y="3789040"/>
            <a:ext cx="1224136" cy="1552739"/>
          </a:xfrm>
          <a:prstGeom prst="rect">
            <a:avLst/>
          </a:prstGeom>
          <a:noFill/>
          <a:extLst>
            <a:ext uri="{909E8E84-426E-40dd-AFC4-6F175D3DCCD1}">
              <a14:hiddenFill xmlns="" xmlns:a14="http://schemas.microsoft.com/office/drawing/2010/main">
                <a:solidFill>
                  <a:schemeClr val="accent1"/>
                </a:solidFill>
              </a14:hiddenFill>
            </a:ext>
          </a:extLst>
        </p:spPr>
      </p:pic>
      <p:pic>
        <p:nvPicPr>
          <p:cNvPr id="7" name="Picture 6" descr="c-klasse_tax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6243" y="1988840"/>
            <a:ext cx="2405323" cy="133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 Box 7"/>
          <p:cNvSpPr txBox="1">
            <a:spLocks noChangeArrowheads="1"/>
          </p:cNvSpPr>
          <p:nvPr/>
        </p:nvSpPr>
        <p:spPr bwMode="auto">
          <a:xfrm>
            <a:off x="683568" y="3356992"/>
            <a:ext cx="1972004" cy="3172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a:r>
              <a:rPr lang="da-DK" dirty="0" smtClean="0">
                <a:latin typeface="Calibri"/>
              </a:rPr>
              <a:t>Flextur / Teletaxi</a:t>
            </a:r>
          </a:p>
        </p:txBody>
      </p:sp>
      <p:sp>
        <p:nvSpPr>
          <p:cNvPr id="9" name="Text Box 8"/>
          <p:cNvSpPr txBox="1">
            <a:spLocks noChangeArrowheads="1"/>
          </p:cNvSpPr>
          <p:nvPr/>
        </p:nvSpPr>
        <p:spPr bwMode="auto">
          <a:xfrm>
            <a:off x="6084168" y="3324640"/>
            <a:ext cx="2520280" cy="3203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a:r>
              <a:rPr lang="da-DK" dirty="0">
                <a:latin typeface="Calibri"/>
              </a:rPr>
              <a:t>Taxi- og vognmandssamarbejde</a:t>
            </a:r>
          </a:p>
        </p:txBody>
      </p:sp>
      <p:sp>
        <p:nvSpPr>
          <p:cNvPr id="10" name="Text Box 9"/>
          <p:cNvSpPr txBox="1">
            <a:spLocks noChangeArrowheads="1"/>
          </p:cNvSpPr>
          <p:nvPr/>
        </p:nvSpPr>
        <p:spPr bwMode="auto">
          <a:xfrm>
            <a:off x="4427984" y="5370154"/>
            <a:ext cx="2376264" cy="3099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a:r>
              <a:rPr lang="da-DK" dirty="0">
                <a:latin typeface="Calibri"/>
              </a:rPr>
              <a:t>Patientkørsel</a:t>
            </a:r>
          </a:p>
        </p:txBody>
      </p:sp>
      <p:sp>
        <p:nvSpPr>
          <p:cNvPr id="11" name="Text Box 10"/>
          <p:cNvSpPr txBox="1">
            <a:spLocks noChangeArrowheads="1"/>
          </p:cNvSpPr>
          <p:nvPr/>
        </p:nvSpPr>
        <p:spPr bwMode="auto">
          <a:xfrm>
            <a:off x="3131840" y="3327814"/>
            <a:ext cx="2520280" cy="3172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000" tIns="46800" rIns="90000" bIns="46800">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algn="ctr"/>
            <a:r>
              <a:rPr lang="da-DK" dirty="0">
                <a:latin typeface="Calibri"/>
              </a:rPr>
              <a:t>Handicapkørsel</a:t>
            </a:r>
          </a:p>
        </p:txBody>
      </p:sp>
      <p:sp>
        <p:nvSpPr>
          <p:cNvPr id="12" name="Rectangle 11"/>
          <p:cNvSpPr>
            <a:spLocks noChangeArrowheads="1"/>
          </p:cNvSpPr>
          <p:nvPr/>
        </p:nvSpPr>
        <p:spPr bwMode="auto">
          <a:xfrm>
            <a:off x="1900380" y="5370154"/>
            <a:ext cx="1807524" cy="3099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0000" tIns="46800" rIns="90000" bIns="46800">
            <a:spAutoFit/>
          </a:bodyPr>
          <a:lstStyle/>
          <a:p>
            <a:pPr algn="ctr" eaLnBrk="0" hangingPunct="0"/>
            <a:r>
              <a:rPr lang="da-DK" sz="1400" dirty="0">
                <a:latin typeface="Calibri"/>
              </a:rPr>
              <a:t>Elev og brugerkørsel</a:t>
            </a:r>
          </a:p>
        </p:txBody>
      </p:sp>
      <p:pic>
        <p:nvPicPr>
          <p:cNvPr id="13" name="Pladsholder til indhold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7984" y="3901619"/>
            <a:ext cx="2356483" cy="1468536"/>
          </a:xfrm>
          <a:prstGeom prst="rect">
            <a:avLst/>
          </a:prstGeom>
        </p:spPr>
      </p:pic>
      <p:pic>
        <p:nvPicPr>
          <p:cNvPr id="14" name="Pladsholder til indhold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75856" y="1988839"/>
            <a:ext cx="2126547" cy="1338975"/>
          </a:xfrm>
          <a:prstGeom prst="rect">
            <a:avLst/>
          </a:prstGeom>
        </p:spPr>
      </p:pic>
    </p:spTree>
    <p:extLst>
      <p:ext uri="{BB962C8B-B14F-4D97-AF65-F5344CB8AC3E}">
        <p14:creationId xmlns:p14="http://schemas.microsoft.com/office/powerpoint/2010/main" val="18813686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a:spLocks noGrp="1" noChangeArrowheads="1"/>
          </p:cNvSpPr>
          <p:nvPr>
            <p:ph type="title" idx="4294967295"/>
          </p:nvPr>
        </p:nvSpPr>
        <p:spPr>
          <a:xfrm>
            <a:off x="323528" y="1307232"/>
            <a:ext cx="7315200" cy="609600"/>
          </a:xfrm>
          <a:noFill/>
          <a:extLst>
            <a:ext uri="{909E8E84-426E-40dd-AFC4-6F175D3DCCD1}">
              <a14:hiddenFill xmlns="" xmlns:a14="http://schemas.microsoft.com/office/drawing/2010/main">
                <a:solidFill>
                  <a:schemeClr val="accent1"/>
                </a:solidFill>
              </a14:hiddenFill>
            </a:ext>
          </a:extLst>
        </p:spPr>
        <p:txBody>
          <a:bodyPr>
            <a:noAutofit/>
          </a:bodyPr>
          <a:lstStyle/>
          <a:p>
            <a:pPr algn="l" eaLnBrk="1" hangingPunct="1">
              <a:spcBef>
                <a:spcPct val="50000"/>
              </a:spcBef>
            </a:pPr>
            <a:r>
              <a:rPr lang="da-DK" sz="4000" b="1" dirty="0" smtClean="0">
                <a:latin typeface="Calibri"/>
                <a:ea typeface="Calibri"/>
                <a:cs typeface="Calibri"/>
              </a:rPr>
              <a:t>Program</a:t>
            </a:r>
          </a:p>
        </p:txBody>
      </p:sp>
      <p:sp>
        <p:nvSpPr>
          <p:cNvPr id="7" name="Text Box 3"/>
          <p:cNvSpPr txBox="1">
            <a:spLocks noChangeArrowheads="1"/>
          </p:cNvSpPr>
          <p:nvPr/>
        </p:nvSpPr>
        <p:spPr>
          <a:xfrm>
            <a:off x="500196" y="2132856"/>
            <a:ext cx="7781925" cy="4015987"/>
          </a:xfrm>
          <a:prstGeom prst="rect">
            <a:avLst/>
          </a:prstGeom>
          <a:noFill/>
          <a:extLst>
            <a:ext uri="{909E8E84-426E-40dd-AFC4-6F175D3DCCD1}">
              <a14:hiddenFill xmlns="" xmlns:a14="http://schemas.microsoft.com/office/drawing/2010/main">
                <a:solidFill>
                  <a:schemeClr val="accent1"/>
                </a:solidFill>
              </a14:hiddenFill>
            </a:ext>
          </a:ex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2B3CF"/>
              </a:buClr>
              <a:buFont typeface="Wingdings" charset="2"/>
              <a:buChar char=""/>
              <a:tabLst>
                <a:tab pos="266700" algn="l"/>
              </a:tabLst>
            </a:pPr>
            <a:r>
              <a:rPr lang="da-DK" sz="2400" dirty="0" smtClean="0">
                <a:latin typeface="Calibri"/>
                <a:ea typeface="Calibri"/>
                <a:cs typeface="Calibri"/>
              </a:rPr>
              <a:t>Intro til trafikstyring</a:t>
            </a:r>
          </a:p>
          <a:p>
            <a:pPr>
              <a:buClr>
                <a:srgbClr val="32B3CF"/>
              </a:buClr>
              <a:buFont typeface="Wingdings" charset="2"/>
              <a:buChar char=""/>
              <a:tabLst>
                <a:tab pos="266700" algn="l"/>
              </a:tabLst>
            </a:pPr>
            <a:r>
              <a:rPr lang="da-DK" sz="2400" dirty="0" smtClean="0">
                <a:latin typeface="Calibri"/>
                <a:ea typeface="Calibri"/>
                <a:cs typeface="Calibri"/>
              </a:rPr>
              <a:t>Kredsløb Flextrafik</a:t>
            </a:r>
          </a:p>
          <a:p>
            <a:pPr>
              <a:buClr>
                <a:srgbClr val="32B3CF"/>
              </a:buClr>
              <a:buFont typeface="Wingdings" charset="2"/>
              <a:buChar char=""/>
              <a:tabLst>
                <a:tab pos="266700" algn="l"/>
              </a:tabLst>
            </a:pPr>
            <a:r>
              <a:rPr lang="da-DK" sz="2400" dirty="0" smtClean="0">
                <a:latin typeface="Calibri"/>
                <a:ea typeface="Calibri"/>
                <a:cs typeface="Calibri"/>
              </a:rPr>
              <a:t>Daglige rutiner</a:t>
            </a:r>
          </a:p>
          <a:p>
            <a:pPr>
              <a:buClr>
                <a:srgbClr val="32B3CF"/>
              </a:buClr>
              <a:buFont typeface="Wingdings" charset="2"/>
              <a:buChar char=""/>
              <a:tabLst>
                <a:tab pos="266700" algn="l"/>
              </a:tabLst>
            </a:pPr>
            <a:r>
              <a:rPr lang="da-DK" sz="2400" dirty="0" smtClean="0">
                <a:latin typeface="Calibri"/>
                <a:ea typeface="Calibri"/>
                <a:cs typeface="Calibri"/>
              </a:rPr>
              <a:t>Læsning af planbillede </a:t>
            </a:r>
          </a:p>
          <a:p>
            <a:pPr>
              <a:buClr>
                <a:srgbClr val="32B3CF"/>
              </a:buClr>
              <a:buFont typeface="Wingdings" charset="2"/>
              <a:buChar char=""/>
              <a:tabLst>
                <a:tab pos="266700" algn="l"/>
              </a:tabLst>
            </a:pPr>
            <a:r>
              <a:rPr lang="da-DK" sz="2400" dirty="0" smtClean="0">
                <a:latin typeface="Calibri"/>
                <a:ea typeface="Calibri"/>
                <a:cs typeface="Calibri"/>
              </a:rPr>
              <a:t>Korrekt afregning</a:t>
            </a:r>
          </a:p>
        </p:txBody>
      </p:sp>
    </p:spTree>
    <p:extLst>
      <p:ext uri="{BB962C8B-B14F-4D97-AF65-F5344CB8AC3E}">
        <p14:creationId xmlns:p14="http://schemas.microsoft.com/office/powerpoint/2010/main" val="36566012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a:spLocks noGrp="1" noChangeArrowheads="1"/>
          </p:cNvSpPr>
          <p:nvPr>
            <p:ph type="title" idx="4294967295"/>
          </p:nvPr>
        </p:nvSpPr>
        <p:spPr>
          <a:xfrm>
            <a:off x="251520" y="692696"/>
            <a:ext cx="7315200" cy="609600"/>
          </a:xfrm>
          <a:noFill/>
          <a:extLst>
            <a:ext uri="{909E8E84-426E-40dd-AFC4-6F175D3DCCD1}">
              <a14:hiddenFill xmlns="" xmlns:a14="http://schemas.microsoft.com/office/drawing/2010/main">
                <a:solidFill>
                  <a:schemeClr val="accent1"/>
                </a:solidFill>
              </a14:hiddenFill>
            </a:ext>
          </a:extLst>
        </p:spPr>
        <p:txBody>
          <a:bodyPr>
            <a:noAutofit/>
          </a:bodyPr>
          <a:lstStyle/>
          <a:p>
            <a:pPr algn="l" eaLnBrk="1" hangingPunct="1">
              <a:spcBef>
                <a:spcPct val="50000"/>
              </a:spcBef>
            </a:pPr>
            <a:r>
              <a:rPr lang="da-DK" sz="3200" b="1" dirty="0" smtClean="0"/>
              <a:t>Introduktion til Flextrafik </a:t>
            </a:r>
            <a:r>
              <a:rPr lang="da-DK" sz="3200" b="1" dirty="0"/>
              <a:t>t</a:t>
            </a:r>
            <a:r>
              <a:rPr lang="da-DK" sz="3200" b="1" dirty="0" smtClean="0"/>
              <a:t>rafikstyring</a:t>
            </a:r>
          </a:p>
        </p:txBody>
      </p:sp>
      <p:sp>
        <p:nvSpPr>
          <p:cNvPr id="6" name="Text Box 3"/>
          <p:cNvSpPr txBox="1">
            <a:spLocks noChangeArrowheads="1"/>
          </p:cNvSpPr>
          <p:nvPr/>
        </p:nvSpPr>
        <p:spPr>
          <a:xfrm>
            <a:off x="251520" y="1358230"/>
            <a:ext cx="7781925" cy="5023098"/>
          </a:xfrm>
          <a:prstGeom prst="rect">
            <a:avLst/>
          </a:prstGeom>
          <a:noFill/>
          <a:extLst>
            <a:ext uri="{909E8E84-426E-40dd-AFC4-6F175D3DCCD1}">
              <a14:hiddenFill xmlns="" xmlns:a14="http://schemas.microsoft.com/office/drawing/2010/main">
                <a:solidFill>
                  <a:schemeClr val="accent1"/>
                </a:solidFill>
              </a14:hiddenFill>
            </a:ext>
          </a:extLst>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2B3CF"/>
              </a:buClr>
              <a:buFont typeface="Wingdings" charset="2"/>
              <a:buChar char=""/>
              <a:tabLst>
                <a:tab pos="266700" algn="l"/>
              </a:tabLst>
            </a:pPr>
            <a:r>
              <a:rPr lang="da-DK" sz="1450" dirty="0" smtClean="0"/>
              <a:t>Overvåger driften</a:t>
            </a:r>
            <a:br>
              <a:rPr lang="da-DK" sz="1450" dirty="0" smtClean="0"/>
            </a:br>
            <a:endParaRPr lang="da-DK" sz="1450" dirty="0" smtClean="0"/>
          </a:p>
          <a:p>
            <a:pPr>
              <a:buClr>
                <a:srgbClr val="32B3CF"/>
              </a:buClr>
              <a:buFont typeface="Wingdings" charset="2"/>
              <a:buChar char=""/>
              <a:tabLst>
                <a:tab pos="266700" algn="l"/>
              </a:tabLst>
            </a:pPr>
            <a:r>
              <a:rPr lang="da-DK" sz="1450" b="1" dirty="0" smtClean="0"/>
              <a:t>Håndterer alarmer</a:t>
            </a:r>
          </a:p>
          <a:p>
            <a:pPr lvl="1">
              <a:buClr>
                <a:srgbClr val="32B3CF"/>
              </a:buClr>
              <a:buFont typeface="Wingdings" charset="2"/>
              <a:buChar char=""/>
              <a:tabLst>
                <a:tab pos="266700" algn="l"/>
              </a:tabLst>
            </a:pPr>
            <a:r>
              <a:rPr lang="da-DK" sz="1450" dirty="0" smtClean="0"/>
              <a:t>Re-planere vognløb hvis nødvendigt.</a:t>
            </a:r>
            <a:br>
              <a:rPr lang="da-DK" sz="1450" dirty="0" smtClean="0"/>
            </a:br>
            <a:r>
              <a:rPr lang="da-DK" sz="1450" dirty="0" smtClean="0"/>
              <a:t>(Konsekvens af dette evt. resten af vognløbet forsvinder) </a:t>
            </a:r>
          </a:p>
          <a:p>
            <a:pPr lvl="1">
              <a:buClr>
                <a:srgbClr val="32B3CF"/>
              </a:buClr>
              <a:buFont typeface="Wingdings" charset="2"/>
              <a:buChar char=""/>
              <a:tabLst>
                <a:tab pos="266700" algn="l"/>
              </a:tabLst>
            </a:pPr>
            <a:r>
              <a:rPr lang="da-DK" sz="1450" dirty="0" smtClean="0"/>
              <a:t>Kontakter chauffører ved uregelmæssigheder</a:t>
            </a:r>
          </a:p>
          <a:p>
            <a:pPr>
              <a:buClr>
                <a:srgbClr val="32B3CF"/>
              </a:buClr>
              <a:buFont typeface="Wingdings" charset="2"/>
              <a:buChar char=""/>
              <a:tabLst>
                <a:tab pos="266700" algn="l"/>
              </a:tabLst>
            </a:pPr>
            <a:endParaRPr lang="da-DK" sz="1450" dirty="0" smtClean="0"/>
          </a:p>
          <a:p>
            <a:pPr>
              <a:buClr>
                <a:srgbClr val="32B3CF"/>
              </a:buClr>
              <a:buFont typeface="Wingdings" charset="2"/>
              <a:buChar char=""/>
              <a:tabLst>
                <a:tab pos="266700" algn="l"/>
              </a:tabLst>
            </a:pPr>
            <a:r>
              <a:rPr lang="da-DK" sz="1450" b="1" dirty="0" smtClean="0"/>
              <a:t>Modtager opkald fra:</a:t>
            </a:r>
          </a:p>
          <a:p>
            <a:pPr lvl="1">
              <a:buClr>
                <a:srgbClr val="32B3CF"/>
              </a:buClr>
              <a:buFont typeface="Wingdings" charset="2"/>
              <a:buChar char=""/>
              <a:tabLst>
                <a:tab pos="266700" algn="l"/>
              </a:tabLst>
            </a:pPr>
            <a:r>
              <a:rPr lang="da-DK" sz="1450" dirty="0" smtClean="0"/>
              <a:t> Sygehuspersonale</a:t>
            </a:r>
          </a:p>
          <a:p>
            <a:pPr lvl="1">
              <a:buClr>
                <a:srgbClr val="32B3CF"/>
              </a:buClr>
              <a:buFont typeface="Wingdings" charset="2"/>
              <a:buChar char=""/>
              <a:tabLst>
                <a:tab pos="266700" algn="l"/>
              </a:tabLst>
            </a:pPr>
            <a:r>
              <a:rPr lang="da-DK" sz="1450" dirty="0" smtClean="0"/>
              <a:t> Region Syddanmarks Kørselskontor</a:t>
            </a:r>
          </a:p>
          <a:p>
            <a:pPr lvl="1">
              <a:buClr>
                <a:srgbClr val="32B3CF"/>
              </a:buClr>
              <a:buFont typeface="Wingdings" charset="2"/>
              <a:buChar char=""/>
              <a:tabLst>
                <a:tab pos="266700" algn="l"/>
              </a:tabLst>
            </a:pPr>
            <a:r>
              <a:rPr lang="da-DK" sz="1450" dirty="0" smtClean="0"/>
              <a:t> Kommuner</a:t>
            </a:r>
          </a:p>
          <a:p>
            <a:pPr lvl="1">
              <a:buClr>
                <a:srgbClr val="32B3CF"/>
              </a:buClr>
              <a:buFont typeface="Wingdings" charset="2"/>
              <a:buChar char=""/>
              <a:tabLst>
                <a:tab pos="266700" algn="l"/>
              </a:tabLst>
            </a:pPr>
            <a:r>
              <a:rPr lang="da-DK" sz="1450" dirty="0" smtClean="0"/>
              <a:t> Privatkunder</a:t>
            </a:r>
          </a:p>
          <a:p>
            <a:pPr lvl="1">
              <a:buClr>
                <a:srgbClr val="32B3CF"/>
              </a:buClr>
              <a:buFont typeface="Wingdings" charset="2"/>
              <a:buChar char=""/>
              <a:tabLst>
                <a:tab pos="266700" algn="l"/>
              </a:tabLst>
            </a:pPr>
            <a:r>
              <a:rPr lang="da-DK" sz="1450" dirty="0" smtClean="0"/>
              <a:t> Chaufførerne</a:t>
            </a:r>
          </a:p>
          <a:p>
            <a:pPr lvl="1">
              <a:buClr>
                <a:srgbClr val="32B3CF"/>
              </a:buClr>
              <a:buFont typeface="Wingdings" charset="2"/>
              <a:buChar char=""/>
              <a:tabLst>
                <a:tab pos="266700" algn="l"/>
              </a:tabLst>
            </a:pPr>
            <a:endParaRPr lang="da-DK" sz="1450" dirty="0" smtClean="0"/>
          </a:p>
          <a:p>
            <a:pPr>
              <a:buClr>
                <a:srgbClr val="32B3CF"/>
              </a:buClr>
              <a:buFont typeface="Wingdings" charset="2"/>
              <a:buChar char=""/>
              <a:tabLst>
                <a:tab pos="266700" algn="l"/>
              </a:tabLst>
            </a:pPr>
            <a:r>
              <a:rPr lang="da-DK" sz="1450" dirty="0" smtClean="0"/>
              <a:t>Administrative opgaver med mail mm.</a:t>
            </a:r>
          </a:p>
          <a:p>
            <a:pPr>
              <a:buClr>
                <a:srgbClr val="32B3CF"/>
              </a:buClr>
              <a:buFont typeface="Wingdings" charset="2"/>
              <a:buChar char=""/>
              <a:tabLst>
                <a:tab pos="266700" algn="l"/>
              </a:tabLst>
            </a:pPr>
            <a:endParaRPr lang="da-DK" sz="1450" dirty="0" smtClean="0"/>
          </a:p>
          <a:p>
            <a:pPr>
              <a:buClr>
                <a:srgbClr val="32B3CF"/>
              </a:buClr>
              <a:buFont typeface="Wingdings" charset="2"/>
              <a:buChar char=""/>
              <a:tabLst>
                <a:tab pos="266700" algn="l"/>
              </a:tabLst>
            </a:pPr>
            <a:r>
              <a:rPr lang="da-DK" sz="1450" dirty="0" smtClean="0"/>
              <a:t>Trafikstyrerne kender ikke umiddelbart dit vognløb, før det enten går i alarm, </a:t>
            </a:r>
            <a:br>
              <a:rPr lang="da-DK" sz="1450" dirty="0" smtClean="0"/>
            </a:br>
            <a:r>
              <a:rPr lang="da-DK" sz="1450" dirty="0" smtClean="0"/>
              <a:t>du ringer til os, en kunde ringer til os el. lign.</a:t>
            </a:r>
          </a:p>
          <a:p>
            <a:pPr marL="0" indent="0">
              <a:buClr>
                <a:srgbClr val="32B3CF"/>
              </a:buClr>
              <a:buNone/>
              <a:tabLst>
                <a:tab pos="266700" algn="l"/>
              </a:tabLst>
            </a:pPr>
            <a:endParaRPr lang="da-DK" sz="1450" dirty="0" smtClean="0"/>
          </a:p>
          <a:p>
            <a:pPr>
              <a:buClr>
                <a:srgbClr val="32B3CF"/>
              </a:buClr>
              <a:buFont typeface="Wingdings" charset="2"/>
              <a:buChar char=""/>
              <a:tabLst>
                <a:tab pos="266700" algn="l"/>
              </a:tabLst>
            </a:pPr>
            <a:r>
              <a:rPr lang="da-DK" sz="1450" dirty="0" smtClean="0"/>
              <a:t>Hjælp dig selv og os ved at have dit vognløbsnummer klar, </a:t>
            </a:r>
            <a:br>
              <a:rPr lang="da-DK" sz="1450" dirty="0" smtClean="0"/>
            </a:br>
            <a:r>
              <a:rPr lang="da-DK" sz="1450" dirty="0" smtClean="0"/>
              <a:t>når du ringer på vognmandstelefonen</a:t>
            </a:r>
          </a:p>
          <a:p>
            <a:pPr marL="0" indent="0">
              <a:buFont typeface="Times" pitchFamily="18" charset="0"/>
              <a:buNone/>
              <a:tabLst>
                <a:tab pos="266700" algn="l"/>
              </a:tabLst>
            </a:pPr>
            <a:endParaRPr lang="da-DK" sz="1500" dirty="0" smtClean="0">
              <a:latin typeface="Calibri"/>
            </a:endParaRPr>
          </a:p>
        </p:txBody>
      </p:sp>
    </p:spTree>
    <p:extLst>
      <p:ext uri="{BB962C8B-B14F-4D97-AF65-F5344CB8AC3E}">
        <p14:creationId xmlns:p14="http://schemas.microsoft.com/office/powerpoint/2010/main" val="9576855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2"/>
          <p:cNvGrpSpPr>
            <a:grpSpLocks/>
          </p:cNvGrpSpPr>
          <p:nvPr/>
        </p:nvGrpSpPr>
        <p:grpSpPr bwMode="auto">
          <a:xfrm>
            <a:off x="457200" y="1923901"/>
            <a:ext cx="1141413" cy="2994025"/>
            <a:chOff x="288" y="974"/>
            <a:chExt cx="719" cy="1886"/>
          </a:xfrm>
        </p:grpSpPr>
        <p:sp>
          <p:nvSpPr>
            <p:cNvPr id="6" name="AutoShape 2"/>
            <p:cNvSpPr>
              <a:spLocks noChangeArrowheads="1"/>
            </p:cNvSpPr>
            <p:nvPr/>
          </p:nvSpPr>
          <p:spPr bwMode="auto">
            <a:xfrm>
              <a:off x="288" y="974"/>
              <a:ext cx="719" cy="359"/>
            </a:xfrm>
            <a:prstGeom prst="roundRect">
              <a:avLst>
                <a:gd name="adj" fmla="val 16667"/>
              </a:avLst>
            </a:prstGeom>
            <a:gradFill rotWithShape="1">
              <a:gsLst>
                <a:gs pos="0">
                  <a:srgbClr val="C1D5F3"/>
                </a:gs>
                <a:gs pos="50000">
                  <a:srgbClr val="7B889B"/>
                </a:gs>
                <a:gs pos="100000">
                  <a:srgbClr val="C1D5F3"/>
                </a:gs>
              </a:gsLst>
              <a:lin ang="5400000" scaled="1"/>
            </a:gradFill>
            <a:ln w="9525">
              <a:solidFill>
                <a:schemeClr val="bg2"/>
              </a:solidFill>
              <a:round/>
              <a:headEnd/>
              <a:tailEnd/>
            </a:ln>
            <a:effectLst>
              <a:outerShdw dist="107763" dir="18900000" algn="ctr" rotWithShape="0">
                <a:schemeClr val="bg2">
                  <a:alpha val="50000"/>
                </a:schemeClr>
              </a:outerShdw>
            </a:effectLst>
          </p:spPr>
          <p:txBody>
            <a:bodyPr wrap="none" lIns="82936" tIns="41468" rIns="82936" bIns="41468" anchor="ctr"/>
            <a:lstStyle/>
            <a:p>
              <a:pPr algn="ctr" defTabSz="828675"/>
              <a:r>
                <a:rPr lang="da-DK" sz="1000" b="1" dirty="0">
                  <a:latin typeface="Calibri"/>
                </a:rPr>
                <a:t>Visiterede </a:t>
              </a:r>
            </a:p>
            <a:p>
              <a:pPr algn="ctr" defTabSz="828675"/>
              <a:r>
                <a:rPr lang="da-DK" sz="1000" b="1" dirty="0">
                  <a:latin typeface="Calibri"/>
                </a:rPr>
                <a:t>patienter</a:t>
              </a:r>
            </a:p>
          </p:txBody>
        </p:sp>
        <p:sp>
          <p:nvSpPr>
            <p:cNvPr id="7" name="AutoShape 3"/>
            <p:cNvSpPr>
              <a:spLocks noChangeArrowheads="1"/>
            </p:cNvSpPr>
            <p:nvPr/>
          </p:nvSpPr>
          <p:spPr bwMode="auto">
            <a:xfrm>
              <a:off x="288" y="1491"/>
              <a:ext cx="719" cy="359"/>
            </a:xfrm>
            <a:prstGeom prst="roundRect">
              <a:avLst>
                <a:gd name="adj" fmla="val 16667"/>
              </a:avLst>
            </a:prstGeom>
            <a:gradFill rotWithShape="1">
              <a:gsLst>
                <a:gs pos="0">
                  <a:srgbClr val="C1D5F3"/>
                </a:gs>
                <a:gs pos="50000">
                  <a:srgbClr val="7B889B"/>
                </a:gs>
                <a:gs pos="100000">
                  <a:srgbClr val="C1D5F3"/>
                </a:gs>
              </a:gsLst>
              <a:lin ang="5400000" scaled="1"/>
            </a:gradFill>
            <a:ln w="9525">
              <a:solidFill>
                <a:schemeClr val="bg2"/>
              </a:solidFill>
              <a:round/>
              <a:headEnd/>
              <a:tailEnd/>
            </a:ln>
            <a:effectLst>
              <a:outerShdw dist="107763" dir="18900000" algn="ctr" rotWithShape="0">
                <a:schemeClr val="bg2">
                  <a:alpha val="50000"/>
                </a:schemeClr>
              </a:outerShdw>
            </a:effectLst>
          </p:spPr>
          <p:txBody>
            <a:bodyPr wrap="none" lIns="82936" tIns="41468" rIns="82936" bIns="41468" anchor="ctr"/>
            <a:lstStyle/>
            <a:p>
              <a:pPr algn="ctr" defTabSz="828675"/>
              <a:r>
                <a:rPr lang="da-DK" sz="1000" b="1" dirty="0">
                  <a:latin typeface="Calibri"/>
                </a:rPr>
                <a:t>Visiterede</a:t>
              </a:r>
            </a:p>
            <a:p>
              <a:pPr algn="ctr" defTabSz="828675"/>
              <a:r>
                <a:rPr lang="da-DK" sz="1000" b="1" dirty="0">
                  <a:latin typeface="Calibri"/>
                </a:rPr>
                <a:t> kunder</a:t>
              </a:r>
            </a:p>
          </p:txBody>
        </p:sp>
        <p:sp>
          <p:nvSpPr>
            <p:cNvPr id="8" name="AutoShape 4"/>
            <p:cNvSpPr>
              <a:spLocks noChangeArrowheads="1"/>
            </p:cNvSpPr>
            <p:nvPr/>
          </p:nvSpPr>
          <p:spPr bwMode="auto">
            <a:xfrm>
              <a:off x="288" y="1994"/>
              <a:ext cx="719" cy="361"/>
            </a:xfrm>
            <a:prstGeom prst="roundRect">
              <a:avLst>
                <a:gd name="adj" fmla="val 16667"/>
              </a:avLst>
            </a:prstGeom>
            <a:gradFill rotWithShape="1">
              <a:gsLst>
                <a:gs pos="0">
                  <a:srgbClr val="C1D5F3"/>
                </a:gs>
                <a:gs pos="50000">
                  <a:srgbClr val="7B889B"/>
                </a:gs>
                <a:gs pos="100000">
                  <a:srgbClr val="C1D5F3"/>
                </a:gs>
              </a:gsLst>
              <a:lin ang="5400000" scaled="1"/>
            </a:gradFill>
            <a:ln w="9525">
              <a:solidFill>
                <a:schemeClr val="bg2"/>
              </a:solidFill>
              <a:round/>
              <a:headEnd/>
              <a:tailEnd/>
            </a:ln>
            <a:effectLst>
              <a:outerShdw dist="107763" dir="18900000" algn="ctr" rotWithShape="0">
                <a:schemeClr val="bg2">
                  <a:alpha val="50000"/>
                </a:schemeClr>
              </a:outerShdw>
            </a:effectLst>
          </p:spPr>
          <p:txBody>
            <a:bodyPr wrap="none" lIns="82936" tIns="41468" rIns="82936" bIns="41468" anchor="ctr"/>
            <a:lstStyle/>
            <a:p>
              <a:pPr algn="ctr" defTabSz="828675"/>
              <a:r>
                <a:rPr lang="da-DK" sz="1000" b="1" dirty="0">
                  <a:latin typeface="Calibri"/>
                </a:rPr>
                <a:t>Handicappede</a:t>
              </a:r>
            </a:p>
            <a:p>
              <a:pPr algn="ctr" defTabSz="828675"/>
              <a:r>
                <a:rPr lang="da-DK" sz="1000" b="1" dirty="0">
                  <a:latin typeface="Calibri"/>
                </a:rPr>
                <a:t> kunder</a:t>
              </a:r>
            </a:p>
          </p:txBody>
        </p:sp>
        <p:sp>
          <p:nvSpPr>
            <p:cNvPr id="9" name="AutoShape 5"/>
            <p:cNvSpPr>
              <a:spLocks noChangeArrowheads="1"/>
            </p:cNvSpPr>
            <p:nvPr/>
          </p:nvSpPr>
          <p:spPr bwMode="auto">
            <a:xfrm>
              <a:off x="288" y="2501"/>
              <a:ext cx="719" cy="359"/>
            </a:xfrm>
            <a:prstGeom prst="roundRect">
              <a:avLst>
                <a:gd name="adj" fmla="val 16667"/>
              </a:avLst>
            </a:prstGeom>
            <a:gradFill rotWithShape="1">
              <a:gsLst>
                <a:gs pos="0">
                  <a:srgbClr val="C1D5F3"/>
                </a:gs>
                <a:gs pos="50000">
                  <a:srgbClr val="7B889B"/>
                </a:gs>
                <a:gs pos="100000">
                  <a:srgbClr val="C1D5F3"/>
                </a:gs>
              </a:gsLst>
              <a:lin ang="5400000" scaled="1"/>
            </a:gradFill>
            <a:ln w="9525">
              <a:solidFill>
                <a:schemeClr val="bg2"/>
              </a:solidFill>
              <a:round/>
              <a:headEnd/>
              <a:tailEnd/>
            </a:ln>
            <a:effectLst>
              <a:outerShdw dist="107763" dir="18900000" algn="ctr" rotWithShape="0">
                <a:schemeClr val="bg2">
                  <a:alpha val="50000"/>
                </a:schemeClr>
              </a:outerShdw>
            </a:effectLst>
          </p:spPr>
          <p:txBody>
            <a:bodyPr wrap="none" lIns="82936" tIns="41468" rIns="82936" bIns="41468" anchor="ctr"/>
            <a:lstStyle/>
            <a:p>
              <a:pPr algn="ctr" defTabSz="828675"/>
              <a:r>
                <a:rPr lang="da-DK" sz="1000" b="1" dirty="0" smtClean="0">
                  <a:latin typeface="Calibri"/>
                </a:rPr>
                <a:t>Flextur-kunder</a:t>
              </a:r>
              <a:endParaRPr lang="da-DK" sz="1000" b="1" dirty="0">
                <a:latin typeface="Calibri"/>
              </a:endParaRPr>
            </a:p>
          </p:txBody>
        </p:sp>
      </p:grpSp>
      <p:grpSp>
        <p:nvGrpSpPr>
          <p:cNvPr id="10" name="Group 33"/>
          <p:cNvGrpSpPr>
            <a:grpSpLocks/>
          </p:cNvGrpSpPr>
          <p:nvPr/>
        </p:nvGrpSpPr>
        <p:grpSpPr bwMode="auto">
          <a:xfrm>
            <a:off x="1828800" y="2089001"/>
            <a:ext cx="719138" cy="2501900"/>
            <a:chOff x="1152" y="1078"/>
            <a:chExt cx="453" cy="1576"/>
          </a:xfrm>
        </p:grpSpPr>
        <p:sp>
          <p:nvSpPr>
            <p:cNvPr id="11" name="AutoShape 9"/>
            <p:cNvSpPr>
              <a:spLocks noChangeArrowheads="1"/>
            </p:cNvSpPr>
            <p:nvPr/>
          </p:nvSpPr>
          <p:spPr bwMode="auto">
            <a:xfrm>
              <a:off x="1152" y="1616"/>
              <a:ext cx="453" cy="9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85 w 21600"/>
                <a:gd name="T13" fmla="*/ 5520 h 21600"/>
                <a:gd name="T14" fmla="*/ 18882 w 21600"/>
                <a:gd name="T15" fmla="*/ 1632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bg2"/>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da-DK"/>
            </a:p>
          </p:txBody>
        </p:sp>
        <p:sp>
          <p:nvSpPr>
            <p:cNvPr id="12" name="AutoShape 10"/>
            <p:cNvSpPr>
              <a:spLocks noChangeArrowheads="1"/>
            </p:cNvSpPr>
            <p:nvPr/>
          </p:nvSpPr>
          <p:spPr bwMode="auto">
            <a:xfrm>
              <a:off x="1152" y="2119"/>
              <a:ext cx="453" cy="535"/>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85 w 21600"/>
                <a:gd name="T13" fmla="*/ 5410 h 21600"/>
                <a:gd name="T14" fmla="*/ 18882 w 21600"/>
                <a:gd name="T15" fmla="*/ 1619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bg2"/>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da-DK"/>
            </a:p>
          </p:txBody>
        </p:sp>
        <p:sp>
          <p:nvSpPr>
            <p:cNvPr id="13" name="AutoShape 11"/>
            <p:cNvSpPr>
              <a:spLocks noChangeArrowheads="1"/>
            </p:cNvSpPr>
            <p:nvPr/>
          </p:nvSpPr>
          <p:spPr bwMode="auto">
            <a:xfrm>
              <a:off x="1152" y="1078"/>
              <a:ext cx="453" cy="90"/>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85 w 21600"/>
                <a:gd name="T13" fmla="*/ 5520 h 21600"/>
                <a:gd name="T14" fmla="*/ 18882 w 21600"/>
                <a:gd name="T15" fmla="*/ 1632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bg2"/>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da-DK"/>
            </a:p>
          </p:txBody>
        </p:sp>
      </p:grpSp>
      <p:sp>
        <p:nvSpPr>
          <p:cNvPr id="14" name="AutoShape 12"/>
          <p:cNvSpPr>
            <a:spLocks noChangeArrowheads="1"/>
          </p:cNvSpPr>
          <p:nvPr/>
        </p:nvSpPr>
        <p:spPr bwMode="auto">
          <a:xfrm>
            <a:off x="5291138" y="1912789"/>
            <a:ext cx="977900" cy="3070225"/>
          </a:xfrm>
          <a:prstGeom prst="roundRect">
            <a:avLst>
              <a:gd name="adj" fmla="val 16667"/>
            </a:avLst>
          </a:prstGeom>
          <a:gradFill rotWithShape="1">
            <a:gsLst>
              <a:gs pos="0">
                <a:srgbClr val="8686A8"/>
              </a:gs>
              <a:gs pos="100000">
                <a:srgbClr val="CCCCFF"/>
              </a:gs>
            </a:gsLst>
            <a:lin ang="5400000" scaled="1"/>
          </a:gradFill>
          <a:ln w="9525">
            <a:solidFill>
              <a:schemeClr val="bg2"/>
            </a:solidFill>
            <a:round/>
            <a:headEnd/>
            <a:tailEnd/>
          </a:ln>
          <a:effectLst>
            <a:outerShdw dist="107763" dir="13500000" sx="75000" sy="75000" algn="tl" rotWithShape="0">
              <a:srgbClr val="808080">
                <a:alpha val="50000"/>
              </a:srgbClr>
            </a:outerShdw>
          </a:effectLst>
        </p:spPr>
        <p:txBody>
          <a:bodyPr wrap="none" lIns="82936" tIns="41468" rIns="82936" bIns="41468" anchor="ctr"/>
          <a:lstStyle/>
          <a:p>
            <a:pPr algn="ctr" defTabSz="828675"/>
            <a:endParaRPr lang="da-DK" sz="1000" b="1" dirty="0">
              <a:latin typeface="Calibri"/>
            </a:endParaRPr>
          </a:p>
          <a:p>
            <a:pPr algn="ctr" defTabSz="828675"/>
            <a:r>
              <a:rPr lang="da-DK" sz="800" b="1" dirty="0">
                <a:latin typeface="Calibri"/>
              </a:rPr>
              <a:t>FLEXTRAFIK</a:t>
            </a:r>
          </a:p>
          <a:p>
            <a:pPr algn="ctr" defTabSz="828675"/>
            <a:endParaRPr lang="da-DK" sz="900" b="1" dirty="0">
              <a:latin typeface="Calibri"/>
            </a:endParaRPr>
          </a:p>
          <a:p>
            <a:pPr algn="ctr" defTabSz="828675"/>
            <a:r>
              <a:rPr lang="da-DK" sz="1000" b="1" dirty="0">
                <a:latin typeface="Calibri"/>
              </a:rPr>
              <a:t>T</a:t>
            </a:r>
            <a:br>
              <a:rPr lang="da-DK" sz="1000" b="1" dirty="0">
                <a:latin typeface="Calibri"/>
              </a:rPr>
            </a:br>
            <a:r>
              <a:rPr lang="da-DK" sz="1000" b="1" dirty="0">
                <a:latin typeface="Calibri"/>
              </a:rPr>
              <a:t>R</a:t>
            </a:r>
          </a:p>
          <a:p>
            <a:pPr algn="ctr" defTabSz="828675"/>
            <a:r>
              <a:rPr lang="da-DK" sz="1000" b="1" dirty="0">
                <a:latin typeface="Calibri"/>
              </a:rPr>
              <a:t>A</a:t>
            </a:r>
          </a:p>
          <a:p>
            <a:pPr algn="ctr" defTabSz="828675"/>
            <a:r>
              <a:rPr lang="da-DK" sz="1000" b="1" dirty="0">
                <a:latin typeface="Calibri"/>
              </a:rPr>
              <a:t>F</a:t>
            </a:r>
          </a:p>
          <a:p>
            <a:pPr algn="ctr" defTabSz="828675"/>
            <a:r>
              <a:rPr lang="da-DK" sz="1000" b="1" dirty="0">
                <a:latin typeface="Calibri"/>
              </a:rPr>
              <a:t>I</a:t>
            </a:r>
          </a:p>
          <a:p>
            <a:pPr algn="ctr" defTabSz="828675"/>
            <a:r>
              <a:rPr lang="da-DK" sz="1000" b="1" dirty="0">
                <a:latin typeface="Calibri"/>
              </a:rPr>
              <a:t>K</a:t>
            </a:r>
          </a:p>
          <a:p>
            <a:pPr algn="ctr" defTabSz="828675"/>
            <a:r>
              <a:rPr lang="da-DK" sz="1000" b="1" dirty="0">
                <a:latin typeface="Calibri"/>
              </a:rPr>
              <a:t>S</a:t>
            </a:r>
          </a:p>
          <a:p>
            <a:pPr algn="ctr" defTabSz="828675"/>
            <a:r>
              <a:rPr lang="da-DK" sz="1000" b="1" dirty="0">
                <a:latin typeface="Calibri"/>
              </a:rPr>
              <a:t>T</a:t>
            </a:r>
          </a:p>
          <a:p>
            <a:pPr algn="ctr" defTabSz="828675"/>
            <a:r>
              <a:rPr lang="da-DK" sz="1000" b="1" dirty="0">
                <a:latin typeface="Calibri"/>
              </a:rPr>
              <a:t>Y</a:t>
            </a:r>
          </a:p>
          <a:p>
            <a:pPr algn="ctr" defTabSz="828675"/>
            <a:r>
              <a:rPr lang="da-DK" sz="1000" b="1" dirty="0">
                <a:latin typeface="Calibri"/>
              </a:rPr>
              <a:t>R</a:t>
            </a:r>
          </a:p>
          <a:p>
            <a:pPr algn="ctr" defTabSz="828675"/>
            <a:r>
              <a:rPr lang="da-DK" sz="1000" b="1" dirty="0">
                <a:latin typeface="Calibri"/>
              </a:rPr>
              <a:t>I</a:t>
            </a:r>
          </a:p>
          <a:p>
            <a:pPr algn="ctr" defTabSz="828675"/>
            <a:r>
              <a:rPr lang="da-DK" sz="1000" b="1" dirty="0">
                <a:latin typeface="Calibri"/>
              </a:rPr>
              <a:t>N</a:t>
            </a:r>
          </a:p>
          <a:p>
            <a:pPr algn="ctr" defTabSz="828675"/>
            <a:r>
              <a:rPr lang="da-DK" sz="1000" b="1" dirty="0">
                <a:latin typeface="Calibri"/>
              </a:rPr>
              <a:t>G</a:t>
            </a:r>
          </a:p>
          <a:p>
            <a:pPr algn="ctr" defTabSz="828675"/>
            <a:endParaRPr lang="da-DK" sz="1000" b="1" dirty="0">
              <a:latin typeface="Calibri"/>
            </a:endParaRPr>
          </a:p>
          <a:p>
            <a:pPr algn="ctr" defTabSz="828675"/>
            <a:r>
              <a:rPr lang="da-DK" sz="800" b="1" dirty="0">
                <a:latin typeface="Calibri"/>
              </a:rPr>
              <a:t>Driftsoverågning</a:t>
            </a:r>
          </a:p>
          <a:p>
            <a:pPr algn="ctr" defTabSz="828675"/>
            <a:r>
              <a:rPr lang="da-DK" sz="800" b="1" dirty="0">
                <a:latin typeface="Calibri"/>
              </a:rPr>
              <a:t>hele døgnet</a:t>
            </a:r>
          </a:p>
          <a:p>
            <a:pPr algn="ctr" defTabSz="828675"/>
            <a:endParaRPr lang="da-DK" sz="1000" b="1" dirty="0">
              <a:latin typeface="Calibri"/>
            </a:endParaRPr>
          </a:p>
        </p:txBody>
      </p:sp>
      <p:sp>
        <p:nvSpPr>
          <p:cNvPr id="15" name="AutoShape 13"/>
          <p:cNvSpPr>
            <a:spLocks noChangeArrowheads="1"/>
          </p:cNvSpPr>
          <p:nvPr/>
        </p:nvSpPr>
        <p:spPr bwMode="auto">
          <a:xfrm>
            <a:off x="7510463" y="1944539"/>
            <a:ext cx="979487" cy="3068637"/>
          </a:xfrm>
          <a:prstGeom prst="roundRect">
            <a:avLst>
              <a:gd name="adj" fmla="val 16667"/>
            </a:avLst>
          </a:prstGeom>
          <a:gradFill rotWithShape="1">
            <a:gsLst>
              <a:gs pos="0">
                <a:srgbClr val="99797F"/>
              </a:gs>
              <a:gs pos="50000">
                <a:srgbClr val="E7B7BF"/>
              </a:gs>
              <a:gs pos="100000">
                <a:srgbClr val="99797F"/>
              </a:gs>
            </a:gsLst>
            <a:lin ang="5400000" scaled="1"/>
          </a:gradFill>
          <a:ln w="9525">
            <a:solidFill>
              <a:schemeClr val="tx1"/>
            </a:solidFill>
            <a:round/>
            <a:headEnd/>
            <a:tailEnd/>
          </a:ln>
          <a:effectLst>
            <a:outerShdw dist="107763" dir="13500000" sx="75000" sy="75000" algn="tl" rotWithShape="0">
              <a:schemeClr val="bg2">
                <a:alpha val="50000"/>
              </a:schemeClr>
            </a:outerShdw>
          </a:effectLst>
        </p:spPr>
        <p:txBody>
          <a:bodyPr wrap="none" lIns="82936" tIns="41468" rIns="82936" bIns="41468" anchor="ctr"/>
          <a:lstStyle/>
          <a:p>
            <a:pPr algn="ctr" defTabSz="828675"/>
            <a:r>
              <a:rPr lang="da-DK" sz="1000" b="1" dirty="0">
                <a:latin typeface="Calibri"/>
              </a:rPr>
              <a:t>Vognmænd</a:t>
            </a:r>
          </a:p>
          <a:p>
            <a:pPr algn="ctr" defTabSz="828675"/>
            <a:r>
              <a:rPr lang="da-DK" sz="1000" b="1" dirty="0">
                <a:latin typeface="Calibri"/>
              </a:rPr>
              <a:t>&amp;</a:t>
            </a:r>
          </a:p>
          <a:p>
            <a:pPr algn="ctr" defTabSz="828675"/>
            <a:r>
              <a:rPr lang="da-DK" sz="1000" b="1" dirty="0">
                <a:latin typeface="Calibri"/>
              </a:rPr>
              <a:t>Chauffører</a:t>
            </a:r>
          </a:p>
        </p:txBody>
      </p:sp>
      <p:sp>
        <p:nvSpPr>
          <p:cNvPr id="16" name="AutoShape 14"/>
          <p:cNvSpPr>
            <a:spLocks noChangeArrowheads="1"/>
          </p:cNvSpPr>
          <p:nvPr/>
        </p:nvSpPr>
        <p:spPr bwMode="auto">
          <a:xfrm>
            <a:off x="457200" y="5222775"/>
            <a:ext cx="8294688" cy="79851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gradFill rotWithShape="1">
            <a:gsLst>
              <a:gs pos="0">
                <a:srgbClr val="F1F3AB"/>
              </a:gs>
              <a:gs pos="100000">
                <a:srgbClr val="B7B982"/>
              </a:gs>
            </a:gsLst>
            <a:lin ang="5400000" scaled="1"/>
          </a:gradFill>
          <a:ln w="9525">
            <a:solidFill>
              <a:schemeClr val="tx1"/>
            </a:solidFill>
            <a:miter lim="800000"/>
            <a:headEnd/>
            <a:tailEnd/>
          </a:ln>
        </p:spPr>
        <p:txBody>
          <a:bodyPr wrap="none" lIns="82936" tIns="41468" rIns="82936" bIns="41468" anchor="ctr"/>
          <a:lstStyle/>
          <a:p>
            <a:pPr algn="ctr" defTabSz="828675"/>
            <a:r>
              <a:rPr lang="da-DK" sz="1600" dirty="0" smtClean="0">
                <a:latin typeface="Calibri"/>
              </a:rPr>
              <a:t>Flex Danmark</a:t>
            </a:r>
            <a:endParaRPr lang="da-DK" sz="1600" dirty="0">
              <a:latin typeface="Calibri"/>
            </a:endParaRPr>
          </a:p>
          <a:p>
            <a:pPr algn="ctr" defTabSz="828675"/>
            <a:r>
              <a:rPr lang="da-DK" sz="1100" dirty="0">
                <a:latin typeface="Calibri"/>
              </a:rPr>
              <a:t>IT-support, systemvedligeholdelse og -udvikling</a:t>
            </a:r>
          </a:p>
        </p:txBody>
      </p:sp>
      <p:sp>
        <p:nvSpPr>
          <p:cNvPr id="18" name="AutoShape 16"/>
          <p:cNvSpPr>
            <a:spLocks noChangeArrowheads="1"/>
          </p:cNvSpPr>
          <p:nvPr/>
        </p:nvSpPr>
        <p:spPr bwMode="auto">
          <a:xfrm>
            <a:off x="522288" y="1325414"/>
            <a:ext cx="1044575" cy="455612"/>
          </a:xfrm>
          <a:prstGeom prst="wave">
            <a:avLst>
              <a:gd name="adj1" fmla="val 13005"/>
              <a:gd name="adj2" fmla="val 0"/>
            </a:avLst>
          </a:prstGeom>
          <a:gradFill rotWithShape="1">
            <a:gsLst>
              <a:gs pos="0">
                <a:srgbClr val="C1D5F3"/>
              </a:gs>
              <a:gs pos="50000">
                <a:srgbClr val="7B889B"/>
              </a:gs>
              <a:gs pos="100000">
                <a:srgbClr val="C1D5F3"/>
              </a:gs>
            </a:gsLst>
            <a:lin ang="5400000" scaled="1"/>
          </a:gradFill>
          <a:ln w="9525" algn="ctr">
            <a:solidFill>
              <a:schemeClr val="bg2"/>
            </a:solidFill>
            <a:round/>
            <a:headEnd/>
            <a:tailEnd/>
          </a:ln>
          <a:effectLst>
            <a:outerShdw dist="107763" dir="18900000" algn="ctr" rotWithShape="0">
              <a:schemeClr val="bg2">
                <a:alpha val="50000"/>
              </a:schemeClr>
            </a:outerShdw>
          </a:effectLst>
        </p:spPr>
        <p:txBody>
          <a:bodyPr wrap="none" lIns="82936" tIns="41468" rIns="82936" bIns="41468" anchor="ctr"/>
          <a:lstStyle/>
          <a:p>
            <a:pPr algn="ctr" defTabSz="828675"/>
            <a:r>
              <a:rPr lang="da-DK" sz="1000" b="1" i="1" dirty="0">
                <a:latin typeface="Calibri"/>
              </a:rPr>
              <a:t>Kundegrupper</a:t>
            </a:r>
          </a:p>
        </p:txBody>
      </p:sp>
      <p:sp>
        <p:nvSpPr>
          <p:cNvPr id="19" name="AutoShape 17"/>
          <p:cNvSpPr>
            <a:spLocks noChangeArrowheads="1"/>
          </p:cNvSpPr>
          <p:nvPr/>
        </p:nvSpPr>
        <p:spPr bwMode="auto">
          <a:xfrm>
            <a:off x="2808288" y="1325414"/>
            <a:ext cx="1042987" cy="455612"/>
          </a:xfrm>
          <a:prstGeom prst="wave">
            <a:avLst>
              <a:gd name="adj1" fmla="val 13005"/>
              <a:gd name="adj2" fmla="val 0"/>
            </a:avLst>
          </a:prstGeom>
          <a:gradFill rotWithShape="1">
            <a:gsLst>
              <a:gs pos="0">
                <a:schemeClr val="accent1">
                  <a:gamma/>
                  <a:shade val="66275"/>
                  <a:invGamma/>
                </a:schemeClr>
              </a:gs>
              <a:gs pos="50000">
                <a:schemeClr val="accent1"/>
              </a:gs>
              <a:gs pos="100000">
                <a:schemeClr val="accent1">
                  <a:gamma/>
                  <a:shade val="66275"/>
                  <a:invGamma/>
                </a:schemeClr>
              </a:gs>
            </a:gsLst>
            <a:lin ang="5400000" scaled="1"/>
          </a:gradFill>
          <a:ln w="9525" algn="ctr">
            <a:solidFill>
              <a:schemeClr val="tx1"/>
            </a:solidFill>
            <a:round/>
            <a:headEnd/>
            <a:tailEnd/>
          </a:ln>
          <a:effectLst>
            <a:outerShdw dist="107763" dir="18900000" algn="ctr" rotWithShape="0">
              <a:schemeClr val="bg2">
                <a:alpha val="50000"/>
              </a:schemeClr>
            </a:outerShdw>
          </a:effectLst>
        </p:spPr>
        <p:txBody>
          <a:bodyPr wrap="none" lIns="82936" tIns="41468" rIns="82936" bIns="41468" anchor="ctr"/>
          <a:lstStyle/>
          <a:p>
            <a:pPr algn="ctr" defTabSz="828675">
              <a:defRPr/>
            </a:pPr>
            <a:r>
              <a:rPr lang="da-DK" sz="1000" b="1" i="1" dirty="0">
                <a:latin typeface="Calibri"/>
                <a:cs typeface="+mn-cs"/>
              </a:rPr>
              <a:t>Bestillingsform</a:t>
            </a:r>
          </a:p>
        </p:txBody>
      </p:sp>
      <p:sp>
        <p:nvSpPr>
          <p:cNvPr id="20" name="AutoShape 18"/>
          <p:cNvSpPr>
            <a:spLocks noChangeArrowheads="1"/>
          </p:cNvSpPr>
          <p:nvPr/>
        </p:nvSpPr>
        <p:spPr bwMode="auto">
          <a:xfrm>
            <a:off x="5291138" y="1325414"/>
            <a:ext cx="1042987" cy="455612"/>
          </a:xfrm>
          <a:prstGeom prst="wave">
            <a:avLst>
              <a:gd name="adj1" fmla="val 13005"/>
              <a:gd name="adj2" fmla="val 0"/>
            </a:avLst>
          </a:prstGeom>
          <a:gradFill rotWithShape="1">
            <a:gsLst>
              <a:gs pos="0">
                <a:srgbClr val="8686A8"/>
              </a:gs>
              <a:gs pos="100000">
                <a:srgbClr val="CCCCFF"/>
              </a:gs>
            </a:gsLst>
            <a:lin ang="5400000" scaled="1"/>
          </a:gradFill>
          <a:ln w="9525" algn="ctr">
            <a:solidFill>
              <a:schemeClr val="bg2"/>
            </a:solidFill>
            <a:round/>
            <a:headEnd/>
            <a:tailEnd/>
          </a:ln>
          <a:effectLst>
            <a:outerShdw dist="107763" dir="18900000" algn="ctr" rotWithShape="0">
              <a:srgbClr val="808080">
                <a:alpha val="50000"/>
              </a:srgbClr>
            </a:outerShdw>
          </a:effectLst>
        </p:spPr>
        <p:txBody>
          <a:bodyPr wrap="none" lIns="82936" tIns="41468" rIns="82936" bIns="41468" anchor="ctr"/>
          <a:lstStyle/>
          <a:p>
            <a:pPr algn="ctr" defTabSz="828675"/>
            <a:r>
              <a:rPr lang="da-DK" sz="1000" b="1" i="1" dirty="0">
                <a:latin typeface="Calibri"/>
              </a:rPr>
              <a:t>Koordinering</a:t>
            </a:r>
          </a:p>
        </p:txBody>
      </p:sp>
      <p:sp>
        <p:nvSpPr>
          <p:cNvPr id="21" name="AutoShape 19"/>
          <p:cNvSpPr>
            <a:spLocks noChangeArrowheads="1"/>
          </p:cNvSpPr>
          <p:nvPr/>
        </p:nvSpPr>
        <p:spPr bwMode="auto">
          <a:xfrm>
            <a:off x="7510463" y="1325414"/>
            <a:ext cx="1044575" cy="455612"/>
          </a:xfrm>
          <a:prstGeom prst="wave">
            <a:avLst>
              <a:gd name="adj1" fmla="val 13005"/>
              <a:gd name="adj2" fmla="val 0"/>
            </a:avLst>
          </a:prstGeom>
          <a:gradFill rotWithShape="1">
            <a:gsLst>
              <a:gs pos="0">
                <a:srgbClr val="99797F"/>
              </a:gs>
              <a:gs pos="50000">
                <a:srgbClr val="E7B7BF"/>
              </a:gs>
              <a:gs pos="100000">
                <a:srgbClr val="99797F"/>
              </a:gs>
            </a:gsLst>
            <a:lin ang="5400000" scaled="1"/>
          </a:gradFill>
          <a:ln w="9525" algn="ctr">
            <a:solidFill>
              <a:schemeClr val="tx1"/>
            </a:solidFill>
            <a:round/>
            <a:headEnd/>
            <a:tailEnd/>
          </a:ln>
          <a:effectLst>
            <a:outerShdw dist="107763" dir="18900000" algn="ctr" rotWithShape="0">
              <a:schemeClr val="bg2">
                <a:alpha val="50000"/>
              </a:schemeClr>
            </a:outerShdw>
          </a:effectLst>
        </p:spPr>
        <p:txBody>
          <a:bodyPr wrap="none" lIns="82936" tIns="41468" rIns="82936" bIns="41468" anchor="ctr"/>
          <a:lstStyle/>
          <a:p>
            <a:pPr algn="ctr" defTabSz="828675"/>
            <a:r>
              <a:rPr lang="da-DK" sz="1000" b="1" i="1" dirty="0">
                <a:latin typeface="Calibri"/>
              </a:rPr>
              <a:t>Udførsel</a:t>
            </a:r>
          </a:p>
        </p:txBody>
      </p:sp>
      <p:sp>
        <p:nvSpPr>
          <p:cNvPr id="22" name="AutoShape 20"/>
          <p:cNvSpPr>
            <a:spLocks noChangeArrowheads="1"/>
          </p:cNvSpPr>
          <p:nvPr/>
        </p:nvSpPr>
        <p:spPr bwMode="auto">
          <a:xfrm>
            <a:off x="4178300" y="2957364"/>
            <a:ext cx="915988" cy="84931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bg2"/>
          </a:solidFill>
          <a:ln w="9525">
            <a:solidFill>
              <a:schemeClr val="tx1"/>
            </a:solidFill>
            <a:miter lim="800000"/>
            <a:headEnd/>
            <a:tailEnd/>
          </a:ln>
          <a:effectLst>
            <a:outerShdw dist="107763" dir="8100000" algn="ctr" rotWithShape="0">
              <a:schemeClr val="bg2">
                <a:alpha val="50000"/>
              </a:schemeClr>
            </a:outerShdw>
          </a:effectLst>
        </p:spPr>
        <p:txBody>
          <a:bodyPr wrap="none" anchor="ctr"/>
          <a:lstStyle/>
          <a:p>
            <a:endParaRPr lang="da-DK"/>
          </a:p>
        </p:txBody>
      </p:sp>
      <p:sp>
        <p:nvSpPr>
          <p:cNvPr id="23" name="AutoShape 21"/>
          <p:cNvSpPr>
            <a:spLocks noChangeArrowheads="1"/>
          </p:cNvSpPr>
          <p:nvPr/>
        </p:nvSpPr>
        <p:spPr bwMode="auto">
          <a:xfrm>
            <a:off x="6400800" y="2957364"/>
            <a:ext cx="915988" cy="84931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bg2"/>
          </a:solidFill>
          <a:ln w="9525">
            <a:solidFill>
              <a:schemeClr val="tx1"/>
            </a:solidFill>
            <a:miter lim="800000"/>
            <a:headEnd/>
            <a:tailEnd/>
          </a:ln>
          <a:effectLst>
            <a:outerShdw dist="107763" dir="8100000" algn="ctr" rotWithShape="0">
              <a:schemeClr val="bg2">
                <a:alpha val="50000"/>
              </a:schemeClr>
            </a:outerShdw>
          </a:effectLst>
        </p:spPr>
        <p:txBody>
          <a:bodyPr wrap="none" anchor="ctr"/>
          <a:lstStyle/>
          <a:p>
            <a:endParaRPr lang="da-DK"/>
          </a:p>
        </p:txBody>
      </p:sp>
      <p:grpSp>
        <p:nvGrpSpPr>
          <p:cNvPr id="24" name="Group 35"/>
          <p:cNvGrpSpPr>
            <a:grpSpLocks/>
          </p:cNvGrpSpPr>
          <p:nvPr/>
        </p:nvGrpSpPr>
        <p:grpSpPr bwMode="auto">
          <a:xfrm>
            <a:off x="2743200" y="1923901"/>
            <a:ext cx="1174750" cy="2995613"/>
            <a:chOff x="1728" y="974"/>
            <a:chExt cx="740" cy="1887"/>
          </a:xfrm>
        </p:grpSpPr>
        <p:sp>
          <p:nvSpPr>
            <p:cNvPr id="25" name="AutoShape 6"/>
            <p:cNvSpPr>
              <a:spLocks noChangeArrowheads="1"/>
            </p:cNvSpPr>
            <p:nvPr/>
          </p:nvSpPr>
          <p:spPr bwMode="auto">
            <a:xfrm>
              <a:off x="1728" y="974"/>
              <a:ext cx="719" cy="359"/>
            </a:xfrm>
            <a:prstGeom prst="roundRect">
              <a:avLst>
                <a:gd name="adj" fmla="val 16667"/>
              </a:avLst>
            </a:prstGeom>
            <a:gradFill rotWithShape="1">
              <a:gsLst>
                <a:gs pos="0">
                  <a:schemeClr val="accent1">
                    <a:gamma/>
                    <a:shade val="66275"/>
                    <a:invGamma/>
                  </a:schemeClr>
                </a:gs>
                <a:gs pos="50000">
                  <a:schemeClr val="accent1"/>
                </a:gs>
                <a:gs pos="100000">
                  <a:schemeClr val="accent1">
                    <a:gamma/>
                    <a:shade val="66275"/>
                    <a:invGamma/>
                  </a:schemeClr>
                </a:gs>
              </a:gsLst>
              <a:lin ang="5400000" scaled="1"/>
            </a:gradFill>
            <a:ln w="9525">
              <a:solidFill>
                <a:schemeClr val="tx1"/>
              </a:solidFill>
              <a:round/>
              <a:headEnd/>
              <a:tailEnd/>
            </a:ln>
            <a:effectLst>
              <a:outerShdw dist="107763" dir="2700000" algn="ctr" rotWithShape="0">
                <a:schemeClr val="bg2">
                  <a:alpha val="50000"/>
                </a:schemeClr>
              </a:outerShdw>
            </a:effectLst>
          </p:spPr>
          <p:txBody>
            <a:bodyPr wrap="none" lIns="82936" tIns="41468" rIns="82936" bIns="41468" anchor="ctr"/>
            <a:lstStyle/>
            <a:p>
              <a:pPr algn="ctr" defTabSz="828675">
                <a:defRPr/>
              </a:pPr>
              <a:r>
                <a:rPr lang="da-DK" sz="1000" b="1" dirty="0">
                  <a:latin typeface="Calibri"/>
                  <a:cs typeface="+mn-cs"/>
                </a:rPr>
                <a:t>Regionens</a:t>
              </a:r>
            </a:p>
            <a:p>
              <a:pPr algn="ctr" defTabSz="828675">
                <a:defRPr/>
              </a:pPr>
              <a:r>
                <a:rPr lang="da-DK" sz="1000" b="1" dirty="0">
                  <a:latin typeface="Calibri"/>
                  <a:cs typeface="+mn-cs"/>
                </a:rPr>
                <a:t>Kørselskontor</a:t>
              </a:r>
            </a:p>
            <a:p>
              <a:pPr algn="ctr" defTabSz="828675">
                <a:defRPr/>
              </a:pPr>
              <a:r>
                <a:rPr lang="da-DK" sz="1000" b="1" dirty="0">
                  <a:latin typeface="Calibri"/>
                  <a:cs typeface="+mn-cs"/>
                </a:rPr>
                <a:t>og Sygehuse</a:t>
              </a:r>
            </a:p>
          </p:txBody>
        </p:sp>
        <p:sp>
          <p:nvSpPr>
            <p:cNvPr id="26" name="AutoShape 8"/>
            <p:cNvSpPr>
              <a:spLocks noChangeArrowheads="1"/>
            </p:cNvSpPr>
            <p:nvPr/>
          </p:nvSpPr>
          <p:spPr bwMode="auto">
            <a:xfrm>
              <a:off x="1728" y="1995"/>
              <a:ext cx="719" cy="866"/>
            </a:xfrm>
            <a:prstGeom prst="roundRect">
              <a:avLst>
                <a:gd name="adj" fmla="val 16667"/>
              </a:avLst>
            </a:prstGeom>
            <a:gradFill rotWithShape="1">
              <a:gsLst>
                <a:gs pos="0">
                  <a:schemeClr val="accent1">
                    <a:gamma/>
                    <a:shade val="66275"/>
                    <a:invGamma/>
                  </a:schemeClr>
                </a:gs>
                <a:gs pos="50000">
                  <a:schemeClr val="accent1"/>
                </a:gs>
                <a:gs pos="100000">
                  <a:schemeClr val="accent1">
                    <a:gamma/>
                    <a:shade val="66275"/>
                    <a:invGamma/>
                  </a:schemeClr>
                </a:gs>
              </a:gsLst>
              <a:lin ang="5400000" scaled="1"/>
            </a:gradFill>
            <a:ln w="9525">
              <a:solidFill>
                <a:schemeClr val="tx1"/>
              </a:solidFill>
              <a:round/>
              <a:headEnd/>
              <a:tailEnd/>
            </a:ln>
            <a:effectLst>
              <a:outerShdw dist="107763" dir="2700000" algn="ctr" rotWithShape="0">
                <a:schemeClr val="bg2">
                  <a:alpha val="50000"/>
                </a:schemeClr>
              </a:outerShdw>
            </a:effectLst>
          </p:spPr>
          <p:txBody>
            <a:bodyPr wrap="none" lIns="82936" tIns="41468" rIns="82936" bIns="41468" anchor="ctr"/>
            <a:lstStyle/>
            <a:p>
              <a:pPr algn="ctr" defTabSz="828675">
                <a:defRPr/>
              </a:pPr>
              <a:r>
                <a:rPr lang="da-DK" sz="1000" b="1" dirty="0" err="1">
                  <a:latin typeface="Calibri"/>
                  <a:cs typeface="+mn-cs"/>
                </a:rPr>
                <a:t>Movias</a:t>
              </a:r>
              <a:endParaRPr lang="da-DK" sz="1000" b="1" dirty="0">
                <a:latin typeface="Calibri"/>
                <a:cs typeface="+mn-cs"/>
              </a:endParaRPr>
            </a:p>
            <a:p>
              <a:pPr algn="ctr" defTabSz="828675">
                <a:defRPr/>
              </a:pPr>
              <a:r>
                <a:rPr lang="da-DK" sz="1000" b="1" dirty="0">
                  <a:latin typeface="Calibri"/>
                  <a:cs typeface="+mn-cs"/>
                </a:rPr>
                <a:t>Kundecenter</a:t>
              </a:r>
            </a:p>
            <a:p>
              <a:pPr algn="ctr" defTabSz="828675">
                <a:defRPr/>
              </a:pPr>
              <a:r>
                <a:rPr lang="da-DK" sz="1000" b="1" dirty="0">
                  <a:latin typeface="Calibri"/>
                  <a:cs typeface="+mn-cs"/>
                </a:rPr>
                <a:t>&amp;</a:t>
              </a:r>
            </a:p>
            <a:p>
              <a:pPr algn="ctr" defTabSz="828675">
                <a:defRPr/>
              </a:pPr>
              <a:r>
                <a:rPr lang="da-DK" sz="1000" b="1" dirty="0">
                  <a:latin typeface="Calibri"/>
                  <a:cs typeface="+mn-cs"/>
                </a:rPr>
                <a:t>Selvbetjening</a:t>
              </a:r>
            </a:p>
            <a:p>
              <a:pPr algn="ctr" defTabSz="828675">
                <a:defRPr/>
              </a:pPr>
              <a:r>
                <a:rPr lang="da-DK" sz="800" b="1" dirty="0">
                  <a:latin typeface="Calibri"/>
                  <a:cs typeface="+mn-cs"/>
                </a:rPr>
                <a:t>via Internettet</a:t>
              </a:r>
            </a:p>
            <a:p>
              <a:pPr algn="ctr" defTabSz="828675">
                <a:defRPr/>
              </a:pPr>
              <a:endParaRPr lang="da-DK" sz="800" b="1" dirty="0">
                <a:latin typeface="Calibri"/>
                <a:cs typeface="+mn-cs"/>
              </a:endParaRPr>
            </a:p>
          </p:txBody>
        </p:sp>
        <p:sp>
          <p:nvSpPr>
            <p:cNvPr id="27" name="AutoShape 23"/>
            <p:cNvSpPr>
              <a:spLocks noChangeArrowheads="1"/>
            </p:cNvSpPr>
            <p:nvPr/>
          </p:nvSpPr>
          <p:spPr bwMode="auto">
            <a:xfrm>
              <a:off x="1749" y="1471"/>
              <a:ext cx="719" cy="359"/>
            </a:xfrm>
            <a:prstGeom prst="roundRect">
              <a:avLst>
                <a:gd name="adj" fmla="val 16667"/>
              </a:avLst>
            </a:prstGeom>
            <a:gradFill rotWithShape="1">
              <a:gsLst>
                <a:gs pos="0">
                  <a:schemeClr val="accent1">
                    <a:gamma/>
                    <a:shade val="66275"/>
                    <a:invGamma/>
                  </a:schemeClr>
                </a:gs>
                <a:gs pos="50000">
                  <a:schemeClr val="accent1"/>
                </a:gs>
                <a:gs pos="100000">
                  <a:schemeClr val="accent1">
                    <a:gamma/>
                    <a:shade val="66275"/>
                    <a:invGamma/>
                  </a:schemeClr>
                </a:gs>
              </a:gsLst>
              <a:lin ang="5400000" scaled="1"/>
            </a:gradFill>
            <a:ln w="9525">
              <a:solidFill>
                <a:schemeClr val="tx1"/>
              </a:solidFill>
              <a:round/>
              <a:headEnd/>
              <a:tailEnd/>
            </a:ln>
            <a:effectLst>
              <a:outerShdw dist="107763" dir="2700000" algn="ctr" rotWithShape="0">
                <a:schemeClr val="bg2">
                  <a:alpha val="50000"/>
                </a:schemeClr>
              </a:outerShdw>
            </a:effectLst>
          </p:spPr>
          <p:txBody>
            <a:bodyPr wrap="none" lIns="82936" tIns="41468" rIns="82936" bIns="41468" anchor="ctr"/>
            <a:lstStyle/>
            <a:p>
              <a:pPr algn="ctr" defTabSz="828675">
                <a:defRPr/>
              </a:pPr>
              <a:r>
                <a:rPr lang="da-DK" sz="1000" b="1" dirty="0">
                  <a:latin typeface="Calibri"/>
                  <a:cs typeface="+mn-cs"/>
                </a:rPr>
                <a:t>Kommuner</a:t>
              </a:r>
              <a:br>
                <a:rPr lang="da-DK" sz="1000" b="1" dirty="0">
                  <a:latin typeface="Calibri"/>
                  <a:cs typeface="+mn-cs"/>
                </a:rPr>
              </a:br>
              <a:r>
                <a:rPr lang="da-DK" sz="800" dirty="0">
                  <a:latin typeface="Calibri"/>
                  <a:cs typeface="+mn-cs"/>
                </a:rPr>
                <a:t>Decentrale </a:t>
              </a:r>
            </a:p>
            <a:p>
              <a:pPr algn="ctr" defTabSz="828675">
                <a:defRPr/>
              </a:pPr>
              <a:r>
                <a:rPr lang="da-DK" sz="800" dirty="0">
                  <a:latin typeface="Calibri"/>
                  <a:cs typeface="+mn-cs"/>
                </a:rPr>
                <a:t>bestillingskontorer</a:t>
              </a:r>
            </a:p>
          </p:txBody>
        </p:sp>
      </p:grpSp>
      <p:sp>
        <p:nvSpPr>
          <p:cNvPr id="28" name="Text Box 4"/>
          <p:cNvSpPr>
            <a:spLocks noGrp="1" noChangeArrowheads="1"/>
          </p:cNvSpPr>
          <p:nvPr>
            <p:ph type="title" idx="4294967295"/>
          </p:nvPr>
        </p:nvSpPr>
        <p:spPr>
          <a:xfrm>
            <a:off x="251520" y="620688"/>
            <a:ext cx="8568952" cy="504056"/>
          </a:xfrm>
          <a:noFill/>
          <a:extLst>
            <a:ext uri="{909E8E84-426E-40dd-AFC4-6F175D3DCCD1}">
              <a14:hiddenFill xmlns="" xmlns:a14="http://schemas.microsoft.com/office/drawing/2010/main">
                <a:solidFill>
                  <a:schemeClr val="accent1"/>
                </a:solidFill>
              </a14:hiddenFill>
            </a:ext>
          </a:extLst>
        </p:spPr>
        <p:txBody>
          <a:bodyPr>
            <a:noAutofit/>
          </a:bodyPr>
          <a:lstStyle/>
          <a:p>
            <a:pPr eaLnBrk="1" hangingPunct="1">
              <a:spcBef>
                <a:spcPct val="50000"/>
              </a:spcBef>
            </a:pPr>
            <a:r>
              <a:rPr lang="da-DK" sz="3200" b="1" dirty="0" smtClean="0"/>
              <a:t>Kredsløb Flextrafik</a:t>
            </a:r>
          </a:p>
        </p:txBody>
      </p:sp>
    </p:spTree>
    <p:extLst>
      <p:ext uri="{BB962C8B-B14F-4D97-AF65-F5344CB8AC3E}">
        <p14:creationId xmlns:p14="http://schemas.microsoft.com/office/powerpoint/2010/main" val="329744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linds(horizontal)">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0-#ppt_w/2"/>
                                          </p:val>
                                        </p:tav>
                                        <p:tav tm="100000">
                                          <p:val>
                                            <p:strVal val="#ppt_x"/>
                                          </p:val>
                                        </p:tav>
                                      </p:tavLst>
                                    </p:anim>
                                    <p:anim calcmode="lin" valueType="num">
                                      <p:cBhvr additive="base">
                                        <p:cTn id="24"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linds(horizont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fill="hold"/>
                                        <p:tgtEl>
                                          <p:spTgt spid="23"/>
                                        </p:tgtEl>
                                        <p:attrNameLst>
                                          <p:attrName>ppt_x</p:attrName>
                                        </p:attrNameLst>
                                      </p:cBhvr>
                                      <p:tavLst>
                                        <p:tav tm="0">
                                          <p:val>
                                            <p:strVal val="0-#ppt_w/2"/>
                                          </p:val>
                                        </p:tav>
                                        <p:tav tm="100000">
                                          <p:val>
                                            <p:strVal val="#ppt_x"/>
                                          </p:val>
                                        </p:tav>
                                      </p:tavLst>
                                    </p:anim>
                                    <p:anim calcmode="lin" valueType="num">
                                      <p:cBhvr additive="base">
                                        <p:cTn id="35"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linds(horizontal)">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2" grpId="0" animBg="1"/>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323528" y="1196975"/>
            <a:ext cx="76327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spcBef>
                <a:spcPct val="50000"/>
              </a:spcBef>
            </a:pPr>
            <a:r>
              <a:rPr lang="da-DK" sz="3600" b="1" dirty="0">
                <a:latin typeface="Calibri"/>
              </a:rPr>
              <a:t>Hvordan er tur-</a:t>
            </a:r>
            <a:r>
              <a:rPr lang="da-DK" sz="3600" b="1" dirty="0" smtClean="0">
                <a:latin typeface="Calibri"/>
              </a:rPr>
              <a:t>systemet</a:t>
            </a:r>
            <a:br>
              <a:rPr lang="da-DK" sz="3600" b="1" dirty="0" smtClean="0">
                <a:latin typeface="Calibri"/>
              </a:rPr>
            </a:br>
            <a:r>
              <a:rPr lang="da-DK" sz="3600" b="1" i="1" dirty="0" smtClean="0">
                <a:latin typeface="Calibri"/>
              </a:rPr>
              <a:t>Planet</a:t>
            </a:r>
            <a:r>
              <a:rPr lang="da-DK" sz="3600" b="1" dirty="0" smtClean="0">
                <a:latin typeface="Calibri"/>
              </a:rPr>
              <a:t> </a:t>
            </a:r>
            <a:r>
              <a:rPr lang="da-DK" sz="3600" b="1" dirty="0">
                <a:latin typeface="Calibri"/>
              </a:rPr>
              <a:t>bygget op?</a:t>
            </a:r>
          </a:p>
        </p:txBody>
      </p:sp>
      <p:sp>
        <p:nvSpPr>
          <p:cNvPr id="6" name="Text Box 4"/>
          <p:cNvSpPr txBox="1">
            <a:spLocks noChangeArrowheads="1"/>
          </p:cNvSpPr>
          <p:nvPr/>
        </p:nvSpPr>
        <p:spPr bwMode="auto">
          <a:xfrm>
            <a:off x="288752" y="2704852"/>
            <a:ext cx="3059112" cy="20621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tabLst>
                <a:tab pos="447675" algn="l"/>
              </a:tabLst>
              <a:defRPr sz="1400">
                <a:solidFill>
                  <a:schemeClr val="tx1"/>
                </a:solidFill>
                <a:latin typeface="Verdana" pitchFamily="34" charset="0"/>
              </a:defRPr>
            </a:lvl1pPr>
            <a:lvl2pPr marL="742950" indent="-285750" eaLnBrk="0" hangingPunct="0">
              <a:tabLst>
                <a:tab pos="447675" algn="l"/>
              </a:tabLst>
              <a:defRPr sz="1400">
                <a:solidFill>
                  <a:schemeClr val="tx1"/>
                </a:solidFill>
                <a:latin typeface="Verdana" pitchFamily="34" charset="0"/>
              </a:defRPr>
            </a:lvl2pPr>
            <a:lvl3pPr marL="1143000" indent="-228600" eaLnBrk="0" hangingPunct="0">
              <a:tabLst>
                <a:tab pos="447675" algn="l"/>
              </a:tabLst>
              <a:defRPr sz="1400">
                <a:solidFill>
                  <a:schemeClr val="tx1"/>
                </a:solidFill>
                <a:latin typeface="Verdana" pitchFamily="34" charset="0"/>
              </a:defRPr>
            </a:lvl3pPr>
            <a:lvl4pPr marL="1600200" indent="-228600" eaLnBrk="0" hangingPunct="0">
              <a:tabLst>
                <a:tab pos="447675" algn="l"/>
              </a:tabLst>
              <a:defRPr sz="1400">
                <a:solidFill>
                  <a:schemeClr val="tx1"/>
                </a:solidFill>
                <a:latin typeface="Verdana" pitchFamily="34" charset="0"/>
              </a:defRPr>
            </a:lvl4pPr>
            <a:lvl5pPr marL="2057400" indent="-228600" eaLnBrk="0" hangingPunct="0">
              <a:tabLst>
                <a:tab pos="447675" algn="l"/>
              </a:tabLst>
              <a:defRPr sz="1400">
                <a:solidFill>
                  <a:schemeClr val="tx1"/>
                </a:solidFill>
                <a:latin typeface="Verdana" pitchFamily="34" charset="0"/>
              </a:defRPr>
            </a:lvl5pPr>
            <a:lvl6pPr marL="2514600" indent="-228600" eaLnBrk="0" fontAlgn="base" hangingPunct="0">
              <a:spcBef>
                <a:spcPct val="0"/>
              </a:spcBef>
              <a:spcAft>
                <a:spcPct val="0"/>
              </a:spcAft>
              <a:tabLst>
                <a:tab pos="447675" algn="l"/>
              </a:tabLst>
              <a:defRPr sz="1400">
                <a:solidFill>
                  <a:schemeClr val="tx1"/>
                </a:solidFill>
                <a:latin typeface="Verdana" pitchFamily="34" charset="0"/>
              </a:defRPr>
            </a:lvl6pPr>
            <a:lvl7pPr marL="2971800" indent="-228600" eaLnBrk="0" fontAlgn="base" hangingPunct="0">
              <a:spcBef>
                <a:spcPct val="0"/>
              </a:spcBef>
              <a:spcAft>
                <a:spcPct val="0"/>
              </a:spcAft>
              <a:tabLst>
                <a:tab pos="447675" algn="l"/>
              </a:tabLst>
              <a:defRPr sz="1400">
                <a:solidFill>
                  <a:schemeClr val="tx1"/>
                </a:solidFill>
                <a:latin typeface="Verdana" pitchFamily="34" charset="0"/>
              </a:defRPr>
            </a:lvl7pPr>
            <a:lvl8pPr marL="3429000" indent="-228600" eaLnBrk="0" fontAlgn="base" hangingPunct="0">
              <a:spcBef>
                <a:spcPct val="0"/>
              </a:spcBef>
              <a:spcAft>
                <a:spcPct val="0"/>
              </a:spcAft>
              <a:tabLst>
                <a:tab pos="447675" algn="l"/>
              </a:tabLst>
              <a:defRPr sz="1400">
                <a:solidFill>
                  <a:schemeClr val="tx1"/>
                </a:solidFill>
                <a:latin typeface="Verdana" pitchFamily="34" charset="0"/>
              </a:defRPr>
            </a:lvl8pPr>
            <a:lvl9pPr marL="3886200" indent="-228600" eaLnBrk="0" fontAlgn="base" hangingPunct="0">
              <a:spcBef>
                <a:spcPct val="0"/>
              </a:spcBef>
              <a:spcAft>
                <a:spcPct val="0"/>
              </a:spcAft>
              <a:tabLst>
                <a:tab pos="447675" algn="l"/>
              </a:tabLst>
              <a:defRPr sz="1400">
                <a:solidFill>
                  <a:schemeClr val="tx1"/>
                </a:solidFill>
                <a:latin typeface="Verdana" pitchFamily="34" charset="0"/>
              </a:defRPr>
            </a:lvl9pPr>
          </a:lstStyle>
          <a:p>
            <a:pPr marL="285750" indent="-285750" eaLnBrk="1" hangingPunct="1">
              <a:buClr>
                <a:srgbClr val="32B3CF"/>
              </a:buClr>
              <a:buFont typeface="Wingdings" charset="2"/>
              <a:buChar char=""/>
            </a:pPr>
            <a:r>
              <a:rPr lang="da-DK" sz="1600" dirty="0" smtClean="0">
                <a:latin typeface="Calibri"/>
              </a:rPr>
              <a:t>Alle </a:t>
            </a:r>
            <a:r>
              <a:rPr lang="da-DK" sz="1600" dirty="0">
                <a:latin typeface="Calibri"/>
              </a:rPr>
              <a:t>ture bestilles </a:t>
            </a:r>
            <a:r>
              <a:rPr lang="da-DK" sz="1600" dirty="0" smtClean="0">
                <a:latin typeface="Calibri"/>
              </a:rPr>
              <a:t>i </a:t>
            </a:r>
            <a:br>
              <a:rPr lang="da-DK" sz="1600" dirty="0" smtClean="0">
                <a:latin typeface="Calibri"/>
              </a:rPr>
            </a:br>
            <a:r>
              <a:rPr lang="da-DK" sz="1600" dirty="0" smtClean="0">
                <a:latin typeface="Calibri"/>
              </a:rPr>
              <a:t>tur-bestillingssystemet Planet</a:t>
            </a:r>
            <a:endParaRPr lang="da-DK" sz="1600" dirty="0">
              <a:latin typeface="Calibri"/>
            </a:endParaRPr>
          </a:p>
          <a:p>
            <a:pPr marL="285750" indent="-285750" eaLnBrk="1" hangingPunct="1">
              <a:buClr>
                <a:srgbClr val="32B3CF"/>
              </a:buClr>
              <a:buFont typeface="Wingdings" charset="2"/>
              <a:buChar char=""/>
            </a:pPr>
            <a:endParaRPr lang="da-DK" sz="1600" dirty="0">
              <a:latin typeface="Calibri"/>
            </a:endParaRPr>
          </a:p>
          <a:p>
            <a:pPr marL="285750" indent="-285750" eaLnBrk="1" hangingPunct="1">
              <a:buClr>
                <a:srgbClr val="32B3CF"/>
              </a:buClr>
              <a:buFont typeface="Wingdings" charset="2"/>
              <a:buChar char=""/>
            </a:pPr>
            <a:r>
              <a:rPr lang="da-DK" sz="1600" dirty="0" smtClean="0">
                <a:latin typeface="Calibri"/>
              </a:rPr>
              <a:t>Planet </a:t>
            </a:r>
            <a:r>
              <a:rPr lang="da-DK" sz="1600" dirty="0">
                <a:latin typeface="Calibri"/>
              </a:rPr>
              <a:t>anvendes af </a:t>
            </a:r>
            <a:r>
              <a:rPr lang="da-DK" sz="1600" dirty="0" smtClean="0">
                <a:latin typeface="Calibri"/>
              </a:rPr>
              <a:t>trafikselskaberne til planlægning på Sjælland</a:t>
            </a:r>
            <a:r>
              <a:rPr lang="da-DK" sz="1600" dirty="0">
                <a:latin typeface="Calibri"/>
              </a:rPr>
              <a:t>, i </a:t>
            </a:r>
            <a:r>
              <a:rPr lang="da-DK" sz="1600" dirty="0" smtClean="0">
                <a:latin typeface="Calibri"/>
              </a:rPr>
              <a:t>Nordjylland, Midtjylland, Sønderjylland og Fyn</a:t>
            </a:r>
            <a:endParaRPr lang="da-DK" sz="1600" dirty="0">
              <a:latin typeface="Calibri"/>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99937" y="2561080"/>
            <a:ext cx="3580376" cy="260899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44622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idx="4294967295"/>
          </p:nvPr>
        </p:nvSpPr>
        <p:spPr>
          <a:xfrm>
            <a:off x="251520" y="1340768"/>
            <a:ext cx="7315200" cy="609600"/>
          </a:xfrm>
        </p:spPr>
        <p:txBody>
          <a:bodyPr>
            <a:noAutofit/>
          </a:bodyPr>
          <a:lstStyle/>
          <a:p>
            <a:pPr algn="l" eaLnBrk="1" hangingPunct="1"/>
            <a:r>
              <a:rPr lang="da-DK" sz="3600" b="1" dirty="0" smtClean="0"/>
              <a:t>Opsætning i Planet?</a:t>
            </a:r>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4611" y="1452253"/>
            <a:ext cx="2359323" cy="125644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2852713"/>
            <a:ext cx="2359323" cy="106703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4076849"/>
            <a:ext cx="2359323" cy="118316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1" name="Rectangle 4"/>
          <p:cNvSpPr>
            <a:spLocks noChangeArrowheads="1"/>
          </p:cNvSpPr>
          <p:nvPr/>
        </p:nvSpPr>
        <p:spPr bwMode="auto">
          <a:xfrm>
            <a:off x="251520" y="2165747"/>
            <a:ext cx="3754437" cy="4719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buClr>
                <a:srgbClr val="32B3CF"/>
              </a:buClr>
              <a:buFont typeface="Wingdings" charset="2"/>
              <a:buChar char=""/>
            </a:pPr>
            <a:r>
              <a:rPr lang="da-DK" dirty="0">
                <a:latin typeface="Calibri"/>
              </a:rPr>
              <a:t>Kørselsaftale er skabt på </a:t>
            </a:r>
            <a:r>
              <a:rPr lang="da-DK" dirty="0" smtClean="0">
                <a:latin typeface="Calibri"/>
              </a:rPr>
              <a:t>baggrund</a:t>
            </a:r>
            <a:br>
              <a:rPr lang="da-DK" dirty="0" smtClean="0">
                <a:latin typeface="Calibri"/>
              </a:rPr>
            </a:br>
            <a:r>
              <a:rPr lang="da-DK" dirty="0" smtClean="0">
                <a:latin typeface="Calibri"/>
              </a:rPr>
              <a:t>af </a:t>
            </a:r>
            <a:r>
              <a:rPr lang="da-DK" dirty="0">
                <a:latin typeface="Calibri"/>
              </a:rPr>
              <a:t>et udbud (KØRAFT</a:t>
            </a:r>
            <a:r>
              <a:rPr lang="da-DK" dirty="0" smtClean="0">
                <a:latin typeface="Calibri"/>
              </a:rPr>
              <a:t>)</a:t>
            </a:r>
            <a:endParaRPr lang="da-DK" dirty="0">
              <a:latin typeface="Calibri"/>
            </a:endParaRPr>
          </a:p>
          <a:p>
            <a:pPr marL="342900" indent="-342900">
              <a:buClr>
                <a:srgbClr val="32B3CF"/>
              </a:buClr>
              <a:buFont typeface="Wingdings" charset="2"/>
              <a:buChar char=""/>
            </a:pPr>
            <a:endParaRPr lang="da-DK" dirty="0" smtClean="0">
              <a:latin typeface="Calibri"/>
            </a:endParaRPr>
          </a:p>
          <a:p>
            <a:pPr marL="342900" indent="-342900">
              <a:buClr>
                <a:srgbClr val="32B3CF"/>
              </a:buClr>
              <a:buFont typeface="Wingdings" charset="2"/>
              <a:buChar char=""/>
            </a:pPr>
            <a:r>
              <a:rPr lang="da-DK" dirty="0" smtClean="0">
                <a:latin typeface="Calibri"/>
              </a:rPr>
              <a:t>Bilens </a:t>
            </a:r>
            <a:r>
              <a:rPr lang="da-DK" dirty="0">
                <a:latin typeface="Calibri"/>
              </a:rPr>
              <a:t>opsætning danner grundlag for, hvad man kan køre med (VO)</a:t>
            </a:r>
          </a:p>
          <a:p>
            <a:pPr marL="342900" indent="-342900">
              <a:buClr>
                <a:srgbClr val="32B3CF"/>
              </a:buClr>
              <a:buFont typeface="Wingdings" charset="2"/>
              <a:buChar char=""/>
            </a:pPr>
            <a:endParaRPr lang="da-DK" dirty="0">
              <a:latin typeface="Calibri"/>
            </a:endParaRPr>
          </a:p>
          <a:p>
            <a:pPr marL="342900" indent="-342900">
              <a:buClr>
                <a:srgbClr val="32B3CF"/>
              </a:buClr>
              <a:buFont typeface="Wingdings" charset="2"/>
              <a:buChar char=""/>
            </a:pPr>
            <a:r>
              <a:rPr lang="da-DK" dirty="0">
                <a:latin typeface="Calibri"/>
              </a:rPr>
              <a:t>Turene lægges i et vognløb (VL)</a:t>
            </a:r>
          </a:p>
          <a:p>
            <a:pPr marL="342900" indent="-342900">
              <a:buClr>
                <a:srgbClr val="32B3CF"/>
              </a:buClr>
              <a:buFont typeface="Wingdings" charset="2"/>
              <a:buChar char=""/>
            </a:pPr>
            <a:endParaRPr lang="da-DK" dirty="0">
              <a:latin typeface="Calibri"/>
            </a:endParaRPr>
          </a:p>
          <a:p>
            <a:pPr marL="342900" indent="-342900">
              <a:buClr>
                <a:srgbClr val="32B3CF"/>
              </a:buClr>
              <a:buFont typeface="Wingdings" charset="2"/>
              <a:buChar char=""/>
            </a:pPr>
            <a:r>
              <a:rPr lang="da-DK" dirty="0">
                <a:latin typeface="Calibri"/>
              </a:rPr>
              <a:t>Taxaer kører i vogngrupper (VG</a:t>
            </a:r>
            <a:r>
              <a:rPr lang="da-DK" dirty="0" smtClean="0">
                <a:latin typeface="Calibri"/>
              </a:rPr>
              <a:t>)</a:t>
            </a:r>
          </a:p>
          <a:p>
            <a:pPr marL="342900" indent="-342900">
              <a:buClr>
                <a:srgbClr val="32B3CF"/>
              </a:buClr>
              <a:buFont typeface="Wingdings" charset="2"/>
              <a:buChar char=""/>
            </a:pPr>
            <a:endParaRPr lang="da-DK" dirty="0">
              <a:latin typeface="Calibri"/>
            </a:endParaRPr>
          </a:p>
          <a:p>
            <a:pPr marL="342900" indent="-342900">
              <a:buClr>
                <a:srgbClr val="32B3CF"/>
              </a:buClr>
              <a:buFont typeface="Wingdings" charset="2"/>
              <a:buChar char=""/>
            </a:pPr>
            <a:r>
              <a:rPr lang="da-DK" dirty="0" smtClean="0">
                <a:latin typeface="Calibri"/>
              </a:rPr>
              <a:t>Kapacitet </a:t>
            </a:r>
            <a:endParaRPr lang="da-DK" dirty="0">
              <a:latin typeface="Calibri"/>
            </a:endParaRPr>
          </a:p>
          <a:p>
            <a:pPr marL="342900" indent="-342900">
              <a:buClr>
                <a:srgbClr val="FFCC00"/>
              </a:buClr>
              <a:buFont typeface="Times" pitchFamily="18" charset="0"/>
              <a:buNone/>
            </a:pPr>
            <a:endParaRPr lang="da-DK" sz="1600" dirty="0">
              <a:latin typeface="Calibri"/>
            </a:endParaRPr>
          </a:p>
        </p:txBody>
      </p:sp>
    </p:spTree>
    <p:extLst>
      <p:ext uri="{BB962C8B-B14F-4D97-AF65-F5344CB8AC3E}">
        <p14:creationId xmlns:p14="http://schemas.microsoft.com/office/powerpoint/2010/main" val="25824539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95536" y="1124744"/>
            <a:ext cx="8280920" cy="609600"/>
          </a:xfrm>
          <a:prstGeom prst="rect">
            <a:avLst/>
          </a:prstGeom>
          <a:solidFill>
            <a:srgbClr val="32B3CF"/>
          </a:solidFill>
          <a:ln>
            <a:noFill/>
          </a:ln>
          <a:extLst/>
        </p:spPr>
        <p:txBody>
          <a:bodyPr anchor="ctr"/>
          <a:lstStyle/>
          <a:p>
            <a:pPr algn="ctr"/>
            <a:r>
              <a:rPr lang="da-DK" sz="2600" b="1" dirty="0">
                <a:solidFill>
                  <a:schemeClr val="bg1"/>
                </a:solidFill>
                <a:latin typeface="+mj-lt"/>
              </a:rPr>
              <a:t>Vognkapacitet</a:t>
            </a:r>
          </a:p>
        </p:txBody>
      </p:sp>
      <p:sp>
        <p:nvSpPr>
          <p:cNvPr id="7" name="Tekstfelt 6"/>
          <p:cNvSpPr txBox="1"/>
          <p:nvPr/>
        </p:nvSpPr>
        <p:spPr>
          <a:xfrm>
            <a:off x="395536" y="1881406"/>
            <a:ext cx="2304256" cy="2031325"/>
          </a:xfrm>
          <a:prstGeom prst="rect">
            <a:avLst/>
          </a:prstGeom>
          <a:noFill/>
        </p:spPr>
        <p:txBody>
          <a:bodyPr wrap="square" rtlCol="0">
            <a:spAutoFit/>
          </a:bodyPr>
          <a:lstStyle/>
          <a:p>
            <a:pPr lvl="0" algn="ctr" fontAlgn="base">
              <a:spcBef>
                <a:spcPct val="0"/>
              </a:spcBef>
              <a:spcAft>
                <a:spcPct val="0"/>
              </a:spcAft>
              <a:buClr>
                <a:schemeClr val="bg2"/>
              </a:buClr>
            </a:pPr>
            <a:r>
              <a:rPr lang="da-DK" sz="2000" b="1" dirty="0" smtClean="0"/>
              <a:t>Garanti </a:t>
            </a:r>
            <a:r>
              <a:rPr lang="da-DK" sz="2000" b="1" dirty="0"/>
              <a:t>vogne</a:t>
            </a:r>
            <a:r>
              <a:rPr lang="da-DK" sz="2400" b="1" dirty="0"/>
              <a:t>  </a:t>
            </a:r>
          </a:p>
          <a:p>
            <a:pPr lvl="0" algn="ctr" fontAlgn="base">
              <a:spcBef>
                <a:spcPct val="0"/>
              </a:spcBef>
              <a:spcAft>
                <a:spcPct val="0"/>
              </a:spcAft>
              <a:buClr>
                <a:schemeClr val="bg2"/>
              </a:buClr>
            </a:pPr>
            <a:endParaRPr lang="da-DK" b="1" dirty="0"/>
          </a:p>
          <a:p>
            <a:pPr marL="285750" lvl="0" indent="-285750" fontAlgn="base">
              <a:spcBef>
                <a:spcPct val="0"/>
              </a:spcBef>
              <a:spcAft>
                <a:spcPct val="0"/>
              </a:spcAft>
              <a:buClr>
                <a:srgbClr val="32B3CF"/>
              </a:buClr>
              <a:buFont typeface="Wingdings" charset="2"/>
              <a:buChar char=""/>
            </a:pPr>
            <a:r>
              <a:rPr lang="da-DK" sz="1600" dirty="0" smtClean="0"/>
              <a:t>Har </a:t>
            </a:r>
            <a:r>
              <a:rPr lang="da-DK" sz="1600" dirty="0"/>
              <a:t>fast åbningstid</a:t>
            </a:r>
            <a:br>
              <a:rPr lang="da-DK" sz="1600" dirty="0"/>
            </a:br>
            <a:endParaRPr lang="da-DK" sz="1600" dirty="0"/>
          </a:p>
          <a:p>
            <a:pPr marL="285750" lvl="0" indent="-285750" fontAlgn="base">
              <a:spcBef>
                <a:spcPct val="0"/>
              </a:spcBef>
              <a:spcAft>
                <a:spcPct val="0"/>
              </a:spcAft>
              <a:buClr>
                <a:srgbClr val="32B3CF"/>
              </a:buClr>
              <a:buFont typeface="Wingdings" charset="2"/>
              <a:buChar char=""/>
            </a:pPr>
            <a:r>
              <a:rPr lang="da-DK" sz="1600" dirty="0" smtClean="0"/>
              <a:t>Faste </a:t>
            </a:r>
            <a:r>
              <a:rPr lang="da-DK" sz="1600" dirty="0"/>
              <a:t>kørselsdage</a:t>
            </a:r>
          </a:p>
          <a:p>
            <a:pPr lvl="0" fontAlgn="base">
              <a:spcBef>
                <a:spcPct val="0"/>
              </a:spcBef>
              <a:spcAft>
                <a:spcPct val="0"/>
              </a:spcAft>
              <a:buClr>
                <a:srgbClr val="32B3CF"/>
              </a:buClr>
            </a:pPr>
            <a:endParaRPr lang="da-DK" sz="1600" dirty="0"/>
          </a:p>
          <a:p>
            <a:pPr marL="285750" lvl="0" indent="-285750" fontAlgn="base">
              <a:spcBef>
                <a:spcPct val="0"/>
              </a:spcBef>
              <a:spcAft>
                <a:spcPct val="0"/>
              </a:spcAft>
              <a:buClr>
                <a:srgbClr val="32B3CF"/>
              </a:buClr>
              <a:buFont typeface="Wingdings" charset="2"/>
              <a:buChar char=""/>
            </a:pPr>
            <a:r>
              <a:rPr lang="da-DK" sz="1600" dirty="0" smtClean="0"/>
              <a:t>Har </a:t>
            </a:r>
            <a:r>
              <a:rPr lang="da-DK" sz="1600" dirty="0"/>
              <a:t>en hjemzone</a:t>
            </a:r>
          </a:p>
        </p:txBody>
      </p:sp>
      <p:sp>
        <p:nvSpPr>
          <p:cNvPr id="8" name="Tekstfelt 7"/>
          <p:cNvSpPr txBox="1"/>
          <p:nvPr/>
        </p:nvSpPr>
        <p:spPr>
          <a:xfrm>
            <a:off x="2843808" y="1923216"/>
            <a:ext cx="2736304" cy="1938992"/>
          </a:xfrm>
          <a:prstGeom prst="rect">
            <a:avLst/>
          </a:prstGeom>
          <a:noFill/>
        </p:spPr>
        <p:txBody>
          <a:bodyPr wrap="square" rtlCol="0">
            <a:spAutoFit/>
          </a:bodyPr>
          <a:lstStyle/>
          <a:p>
            <a:pPr lvl="0" algn="ctr" fontAlgn="base">
              <a:spcBef>
                <a:spcPct val="0"/>
              </a:spcBef>
              <a:spcAft>
                <a:spcPct val="0"/>
              </a:spcAft>
              <a:buClr>
                <a:schemeClr val="bg2"/>
              </a:buClr>
            </a:pPr>
            <a:r>
              <a:rPr lang="da-DK" sz="2000" b="1" dirty="0"/>
              <a:t>Variable vogne</a:t>
            </a:r>
          </a:p>
          <a:p>
            <a:pPr lvl="0" algn="ctr" fontAlgn="base">
              <a:spcBef>
                <a:spcPct val="0"/>
              </a:spcBef>
              <a:spcAft>
                <a:spcPct val="0"/>
              </a:spcAft>
              <a:buClr>
                <a:schemeClr val="bg2"/>
              </a:buClr>
            </a:pPr>
            <a:endParaRPr lang="da-DK" sz="2000" b="1" dirty="0"/>
          </a:p>
          <a:p>
            <a:pPr marL="342900" lvl="0" indent="-342900" fontAlgn="base">
              <a:spcBef>
                <a:spcPct val="0"/>
              </a:spcBef>
              <a:spcAft>
                <a:spcPct val="0"/>
              </a:spcAft>
              <a:buClr>
                <a:srgbClr val="32B3CF"/>
              </a:buClr>
              <a:buFont typeface="Wingdings" charset="2"/>
              <a:buChar char=""/>
            </a:pPr>
            <a:r>
              <a:rPr lang="da-DK" sz="1600" dirty="0" smtClean="0"/>
              <a:t>Vognmanden bestemmer selv åbningstid </a:t>
            </a:r>
            <a:r>
              <a:rPr lang="da-DK" sz="1600" dirty="0"/>
              <a:t>og dage, der skal </a:t>
            </a:r>
            <a:r>
              <a:rPr lang="da-DK" sz="1600" dirty="0" smtClean="0"/>
              <a:t>køres</a:t>
            </a:r>
            <a:endParaRPr lang="da-DK" sz="1600" dirty="0"/>
          </a:p>
          <a:p>
            <a:pPr marL="342900" lvl="0" indent="-342900" fontAlgn="base">
              <a:spcBef>
                <a:spcPct val="0"/>
              </a:spcBef>
              <a:spcAft>
                <a:spcPct val="0"/>
              </a:spcAft>
              <a:buClr>
                <a:srgbClr val="32B3CF"/>
              </a:buClr>
              <a:buFont typeface="Wingdings" charset="2"/>
              <a:buChar char=""/>
            </a:pPr>
            <a:endParaRPr lang="da-DK" sz="1600" dirty="0"/>
          </a:p>
          <a:p>
            <a:pPr marL="342900" lvl="0" indent="-342900" fontAlgn="base">
              <a:spcBef>
                <a:spcPct val="0"/>
              </a:spcBef>
              <a:spcAft>
                <a:spcPct val="0"/>
              </a:spcAft>
              <a:buClr>
                <a:srgbClr val="32B3CF"/>
              </a:buClr>
              <a:buFont typeface="Wingdings" charset="2"/>
              <a:buChar char=""/>
            </a:pPr>
            <a:r>
              <a:rPr lang="da-DK" sz="1600" dirty="0"/>
              <a:t> Har en hjemzone</a:t>
            </a:r>
          </a:p>
        </p:txBody>
      </p:sp>
      <p:sp>
        <p:nvSpPr>
          <p:cNvPr id="9" name="Tekstfelt 8"/>
          <p:cNvSpPr txBox="1"/>
          <p:nvPr/>
        </p:nvSpPr>
        <p:spPr>
          <a:xfrm>
            <a:off x="5868144" y="1955735"/>
            <a:ext cx="2736304" cy="2554545"/>
          </a:xfrm>
          <a:prstGeom prst="rect">
            <a:avLst/>
          </a:prstGeom>
          <a:noFill/>
        </p:spPr>
        <p:txBody>
          <a:bodyPr wrap="square" rtlCol="0">
            <a:spAutoFit/>
          </a:bodyPr>
          <a:lstStyle/>
          <a:p>
            <a:pPr lvl="0" algn="ctr" fontAlgn="base">
              <a:spcBef>
                <a:spcPct val="0"/>
              </a:spcBef>
              <a:spcAft>
                <a:spcPct val="0"/>
              </a:spcAft>
              <a:buClr>
                <a:schemeClr val="bg2"/>
              </a:buClr>
            </a:pPr>
            <a:r>
              <a:rPr lang="da-DK" sz="2000" b="1" dirty="0"/>
              <a:t>Variable - Vogngrupper </a:t>
            </a:r>
          </a:p>
          <a:p>
            <a:pPr lvl="0" algn="ctr" fontAlgn="base">
              <a:spcBef>
                <a:spcPct val="0"/>
              </a:spcBef>
              <a:spcAft>
                <a:spcPct val="0"/>
              </a:spcAft>
              <a:buClr>
                <a:schemeClr val="bg2"/>
              </a:buClr>
            </a:pPr>
            <a:endParaRPr lang="da-DK" sz="2400" b="1" dirty="0"/>
          </a:p>
          <a:p>
            <a:pPr marL="285750" lvl="0" indent="-285750" fontAlgn="base">
              <a:spcBef>
                <a:spcPct val="0"/>
              </a:spcBef>
              <a:spcAft>
                <a:spcPct val="0"/>
              </a:spcAft>
              <a:buClr>
                <a:srgbClr val="32B3CF"/>
              </a:buClr>
              <a:buFont typeface="Wingdings" charset="2"/>
              <a:buChar char=""/>
            </a:pPr>
            <a:r>
              <a:rPr lang="da-DK" sz="1600" dirty="0" smtClean="0"/>
              <a:t>Taxier </a:t>
            </a:r>
            <a:r>
              <a:rPr lang="da-DK" sz="1600" dirty="0"/>
              <a:t>kører i vogngrupper</a:t>
            </a:r>
          </a:p>
          <a:p>
            <a:pPr marL="285750" lvl="0" indent="-285750" fontAlgn="base">
              <a:spcBef>
                <a:spcPct val="0"/>
              </a:spcBef>
              <a:spcAft>
                <a:spcPct val="0"/>
              </a:spcAft>
              <a:buClr>
                <a:srgbClr val="32B3CF"/>
              </a:buClr>
              <a:buFont typeface="Wingdings" charset="2"/>
              <a:buChar char=""/>
            </a:pPr>
            <a:endParaRPr lang="da-DK" sz="1600" dirty="0"/>
          </a:p>
          <a:p>
            <a:pPr marL="285750" lvl="0" indent="-285750" fontAlgn="base">
              <a:spcBef>
                <a:spcPct val="0"/>
              </a:spcBef>
              <a:spcAft>
                <a:spcPct val="0"/>
              </a:spcAft>
              <a:buClr>
                <a:srgbClr val="32B3CF"/>
              </a:buClr>
              <a:buFont typeface="Wingdings" charset="2"/>
              <a:buChar char=""/>
            </a:pPr>
            <a:r>
              <a:rPr lang="da-DK" sz="1600" dirty="0" smtClean="0"/>
              <a:t>Taxicentral </a:t>
            </a:r>
            <a:r>
              <a:rPr lang="da-DK" sz="1600" dirty="0"/>
              <a:t>bestemmer selv </a:t>
            </a:r>
            <a:r>
              <a:rPr lang="da-DK" sz="1600" dirty="0" smtClean="0"/>
              <a:t>åbningstid </a:t>
            </a:r>
            <a:r>
              <a:rPr lang="da-DK" sz="1600" dirty="0"/>
              <a:t>og dage, der skal </a:t>
            </a:r>
            <a:r>
              <a:rPr lang="da-DK" sz="1600" dirty="0" smtClean="0"/>
              <a:t>køres</a:t>
            </a:r>
            <a:endParaRPr lang="da-DK" sz="1600" dirty="0"/>
          </a:p>
          <a:p>
            <a:pPr marL="285750" lvl="0" indent="-285750" fontAlgn="base">
              <a:spcBef>
                <a:spcPct val="0"/>
              </a:spcBef>
              <a:spcAft>
                <a:spcPct val="0"/>
              </a:spcAft>
              <a:buClr>
                <a:srgbClr val="32B3CF"/>
              </a:buClr>
              <a:buFont typeface="Wingdings" charset="2"/>
              <a:buChar char=""/>
            </a:pPr>
            <a:endParaRPr lang="da-DK" sz="1600" dirty="0"/>
          </a:p>
          <a:p>
            <a:pPr marL="285750" lvl="0" indent="-285750" fontAlgn="base">
              <a:spcBef>
                <a:spcPct val="0"/>
              </a:spcBef>
              <a:spcAft>
                <a:spcPct val="0"/>
              </a:spcAft>
              <a:buClr>
                <a:srgbClr val="32B3CF"/>
              </a:buClr>
              <a:buFont typeface="Wingdings" charset="2"/>
              <a:buChar char=""/>
            </a:pPr>
            <a:r>
              <a:rPr lang="da-DK" sz="1600" dirty="0"/>
              <a:t> Har et byområde</a:t>
            </a:r>
          </a:p>
        </p:txBody>
      </p:sp>
      <p:cxnSp>
        <p:nvCxnSpPr>
          <p:cNvPr id="11" name="Lige forbindelse 10"/>
          <p:cNvCxnSpPr/>
          <p:nvPr/>
        </p:nvCxnSpPr>
        <p:spPr>
          <a:xfrm>
            <a:off x="2699792" y="1916832"/>
            <a:ext cx="0" cy="2808312"/>
          </a:xfrm>
          <a:prstGeom prst="line">
            <a:avLst/>
          </a:prstGeom>
          <a:ln>
            <a:solidFill>
              <a:srgbClr val="32B3CF"/>
            </a:solidFill>
          </a:ln>
          <a:effectLst/>
        </p:spPr>
        <p:style>
          <a:lnRef idx="2">
            <a:schemeClr val="accent1"/>
          </a:lnRef>
          <a:fillRef idx="0">
            <a:schemeClr val="accent1"/>
          </a:fillRef>
          <a:effectRef idx="1">
            <a:schemeClr val="accent1"/>
          </a:effectRef>
          <a:fontRef idx="minor">
            <a:schemeClr val="tx1"/>
          </a:fontRef>
        </p:style>
      </p:cxnSp>
      <p:cxnSp>
        <p:nvCxnSpPr>
          <p:cNvPr id="12" name="Lige forbindelse 11"/>
          <p:cNvCxnSpPr/>
          <p:nvPr/>
        </p:nvCxnSpPr>
        <p:spPr>
          <a:xfrm>
            <a:off x="5724128" y="1916832"/>
            <a:ext cx="0" cy="2808312"/>
          </a:xfrm>
          <a:prstGeom prst="line">
            <a:avLst/>
          </a:prstGeom>
          <a:ln>
            <a:solidFill>
              <a:srgbClr val="32B3C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32281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6"/>
          <p:cNvSpPr>
            <a:spLocks noChangeArrowheads="1"/>
          </p:cNvSpPr>
          <p:nvPr/>
        </p:nvSpPr>
        <p:spPr bwMode="auto">
          <a:xfrm rot="-3586436">
            <a:off x="2437713" y="1244027"/>
            <a:ext cx="5351463" cy="4429125"/>
          </a:xfrm>
          <a:prstGeom prst="ellipse">
            <a:avLst/>
          </a:prstGeom>
          <a:solidFill>
            <a:srgbClr val="C8F5FF"/>
          </a:solidFill>
          <a:ln w="9525">
            <a:noFill/>
            <a:round/>
            <a:headEnd/>
            <a:tailEnd/>
          </a:ln>
          <a:effectLst/>
        </p:spPr>
        <p:txBody>
          <a:bodyPr wrap="none" anchor="ctr"/>
          <a:lstStyle/>
          <a:p>
            <a:endParaRPr lang="da-DK"/>
          </a:p>
        </p:txBody>
      </p:sp>
      <p:sp>
        <p:nvSpPr>
          <p:cNvPr id="5" name="Rectangle 2"/>
          <p:cNvSpPr>
            <a:spLocks noGrp="1" noChangeArrowheads="1"/>
          </p:cNvSpPr>
          <p:nvPr>
            <p:ph type="title" idx="4294967295"/>
          </p:nvPr>
        </p:nvSpPr>
        <p:spPr>
          <a:xfrm>
            <a:off x="251520" y="898951"/>
            <a:ext cx="7315200" cy="1008112"/>
          </a:xfrm>
        </p:spPr>
        <p:txBody>
          <a:bodyPr>
            <a:noAutofit/>
          </a:bodyPr>
          <a:lstStyle/>
          <a:p>
            <a:pPr algn="l" eaLnBrk="1" hangingPunct="1">
              <a:lnSpc>
                <a:spcPct val="80000"/>
              </a:lnSpc>
            </a:pPr>
            <a:r>
              <a:rPr lang="da-DK" sz="3600" b="1" dirty="0" smtClean="0"/>
              <a:t>Patient-busserne</a:t>
            </a:r>
            <a:br>
              <a:rPr lang="da-DK" sz="3600" b="1" dirty="0" smtClean="0"/>
            </a:br>
            <a:r>
              <a:rPr lang="da-DK" sz="3600" b="1" dirty="0" smtClean="0"/>
              <a:t>(Kun på </a:t>
            </a:r>
            <a:r>
              <a:rPr lang="da-DK" sz="3600" b="1" dirty="0" err="1" smtClean="0"/>
              <a:t>Movia</a:t>
            </a:r>
            <a:r>
              <a:rPr lang="da-DK" sz="3600" b="1" dirty="0" smtClean="0"/>
              <a:t>)</a:t>
            </a:r>
          </a:p>
        </p:txBody>
      </p:sp>
      <p:sp>
        <p:nvSpPr>
          <p:cNvPr id="6" name="Oval 7"/>
          <p:cNvSpPr>
            <a:spLocks noChangeArrowheads="1"/>
          </p:cNvSpPr>
          <p:nvPr/>
        </p:nvSpPr>
        <p:spPr bwMode="auto">
          <a:xfrm>
            <a:off x="436563" y="4051378"/>
            <a:ext cx="2044700" cy="1549400"/>
          </a:xfrm>
          <a:prstGeom prst="ellipse">
            <a:avLst/>
          </a:prstGeom>
          <a:solidFill>
            <a:srgbClr val="C8F5FF"/>
          </a:solidFill>
          <a:ln w="9525">
            <a:noFill/>
            <a:prstDash val="sysDot"/>
            <a:round/>
            <a:headEnd/>
            <a:tailEnd/>
          </a:ln>
          <a:effectLst/>
        </p:spPr>
        <p:txBody>
          <a:bodyPr wrap="none" anchor="ctr"/>
          <a:lstStyle/>
          <a:p>
            <a:endParaRPr lang="da-DK"/>
          </a:p>
        </p:txBody>
      </p:sp>
      <p:pic>
        <p:nvPicPr>
          <p:cNvPr id="7" name="Picture 2" descr="BL00130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347" y="4749084"/>
            <a:ext cx="631825" cy="547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2" descr="BL00130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4650" y="4691934"/>
            <a:ext cx="546100" cy="474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2" descr="BL00130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6313" y="3614816"/>
            <a:ext cx="581025" cy="50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2" descr="BL00130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2763" y="2427366"/>
            <a:ext cx="836612" cy="727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2" descr="BL00130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0988" y="3400504"/>
            <a:ext cx="587375" cy="509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2" descr="BL00130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3588" y="1916191"/>
            <a:ext cx="639762" cy="555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Line 17"/>
          <p:cNvSpPr>
            <a:spLocks noChangeShapeType="1"/>
          </p:cNvSpPr>
          <p:nvPr/>
        </p:nvSpPr>
        <p:spPr bwMode="auto">
          <a:xfrm flipV="1">
            <a:off x="2481264" y="4634784"/>
            <a:ext cx="395288" cy="114300"/>
          </a:xfrm>
          <a:prstGeom prst="line">
            <a:avLst/>
          </a:prstGeom>
          <a:noFill/>
          <a:ln w="9525">
            <a:solidFill>
              <a:schemeClr val="tx1"/>
            </a:solidFill>
            <a:round/>
            <a:headEnd/>
            <a:tailEnd/>
          </a:ln>
          <a:effectLst>
            <a:prstShdw prst="shdw13" dist="53882" dir="13500000">
              <a:schemeClr val="bg2">
                <a:alpha val="50000"/>
              </a:schemeClr>
            </a:prstShdw>
          </a:effectLst>
          <a:extLst>
            <a:ext uri="{909E8E84-426E-40dd-AFC4-6F175D3DCCD1}">
              <a14:hiddenFill xmlns="" xmlns:a14="http://schemas.microsoft.com/office/drawing/2010/main">
                <a:noFill/>
              </a14:hiddenFill>
            </a:ext>
          </a:extLst>
        </p:spPr>
        <p:txBody>
          <a:bodyPr/>
          <a:lstStyle/>
          <a:p>
            <a:endParaRPr lang="da-DK"/>
          </a:p>
        </p:txBody>
      </p:sp>
      <p:sp>
        <p:nvSpPr>
          <p:cNvPr id="14" name="Line 18"/>
          <p:cNvSpPr>
            <a:spLocks noChangeShapeType="1"/>
          </p:cNvSpPr>
          <p:nvPr/>
        </p:nvSpPr>
        <p:spPr bwMode="auto">
          <a:xfrm flipV="1">
            <a:off x="2369693" y="4119640"/>
            <a:ext cx="416370" cy="309321"/>
          </a:xfrm>
          <a:prstGeom prst="line">
            <a:avLst/>
          </a:prstGeom>
          <a:noFill/>
          <a:ln w="9525">
            <a:solidFill>
              <a:schemeClr val="tx1"/>
            </a:solidFill>
            <a:round/>
            <a:headEnd/>
            <a:tailEnd/>
          </a:ln>
          <a:effectLst>
            <a:prstShdw prst="shdw13" dist="53882" dir="13500000">
              <a:schemeClr val="bg2">
                <a:alpha val="50000"/>
              </a:schemeClr>
            </a:prstShdw>
          </a:effectLst>
          <a:extLst>
            <a:ext uri="{909E8E84-426E-40dd-AFC4-6F175D3DCCD1}">
              <a14:hiddenFill xmlns="" xmlns:a14="http://schemas.microsoft.com/office/drawing/2010/main">
                <a:noFill/>
              </a14:hiddenFill>
            </a:ext>
          </a:extLst>
        </p:spPr>
        <p:txBody>
          <a:bodyPr/>
          <a:lstStyle/>
          <a:p>
            <a:endParaRPr lang="da-DK"/>
          </a:p>
        </p:txBody>
      </p:sp>
      <p:pic>
        <p:nvPicPr>
          <p:cNvPr id="15" name="Picture 12" descr="TN00211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68953">
            <a:off x="3657600" y="3389391"/>
            <a:ext cx="1268413" cy="357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Text Box 21"/>
          <p:cNvSpPr txBox="1">
            <a:spLocks noChangeArrowheads="1"/>
          </p:cNvSpPr>
          <p:nvPr/>
        </p:nvSpPr>
        <p:spPr bwMode="auto">
          <a:xfrm>
            <a:off x="436563" y="4551440"/>
            <a:ext cx="868363" cy="274637"/>
          </a:xfrm>
          <a:prstGeom prst="rect">
            <a:avLst/>
          </a:prstGeom>
          <a:noFill/>
          <a:ln>
            <a:noFill/>
          </a:ln>
          <a:effectLst>
            <a:prstShdw prst="shdw13" dist="53882" dir="13500000">
              <a:schemeClr val="bg2">
                <a:alpha val="50000"/>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spcBef>
                <a:spcPct val="50000"/>
              </a:spcBef>
            </a:pPr>
            <a:r>
              <a:rPr lang="da-DK" sz="1200" dirty="0">
                <a:latin typeface="Calibri"/>
              </a:rPr>
              <a:t>Nakskov</a:t>
            </a:r>
          </a:p>
        </p:txBody>
      </p:sp>
      <p:sp>
        <p:nvSpPr>
          <p:cNvPr id="17" name="Text Box 22"/>
          <p:cNvSpPr txBox="1">
            <a:spLocks noChangeArrowheads="1"/>
          </p:cNvSpPr>
          <p:nvPr/>
        </p:nvSpPr>
        <p:spPr bwMode="auto">
          <a:xfrm>
            <a:off x="1447800" y="4362558"/>
            <a:ext cx="1033463" cy="457200"/>
          </a:xfrm>
          <a:prstGeom prst="rect">
            <a:avLst/>
          </a:prstGeom>
          <a:noFill/>
          <a:ln>
            <a:noFill/>
          </a:ln>
          <a:effectLst>
            <a:prstShdw prst="shdw13" dist="53882" dir="13500000">
              <a:schemeClr val="bg2">
                <a:alpha val="50000"/>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spcBef>
                <a:spcPct val="50000"/>
              </a:spcBef>
            </a:pPr>
            <a:r>
              <a:rPr lang="da-DK" sz="1200" dirty="0">
                <a:latin typeface="Calibri"/>
              </a:rPr>
              <a:t>Nykøbing Falster</a:t>
            </a:r>
          </a:p>
        </p:txBody>
      </p:sp>
      <p:sp>
        <p:nvSpPr>
          <p:cNvPr id="18" name="Text Box 23"/>
          <p:cNvSpPr txBox="1">
            <a:spLocks noChangeArrowheads="1"/>
          </p:cNvSpPr>
          <p:nvPr/>
        </p:nvSpPr>
        <p:spPr bwMode="auto">
          <a:xfrm>
            <a:off x="3538538" y="3910091"/>
            <a:ext cx="868362" cy="274638"/>
          </a:xfrm>
          <a:prstGeom prst="rect">
            <a:avLst/>
          </a:prstGeom>
          <a:noFill/>
          <a:ln>
            <a:noFill/>
          </a:ln>
          <a:effectLst>
            <a:prstShdw prst="shdw13" dist="53882" dir="13500000">
              <a:schemeClr val="bg2">
                <a:alpha val="50000"/>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spcBef>
                <a:spcPct val="50000"/>
              </a:spcBef>
            </a:pPr>
            <a:r>
              <a:rPr lang="da-DK" sz="1200" dirty="0">
                <a:latin typeface="Calibri"/>
              </a:rPr>
              <a:t>Slagelse</a:t>
            </a:r>
          </a:p>
        </p:txBody>
      </p:sp>
      <p:sp>
        <p:nvSpPr>
          <p:cNvPr id="19" name="Text Box 24"/>
          <p:cNvSpPr txBox="1">
            <a:spLocks noChangeArrowheads="1"/>
          </p:cNvSpPr>
          <p:nvPr/>
        </p:nvSpPr>
        <p:spPr bwMode="auto">
          <a:xfrm>
            <a:off x="3810000" y="2333704"/>
            <a:ext cx="868363" cy="274637"/>
          </a:xfrm>
          <a:prstGeom prst="rect">
            <a:avLst/>
          </a:prstGeom>
          <a:noFill/>
          <a:ln>
            <a:noFill/>
          </a:ln>
          <a:effectLst>
            <a:prstShdw prst="shdw13" dist="53882" dir="13500000">
              <a:schemeClr val="bg2">
                <a:alpha val="50000"/>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spcBef>
                <a:spcPct val="50000"/>
              </a:spcBef>
            </a:pPr>
            <a:r>
              <a:rPr lang="da-DK" sz="1200" dirty="0">
                <a:latin typeface="Calibri"/>
              </a:rPr>
              <a:t>Holbæk</a:t>
            </a:r>
          </a:p>
        </p:txBody>
      </p:sp>
      <p:sp>
        <p:nvSpPr>
          <p:cNvPr id="20" name="Text Box 25"/>
          <p:cNvSpPr txBox="1">
            <a:spLocks noChangeArrowheads="1"/>
          </p:cNvSpPr>
          <p:nvPr/>
        </p:nvSpPr>
        <p:spPr bwMode="auto">
          <a:xfrm>
            <a:off x="5670550" y="4046616"/>
            <a:ext cx="868363" cy="274638"/>
          </a:xfrm>
          <a:prstGeom prst="rect">
            <a:avLst/>
          </a:prstGeom>
          <a:noFill/>
          <a:ln>
            <a:noFill/>
          </a:ln>
          <a:effectLst>
            <a:prstShdw prst="shdw13" dist="53882" dir="13500000">
              <a:schemeClr val="bg2">
                <a:alpha val="50000"/>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spcBef>
                <a:spcPct val="50000"/>
              </a:spcBef>
            </a:pPr>
            <a:r>
              <a:rPr lang="da-DK" sz="1200" dirty="0">
                <a:latin typeface="Calibri"/>
              </a:rPr>
              <a:t>Køge</a:t>
            </a:r>
          </a:p>
        </p:txBody>
      </p:sp>
      <p:sp>
        <p:nvSpPr>
          <p:cNvPr id="21" name="Text Box 26"/>
          <p:cNvSpPr txBox="1">
            <a:spLocks noChangeArrowheads="1"/>
          </p:cNvSpPr>
          <p:nvPr/>
        </p:nvSpPr>
        <p:spPr bwMode="auto">
          <a:xfrm>
            <a:off x="6348413" y="3119516"/>
            <a:ext cx="1350962" cy="274638"/>
          </a:xfrm>
          <a:prstGeom prst="rect">
            <a:avLst/>
          </a:prstGeom>
          <a:noFill/>
          <a:ln>
            <a:noFill/>
          </a:ln>
          <a:effectLst>
            <a:prstShdw prst="shdw13" dist="53882" dir="13500000">
              <a:schemeClr val="bg2">
                <a:alpha val="50000"/>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spcBef>
                <a:spcPct val="50000"/>
              </a:spcBef>
            </a:pPr>
            <a:r>
              <a:rPr lang="da-DK" sz="1200" dirty="0">
                <a:latin typeface="Calibri"/>
              </a:rPr>
              <a:t>Rigshospitalet</a:t>
            </a:r>
          </a:p>
        </p:txBody>
      </p:sp>
      <p:pic>
        <p:nvPicPr>
          <p:cNvPr id="22" name="Picture 12" descr="TN00211_"/>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rot="20132455">
            <a:off x="705644" y="5107860"/>
            <a:ext cx="1198563" cy="377825"/>
          </a:xfr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07388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4.72222E-6 -3.33333E-6 L 0.1191 -0.11111 " pathEditMode="relative" ptsTypes="AA">
                                      <p:cBhvr>
                                        <p:cTn id="6" dur="5000" fill="hold"/>
                                        <p:tgtEl>
                                          <p:spTgt spid="22"/>
                                        </p:tgtEl>
                                        <p:attrNameLst>
                                          <p:attrName>ppt_x</p:attrName>
                                          <p:attrName>ppt_y</p:attrName>
                                        </p:attrNameLst>
                                      </p:cBhvr>
                                    </p:animMotion>
                                  </p:childTnLst>
                                </p:cTn>
                              </p:par>
                            </p:childTnLst>
                          </p:cTn>
                        </p:par>
                        <p:par>
                          <p:cTn id="7" fill="hold">
                            <p:stCondLst>
                              <p:cond delay="5000"/>
                            </p:stCondLst>
                            <p:childTnLst>
                              <p:par>
                                <p:cTn id="8" presetID="0" presetClass="path" presetSubtype="0" accel="50000" decel="50000" fill="hold" nodeType="afterEffect">
                                  <p:stCondLst>
                                    <p:cond delay="0"/>
                                  </p:stCondLst>
                                  <p:childTnLst>
                                    <p:animMotion origin="layout" path="M 0.1191 -0.11111 L 0.5434 -0.31273 " pathEditMode="relative" ptsTypes="AA">
                                      <p:cBhvr>
                                        <p:cTn id="9" dur="5000" fill="hold"/>
                                        <p:tgtEl>
                                          <p:spTgt spid="22"/>
                                        </p:tgtEl>
                                        <p:attrNameLst>
                                          <p:attrName>ppt_x</p:attrName>
                                          <p:attrName>ppt_y</p:attrName>
                                        </p:attrNameLst>
                                      </p:cBhvr>
                                    </p:animMotion>
                                  </p:childTnLst>
                                </p:cTn>
                              </p:par>
                            </p:childTnLst>
                          </p:cTn>
                        </p:par>
                        <p:par>
                          <p:cTn id="10" fill="hold">
                            <p:stCondLst>
                              <p:cond delay="10000"/>
                            </p:stCondLst>
                            <p:childTnLst>
                              <p:par>
                                <p:cTn id="11" presetID="0" presetClass="path" presetSubtype="0" accel="50000" decel="50000" fill="hold" nodeType="afterEffect">
                                  <p:stCondLst>
                                    <p:cond delay="0"/>
                                  </p:stCondLst>
                                  <p:childTnLst>
                                    <p:animMotion origin="layout" path="M 0.5434 -0.31273 L 0.65747 -0.45602 " pathEditMode="relative" ptsTypes="AA">
                                      <p:cBhvr>
                                        <p:cTn id="12" dur="5000" fill="hold"/>
                                        <p:tgtEl>
                                          <p:spTgt spid="22"/>
                                        </p:tgtEl>
                                        <p:attrNameLst>
                                          <p:attrName>ppt_x</p:attrName>
                                          <p:attrName>ppt_y</p:attrName>
                                        </p:attrNameLst>
                                      </p:cBhvr>
                                    </p:animMotion>
                                  </p:childTnLst>
                                </p:cTn>
                              </p:par>
                            </p:childTnLst>
                          </p:cTn>
                        </p:par>
                        <p:par>
                          <p:cTn id="13" fill="hold">
                            <p:stCondLst>
                              <p:cond delay="15000"/>
                            </p:stCondLst>
                            <p:childTnLst>
                              <p:par>
                                <p:cTn id="14" presetID="0" presetClass="path" presetSubtype="0" accel="50000" decel="50000" fill="hold" nodeType="afterEffect">
                                  <p:stCondLst>
                                    <p:cond delay="0"/>
                                  </p:stCondLst>
                                  <p:childTnLst>
                                    <p:animMotion origin="layout" path="M 0.0177 -0.03357 L 0.07517 -0.2125 " pathEditMode="relative" ptsTypes="AA">
                                      <p:cBhvr>
                                        <p:cTn id="15" dur="5000" fill="hold"/>
                                        <p:tgtEl>
                                          <p:spTgt spid="15"/>
                                        </p:tgtEl>
                                        <p:attrNameLst>
                                          <p:attrName>ppt_x</p:attrName>
                                          <p:attrName>ppt_y</p:attrName>
                                        </p:attrNameLst>
                                      </p:cBhvr>
                                    </p:animMotion>
                                  </p:childTnLst>
                                </p:cTn>
                              </p:par>
                            </p:childTnLst>
                          </p:cTn>
                        </p:par>
                        <p:par>
                          <p:cTn id="16" fill="hold">
                            <p:stCondLst>
                              <p:cond delay="20000"/>
                            </p:stCondLst>
                            <p:childTnLst>
                              <p:par>
                                <p:cTn id="17" presetID="0" presetClass="path" presetSubtype="0" accel="50000" decel="50000" fill="hold" nodeType="afterEffect">
                                  <p:stCondLst>
                                    <p:cond delay="0"/>
                                  </p:stCondLst>
                                  <p:childTnLst>
                                    <p:animMotion origin="layout" path="M 0.07517 -0.2125 L 0.31354 -0.10463 " pathEditMode="relative" ptsTypes="AA">
                                      <p:cBhvr>
                                        <p:cTn id="18" dur="5000" fill="hold"/>
                                        <p:tgtEl>
                                          <p:spTgt spid="1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p:cNvSpPr>
            <a:spLocks noGrp="1"/>
          </p:cNvSpPr>
          <p:nvPr>
            <p:ph idx="1"/>
          </p:nvPr>
        </p:nvSpPr>
        <p:spPr>
          <a:xfrm>
            <a:off x="251520" y="1700808"/>
            <a:ext cx="6912768" cy="3777283"/>
          </a:xfrm>
        </p:spPr>
        <p:txBody>
          <a:bodyPr>
            <a:normAutofit/>
          </a:bodyPr>
          <a:lstStyle/>
          <a:p>
            <a:pPr marL="0" indent="0">
              <a:buNone/>
            </a:pPr>
            <a:r>
              <a:rPr lang="da-DK" sz="3600" b="1" dirty="0">
                <a:latin typeface="Calibri"/>
                <a:ea typeface="Calibri"/>
                <a:cs typeface="Calibri"/>
              </a:rPr>
              <a:t>Hvad er målet for dette </a:t>
            </a:r>
            <a:r>
              <a:rPr lang="da-DK" sz="3600" b="1" dirty="0" smtClean="0">
                <a:latin typeface="Calibri"/>
                <a:ea typeface="Calibri"/>
                <a:cs typeface="Calibri"/>
              </a:rPr>
              <a:t>kursus?</a:t>
            </a:r>
          </a:p>
          <a:p>
            <a:pPr marL="0" indent="0">
              <a:buNone/>
            </a:pPr>
            <a:endParaRPr lang="da-DK" sz="1800" dirty="0" smtClean="0">
              <a:latin typeface="Calibri"/>
              <a:ea typeface="Calibri"/>
              <a:cs typeface="Calibri"/>
            </a:endParaRPr>
          </a:p>
          <a:p>
            <a:pPr marL="0" indent="0">
              <a:buNone/>
            </a:pPr>
            <a:r>
              <a:rPr lang="da-DK" sz="1800" dirty="0" smtClean="0">
                <a:latin typeface="Calibri"/>
                <a:ea typeface="Calibri"/>
                <a:cs typeface="Calibri"/>
              </a:rPr>
              <a:t>Deltageren kan på grundlag af sin viden om, lovgrundlaget for trafikselskabers og kommuners virke inden for offentlig servicetrafik, regelsættet om offentlig servicetrafik, servicekrav, trafikstyring og ordninger for borgere med forskellige behov samt kendskab til krav om egen uddannelse, agere korrekt som chauffør inden for den offentlige servicetrafik.</a:t>
            </a:r>
            <a:endParaRPr lang="da-DK" sz="1800" dirty="0">
              <a:latin typeface="Calibri"/>
              <a:cs typeface="Calibri"/>
            </a:endParaRPr>
          </a:p>
        </p:txBody>
      </p:sp>
    </p:spTree>
    <p:extLst>
      <p:ext uri="{BB962C8B-B14F-4D97-AF65-F5344CB8AC3E}">
        <p14:creationId xmlns:p14="http://schemas.microsoft.com/office/powerpoint/2010/main" val="14082898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idx="4294967295"/>
          </p:nvPr>
        </p:nvSpPr>
        <p:spPr>
          <a:xfrm>
            <a:off x="827584" y="1268983"/>
            <a:ext cx="7315200" cy="1007889"/>
          </a:xfrm>
        </p:spPr>
        <p:txBody>
          <a:bodyPr>
            <a:noAutofit/>
          </a:bodyPr>
          <a:lstStyle/>
          <a:p>
            <a:pPr eaLnBrk="1" hangingPunct="1">
              <a:lnSpc>
                <a:spcPct val="80000"/>
              </a:lnSpc>
            </a:pPr>
            <a:r>
              <a:rPr lang="da-DK" sz="3600" b="1" dirty="0" smtClean="0"/>
              <a:t>Forståelse for afvigelser</a:t>
            </a:r>
            <a:br>
              <a:rPr lang="da-DK" sz="3600" b="1" dirty="0" smtClean="0"/>
            </a:br>
            <a:r>
              <a:rPr lang="da-DK" sz="3600" b="1" dirty="0" smtClean="0"/>
              <a:t>og det videre turforløb</a:t>
            </a:r>
          </a:p>
        </p:txBody>
      </p:sp>
      <p:sp>
        <p:nvSpPr>
          <p:cNvPr id="6" name="Rectangle 4"/>
          <p:cNvSpPr>
            <a:spLocks noChangeArrowheads="1"/>
          </p:cNvSpPr>
          <p:nvPr/>
        </p:nvSpPr>
        <p:spPr bwMode="auto">
          <a:xfrm>
            <a:off x="251520" y="2488941"/>
            <a:ext cx="4343400" cy="2884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buClr>
                <a:srgbClr val="32B3CF"/>
              </a:buClr>
              <a:buFont typeface="Wingdings" charset="2"/>
              <a:buChar char=""/>
            </a:pPr>
            <a:r>
              <a:rPr lang="da-DK" b="1" dirty="0" smtClean="0">
                <a:latin typeface="+mj-lt"/>
              </a:rPr>
              <a:t>Afvigelser </a:t>
            </a:r>
            <a:r>
              <a:rPr lang="da-DK" b="1" u="sng" dirty="0" smtClean="0">
                <a:latin typeface="+mj-lt"/>
              </a:rPr>
              <a:t>skal</a:t>
            </a:r>
            <a:r>
              <a:rPr lang="da-DK" b="1" dirty="0" smtClean="0">
                <a:latin typeface="+mj-lt"/>
              </a:rPr>
              <a:t> altid indrapporteres</a:t>
            </a:r>
            <a:r>
              <a:rPr lang="da-DK" dirty="0" smtClean="0">
                <a:latin typeface="+mj-lt"/>
              </a:rPr>
              <a:t>.</a:t>
            </a:r>
          </a:p>
          <a:p>
            <a:pPr marL="342900" indent="-342900">
              <a:buClr>
                <a:srgbClr val="32B3CF"/>
              </a:buClr>
              <a:buFont typeface="Wingdings" charset="2"/>
              <a:buChar char=""/>
            </a:pPr>
            <a:r>
              <a:rPr lang="da-DK" dirty="0" smtClean="0">
                <a:latin typeface="+mj-lt"/>
              </a:rPr>
              <a:t>Forsinkelser skal meldes ind</a:t>
            </a:r>
          </a:p>
          <a:p>
            <a:pPr marL="342900" indent="-342900">
              <a:buClr>
                <a:srgbClr val="32B3CF"/>
              </a:buClr>
              <a:buFont typeface="Wingdings" charset="2"/>
              <a:buChar char=""/>
            </a:pPr>
            <a:r>
              <a:rPr lang="da-DK" dirty="0" smtClean="0">
                <a:latin typeface="+mj-lt"/>
              </a:rPr>
              <a:t>Kunder ikke klar</a:t>
            </a:r>
          </a:p>
          <a:p>
            <a:pPr marL="342900" indent="-342900">
              <a:buClr>
                <a:srgbClr val="32B3CF"/>
              </a:buClr>
              <a:buFont typeface="Wingdings" charset="2"/>
              <a:buChar char=""/>
            </a:pPr>
            <a:r>
              <a:rPr lang="da-DK" dirty="0" smtClean="0">
                <a:latin typeface="+mj-lt"/>
              </a:rPr>
              <a:t>Forgæves kørsler</a:t>
            </a:r>
          </a:p>
          <a:p>
            <a:pPr marL="342900" indent="-342900">
              <a:buClr>
                <a:srgbClr val="32B3CF"/>
              </a:buClr>
              <a:buFont typeface="Wingdings" charset="2"/>
              <a:buChar char=""/>
            </a:pPr>
            <a:r>
              <a:rPr lang="da-DK" dirty="0" smtClean="0">
                <a:latin typeface="+mj-lt"/>
              </a:rPr>
              <a:t>Forkerte hjælpemidler</a:t>
            </a:r>
          </a:p>
          <a:p>
            <a:pPr marL="342900" indent="-342900">
              <a:buClr>
                <a:srgbClr val="32B3CF"/>
              </a:buClr>
              <a:buFont typeface="Wingdings" charset="2"/>
              <a:buChar char=""/>
            </a:pPr>
            <a:r>
              <a:rPr lang="da-DK" dirty="0" smtClean="0">
                <a:latin typeface="+mj-lt"/>
              </a:rPr>
              <a:t>Forkert antal ledsager</a:t>
            </a:r>
          </a:p>
          <a:p>
            <a:pPr marL="342900" indent="-342900">
              <a:buClr>
                <a:srgbClr val="32B3CF"/>
              </a:buClr>
              <a:buFont typeface="Wingdings" charset="2"/>
              <a:buChar char=""/>
            </a:pPr>
            <a:r>
              <a:rPr lang="da-DK" dirty="0" smtClean="0">
                <a:latin typeface="+mj-lt"/>
              </a:rPr>
              <a:t>Fejlbestillinger</a:t>
            </a:r>
          </a:p>
          <a:p>
            <a:pPr marL="342900" indent="-342900">
              <a:buClr>
                <a:srgbClr val="32B3CF"/>
              </a:buClr>
              <a:buFont typeface="Wingdings" charset="2"/>
              <a:buChar char=""/>
            </a:pPr>
            <a:r>
              <a:rPr lang="da-DK" dirty="0" smtClean="0">
                <a:latin typeface="+mj-lt"/>
              </a:rPr>
              <a:t>Bagage</a:t>
            </a:r>
          </a:p>
          <a:p>
            <a:pPr marL="342900" indent="-342900">
              <a:buClr>
                <a:srgbClr val="32B3CF"/>
              </a:buClr>
              <a:buFont typeface="Wingdings" charset="2"/>
              <a:buChar char=""/>
            </a:pPr>
            <a:r>
              <a:rPr lang="da-DK" dirty="0" smtClean="0">
                <a:latin typeface="+mj-lt"/>
              </a:rPr>
              <a:t>Opkast i vogn</a:t>
            </a:r>
          </a:p>
          <a:p>
            <a:pPr marL="342900" indent="-342900">
              <a:buClr>
                <a:srgbClr val="FFCC00"/>
              </a:buClr>
              <a:buFont typeface="Times" pitchFamily="18" charset="0"/>
              <a:buChar char="→"/>
            </a:pPr>
            <a:endParaRPr lang="da-DK" sz="1600" dirty="0">
              <a:latin typeface="Calibri"/>
            </a:endParaRPr>
          </a:p>
          <a:p>
            <a:pPr marL="342900" indent="-342900">
              <a:buClr>
                <a:srgbClr val="FFCC00"/>
              </a:buClr>
              <a:buFont typeface="Times" pitchFamily="18" charset="0"/>
              <a:buChar char="→"/>
            </a:pPr>
            <a:endParaRPr lang="da-DK" dirty="0" smtClean="0">
              <a:latin typeface="Calibri"/>
            </a:endParaRPr>
          </a:p>
          <a:p>
            <a:pPr marL="342900" indent="-342900">
              <a:buClr>
                <a:srgbClr val="FFCC00"/>
              </a:buClr>
              <a:buFont typeface="Times" pitchFamily="18" charset="0"/>
              <a:buChar char="→"/>
            </a:pPr>
            <a:endParaRPr lang="da-DK" sz="1600" dirty="0" smtClean="0">
              <a:latin typeface="Calibri"/>
            </a:endParaRPr>
          </a:p>
          <a:p>
            <a:pPr marL="342900" indent="-342900">
              <a:buClr>
                <a:srgbClr val="FFCC00"/>
              </a:buClr>
              <a:buFont typeface="Times" pitchFamily="18" charset="0"/>
              <a:buChar char="→"/>
            </a:pPr>
            <a:endParaRPr lang="da-DK" sz="1600" dirty="0" smtClean="0">
              <a:latin typeface="Calibri"/>
            </a:endParaRPr>
          </a:p>
          <a:p>
            <a:pPr marL="342900" indent="-342900">
              <a:buClr>
                <a:srgbClr val="FFCC00"/>
              </a:buClr>
              <a:buFont typeface="Times" pitchFamily="18" charset="0"/>
              <a:buChar char="→"/>
            </a:pPr>
            <a:endParaRPr lang="da-DK" sz="1600" dirty="0">
              <a:latin typeface="Calibri"/>
            </a:endParaRPr>
          </a:p>
        </p:txBody>
      </p:sp>
      <p:sp>
        <p:nvSpPr>
          <p:cNvPr id="7" name="Tekstboks 6"/>
          <p:cNvSpPr txBox="1"/>
          <p:nvPr/>
        </p:nvSpPr>
        <p:spPr>
          <a:xfrm>
            <a:off x="4253135" y="2488941"/>
            <a:ext cx="4783361" cy="2585323"/>
          </a:xfrm>
          <a:prstGeom prst="rect">
            <a:avLst/>
          </a:prstGeom>
          <a:noFill/>
        </p:spPr>
        <p:txBody>
          <a:bodyPr wrap="none" rtlCol="0">
            <a:spAutoFit/>
          </a:bodyPr>
          <a:lstStyle/>
          <a:p>
            <a:pPr marL="342900" indent="-342900">
              <a:buClr>
                <a:srgbClr val="32B3CF"/>
              </a:buClr>
              <a:buFont typeface="Wingdings" charset="2"/>
              <a:buChar char=""/>
            </a:pPr>
            <a:r>
              <a:rPr lang="da-DK" b="1" dirty="0">
                <a:latin typeface="+mj-lt"/>
              </a:rPr>
              <a:t>Turforløb</a:t>
            </a:r>
          </a:p>
          <a:p>
            <a:pPr marL="342900" indent="-342900">
              <a:buClr>
                <a:srgbClr val="32B3CF"/>
              </a:buClr>
              <a:buFont typeface="Wingdings" charset="2"/>
              <a:buChar char=""/>
            </a:pPr>
            <a:r>
              <a:rPr lang="da-DK" dirty="0">
                <a:latin typeface="+mj-lt"/>
              </a:rPr>
              <a:t>Manglende indrapporteringer af ovennævnte</a:t>
            </a:r>
          </a:p>
          <a:p>
            <a:pPr marL="342900" indent="-342900">
              <a:buClr>
                <a:srgbClr val="32B3CF"/>
              </a:buClr>
              <a:buFont typeface="Wingdings" charset="2"/>
              <a:buChar char=""/>
            </a:pPr>
            <a:r>
              <a:rPr lang="da-DK" dirty="0">
                <a:latin typeface="+mj-lt"/>
              </a:rPr>
              <a:t>Køretider (FD / GPS tider)</a:t>
            </a:r>
          </a:p>
          <a:p>
            <a:pPr marL="342900" indent="-342900">
              <a:buClr>
                <a:srgbClr val="32B3CF"/>
              </a:buClr>
              <a:buFont typeface="Wingdings" charset="2"/>
              <a:buChar char=""/>
            </a:pPr>
            <a:r>
              <a:rPr lang="da-DK" dirty="0">
                <a:latin typeface="+mj-lt"/>
              </a:rPr>
              <a:t>Servicetider</a:t>
            </a:r>
          </a:p>
          <a:p>
            <a:pPr marL="342900" indent="-342900">
              <a:buClr>
                <a:srgbClr val="32B3CF"/>
              </a:buClr>
              <a:buFont typeface="Wingdings" charset="2"/>
              <a:buChar char=""/>
            </a:pPr>
            <a:r>
              <a:rPr lang="da-DK" dirty="0">
                <a:latin typeface="+mj-lt"/>
              </a:rPr>
              <a:t>Forgæves kørsel</a:t>
            </a:r>
          </a:p>
          <a:p>
            <a:pPr marL="342900" indent="-342900">
              <a:buClr>
                <a:srgbClr val="32B3CF"/>
              </a:buClr>
              <a:buFont typeface="Wingdings" charset="2"/>
              <a:buChar char=""/>
            </a:pPr>
            <a:r>
              <a:rPr lang="da-DK" dirty="0">
                <a:latin typeface="+mj-lt"/>
              </a:rPr>
              <a:t>Re-planeringer</a:t>
            </a:r>
          </a:p>
          <a:p>
            <a:pPr marL="342900" indent="-342900">
              <a:buClr>
                <a:srgbClr val="32B3CF"/>
              </a:buClr>
              <a:buFont typeface="Wingdings" charset="2"/>
              <a:buChar char=""/>
            </a:pPr>
            <a:r>
              <a:rPr lang="da-DK" dirty="0">
                <a:latin typeface="+mj-lt"/>
              </a:rPr>
              <a:t>Ændringer af stop / kontra ordre</a:t>
            </a:r>
          </a:p>
          <a:p>
            <a:pPr marL="342900" indent="-342900">
              <a:buClr>
                <a:srgbClr val="32B3CF"/>
              </a:buClr>
              <a:buFont typeface="Wingdings" charset="2"/>
              <a:buChar char=""/>
            </a:pPr>
            <a:r>
              <a:rPr lang="da-DK" dirty="0">
                <a:latin typeface="+mj-lt"/>
              </a:rPr>
              <a:t>Manglende mobil dækning</a:t>
            </a:r>
          </a:p>
          <a:p>
            <a:endParaRPr lang="da-DK" dirty="0"/>
          </a:p>
        </p:txBody>
      </p:sp>
    </p:spTree>
    <p:extLst>
      <p:ext uri="{BB962C8B-B14F-4D97-AF65-F5344CB8AC3E}">
        <p14:creationId xmlns:p14="http://schemas.microsoft.com/office/powerpoint/2010/main" val="19258435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a:spLocks noGrp="1" noChangeArrowheads="1"/>
          </p:cNvSpPr>
          <p:nvPr>
            <p:ph type="title" idx="4294967295"/>
          </p:nvPr>
        </p:nvSpPr>
        <p:spPr>
          <a:xfrm>
            <a:off x="281136" y="1196975"/>
            <a:ext cx="7315200" cy="609600"/>
          </a:xfrm>
          <a:noFill/>
          <a:extLst>
            <a:ext uri="{909E8E84-426E-40dd-AFC4-6F175D3DCCD1}">
              <a14:hiddenFill xmlns="" xmlns:a14="http://schemas.microsoft.com/office/drawing/2010/main">
                <a:solidFill>
                  <a:schemeClr val="accent1"/>
                </a:solidFill>
              </a14:hiddenFill>
            </a:ext>
          </a:extLst>
        </p:spPr>
        <p:txBody>
          <a:bodyPr>
            <a:noAutofit/>
          </a:bodyPr>
          <a:lstStyle/>
          <a:p>
            <a:pPr algn="l" eaLnBrk="1" hangingPunct="1">
              <a:spcBef>
                <a:spcPct val="50000"/>
              </a:spcBef>
            </a:pPr>
            <a:r>
              <a:rPr lang="da-DK" sz="3600" b="1" dirty="0" smtClean="0"/>
              <a:t>Fejlbestillinger</a:t>
            </a:r>
          </a:p>
        </p:txBody>
      </p:sp>
      <p:sp>
        <p:nvSpPr>
          <p:cNvPr id="6" name="Text Box 3"/>
          <p:cNvSpPr txBox="1">
            <a:spLocks noChangeArrowheads="1"/>
          </p:cNvSpPr>
          <p:nvPr/>
        </p:nvSpPr>
        <p:spPr>
          <a:xfrm>
            <a:off x="323528" y="2132856"/>
            <a:ext cx="4173208" cy="3946849"/>
          </a:xfrm>
          <a:prstGeom prst="rect">
            <a:avLst/>
          </a:prstGeom>
          <a:noFill/>
          <a:extLst>
            <a:ext uri="{909E8E84-426E-40dd-AFC4-6F175D3DCCD1}">
              <a14:hiddenFill xmlns="" xmlns:a14="http://schemas.microsoft.com/office/drawing/2010/main">
                <a:solidFill>
                  <a:schemeClr val="accent1"/>
                </a:solidFill>
              </a14:hiddenFill>
            </a:ext>
          </a:extLst>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Times" pitchFamily="18" charset="0"/>
              <a:buNone/>
              <a:tabLst>
                <a:tab pos="361950" algn="l"/>
              </a:tabLst>
            </a:pPr>
            <a:r>
              <a:rPr lang="da-DK" b="1" dirty="0" smtClean="0"/>
              <a:t>Ved bestillingen af turene</a:t>
            </a:r>
            <a:r>
              <a:rPr lang="da-DK" dirty="0" smtClean="0"/>
              <a:t>:</a:t>
            </a:r>
          </a:p>
          <a:p>
            <a:pPr marL="0" indent="0">
              <a:tabLst>
                <a:tab pos="361950" algn="l"/>
              </a:tabLst>
            </a:pPr>
            <a:endParaRPr lang="da-DK" dirty="0" smtClean="0"/>
          </a:p>
          <a:p>
            <a:pPr>
              <a:buClr>
                <a:srgbClr val="32B3CF"/>
              </a:buClr>
              <a:buFont typeface="Wingdings" charset="2"/>
              <a:buChar char=""/>
              <a:tabLst>
                <a:tab pos="361950" algn="l"/>
              </a:tabLst>
            </a:pPr>
            <a:r>
              <a:rPr lang="da-DK" dirty="0" smtClean="0"/>
              <a:t>En patient-tur er ikke lavet som en 	servicerejse (.SR)</a:t>
            </a:r>
          </a:p>
          <a:p>
            <a:pPr>
              <a:buClr>
                <a:srgbClr val="32B3CF"/>
              </a:buClr>
              <a:buFont typeface="Wingdings" charset="2"/>
              <a:buChar char=""/>
              <a:tabLst>
                <a:tab pos="361950" algn="l"/>
              </a:tabLst>
            </a:pPr>
            <a:endParaRPr lang="da-DK" dirty="0" smtClean="0"/>
          </a:p>
          <a:p>
            <a:pPr>
              <a:buClr>
                <a:srgbClr val="32B3CF"/>
              </a:buClr>
              <a:buFont typeface="Wingdings" charset="2"/>
              <a:buChar char=""/>
              <a:tabLst>
                <a:tab pos="361950" algn="l"/>
              </a:tabLst>
            </a:pPr>
            <a:r>
              <a:rPr lang="da-DK" dirty="0" smtClean="0"/>
              <a:t>En patient-tur er lavet som en 	servicerejse, men patienten er gået til 	hovedindgangen</a:t>
            </a:r>
          </a:p>
          <a:p>
            <a:pPr>
              <a:buClr>
                <a:srgbClr val="32B3CF"/>
              </a:buClr>
              <a:buFont typeface="Wingdings" charset="2"/>
              <a:buChar char=""/>
              <a:tabLst>
                <a:tab pos="361950" algn="l"/>
              </a:tabLst>
            </a:pPr>
            <a:endParaRPr lang="da-DK" dirty="0" smtClean="0"/>
          </a:p>
          <a:p>
            <a:pPr>
              <a:buClr>
                <a:srgbClr val="32B3CF"/>
              </a:buClr>
              <a:buFont typeface="Wingdings" charset="2"/>
              <a:buChar char=""/>
              <a:tabLst>
                <a:tab pos="361950" algn="l"/>
              </a:tabLst>
            </a:pPr>
            <a:r>
              <a:rPr lang="da-DK" dirty="0" smtClean="0"/>
              <a:t>En handicapkunde har bestilt med 	forkerte hjælpemidler</a:t>
            </a:r>
          </a:p>
          <a:p>
            <a:pPr>
              <a:buClr>
                <a:srgbClr val="32B3CF"/>
              </a:buClr>
              <a:buFont typeface="Wingdings" charset="2"/>
              <a:buChar char=""/>
              <a:tabLst>
                <a:tab pos="361950" algn="l"/>
              </a:tabLst>
            </a:pPr>
            <a:endParaRPr lang="da-DK" dirty="0" smtClean="0"/>
          </a:p>
          <a:p>
            <a:pPr>
              <a:buClr>
                <a:srgbClr val="32B3CF"/>
              </a:buClr>
              <a:buFont typeface="Wingdings" charset="2"/>
              <a:buChar char=""/>
              <a:tabLst>
                <a:tab pos="361950" algn="l"/>
              </a:tabLst>
            </a:pPr>
            <a:r>
              <a:rPr lang="da-DK" dirty="0" smtClean="0"/>
              <a:t>Tur-bestilleren har valgt en forkert 	adresse ved bestillingen</a:t>
            </a:r>
          </a:p>
          <a:p>
            <a:pPr marL="0" indent="0">
              <a:tabLst>
                <a:tab pos="361950" algn="l"/>
              </a:tabLst>
            </a:pPr>
            <a:endParaRPr lang="da-DK" sz="1400" dirty="0" smtClean="0"/>
          </a:p>
          <a:p>
            <a:pPr marL="0" indent="0">
              <a:buFont typeface="Times" pitchFamily="18" charset="0"/>
              <a:buNone/>
              <a:tabLst>
                <a:tab pos="361950" algn="l"/>
              </a:tabLst>
            </a:pPr>
            <a:endParaRPr lang="da-DK" sz="1400" b="1" dirty="0" smtClean="0"/>
          </a:p>
          <a:p>
            <a:pPr marL="0" indent="0">
              <a:buFont typeface="Times" pitchFamily="18" charset="0"/>
              <a:buNone/>
              <a:tabLst>
                <a:tab pos="361950" algn="l"/>
              </a:tabLst>
            </a:pPr>
            <a:endParaRPr lang="da-DK" sz="800" dirty="0" smtClean="0"/>
          </a:p>
          <a:p>
            <a:pPr marL="0" indent="0">
              <a:buFontTx/>
              <a:buNone/>
              <a:tabLst>
                <a:tab pos="361950" algn="l"/>
              </a:tabLst>
            </a:pPr>
            <a:endParaRPr lang="da-DK" sz="800" dirty="0" smtClean="0">
              <a:latin typeface="Calibri"/>
            </a:endParaRPr>
          </a:p>
        </p:txBody>
      </p:sp>
      <p:pic>
        <p:nvPicPr>
          <p:cNvPr id="7" name="Picture 5" descr="C:\Users\MAH\AppData\Local\Microsoft\Windows\Temporary Internet Files\Content.IE5\85GVYXQK\MC90044151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6635" y="1806575"/>
            <a:ext cx="2774837" cy="201541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4365772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idx="4294967295"/>
          </p:nvPr>
        </p:nvSpPr>
        <p:spPr>
          <a:xfrm>
            <a:off x="251520" y="1196975"/>
            <a:ext cx="7315200" cy="609600"/>
          </a:xfrm>
        </p:spPr>
        <p:txBody>
          <a:bodyPr>
            <a:noAutofit/>
          </a:bodyPr>
          <a:lstStyle/>
          <a:p>
            <a:pPr algn="l" eaLnBrk="1" hangingPunct="1"/>
            <a:r>
              <a:rPr lang="da-DK" sz="3600" b="1" dirty="0" smtClean="0"/>
              <a:t>Driftssvigt på materiel</a:t>
            </a:r>
          </a:p>
        </p:txBody>
      </p:sp>
      <p:pic>
        <p:nvPicPr>
          <p:cNvPr id="7" name="Pladsholder til indhold 3"/>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a:off x="5652120" y="3696753"/>
            <a:ext cx="1975219" cy="1316423"/>
          </a:xfrm>
          <a:prstGeom prst="rect">
            <a:avLst/>
          </a:prstGeom>
        </p:spPr>
      </p:pic>
      <p:pic>
        <p:nvPicPr>
          <p:cNvPr id="8" name="Billed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1320489"/>
            <a:ext cx="2639572" cy="2145994"/>
          </a:xfrm>
          <a:prstGeom prst="rect">
            <a:avLst/>
          </a:prstGeom>
        </p:spPr>
      </p:pic>
      <p:sp>
        <p:nvSpPr>
          <p:cNvPr id="9" name="Rectangle 4"/>
          <p:cNvSpPr>
            <a:spLocks noChangeArrowheads="1"/>
          </p:cNvSpPr>
          <p:nvPr/>
        </p:nvSpPr>
        <p:spPr bwMode="auto">
          <a:xfrm>
            <a:off x="323528" y="2021731"/>
            <a:ext cx="5726112" cy="32074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buClr>
                <a:srgbClr val="32B3CF"/>
              </a:buClr>
              <a:buFont typeface="Wingdings" charset="2"/>
              <a:buChar char=""/>
            </a:pPr>
            <a:r>
              <a:rPr lang="da-DK" sz="1600" b="1" dirty="0" smtClean="0">
                <a:latin typeface="+mj-lt"/>
              </a:rPr>
              <a:t>IT nedbrud</a:t>
            </a:r>
          </a:p>
          <a:p>
            <a:pPr marL="800100" lvl="1" indent="-342900">
              <a:buClr>
                <a:srgbClr val="32B3CF"/>
              </a:buClr>
              <a:buFont typeface="Wingdings" charset="2"/>
              <a:buChar char=""/>
            </a:pPr>
            <a:r>
              <a:rPr lang="da-DK" sz="1600" dirty="0" smtClean="0">
                <a:latin typeface="+mj-lt"/>
              </a:rPr>
              <a:t>Ingen kommunikation til vogne</a:t>
            </a:r>
          </a:p>
          <a:p>
            <a:pPr marL="800100" lvl="1" indent="-342900">
              <a:buClr>
                <a:srgbClr val="32B3CF"/>
              </a:buClr>
              <a:buFont typeface="Wingdings" charset="2"/>
              <a:buChar char=""/>
            </a:pPr>
            <a:r>
              <a:rPr lang="da-DK" sz="1600" dirty="0" smtClean="0">
                <a:latin typeface="+mj-lt"/>
              </a:rPr>
              <a:t>Ingen kommunikation til centralerne (taxi)</a:t>
            </a:r>
          </a:p>
          <a:p>
            <a:pPr marL="800100" lvl="1" indent="-342900">
              <a:buClr>
                <a:srgbClr val="32B3CF"/>
              </a:buClr>
              <a:buFont typeface="Wingdings" charset="2"/>
              <a:buChar char=""/>
            </a:pPr>
            <a:r>
              <a:rPr lang="da-DK" sz="1600" dirty="0" smtClean="0">
                <a:latin typeface="+mj-lt"/>
              </a:rPr>
              <a:t>Manglende kommunikation til / fra </a:t>
            </a:r>
            <a:br>
              <a:rPr lang="da-DK" sz="1600" dirty="0" smtClean="0">
                <a:latin typeface="+mj-lt"/>
              </a:rPr>
            </a:br>
            <a:r>
              <a:rPr lang="da-DK" sz="1600" dirty="0" err="1" smtClean="0">
                <a:latin typeface="+mj-lt"/>
              </a:rPr>
              <a:t>Winfleet</a:t>
            </a:r>
            <a:r>
              <a:rPr lang="da-DK" sz="1600" dirty="0" smtClean="0">
                <a:latin typeface="+mj-lt"/>
              </a:rPr>
              <a:t> og PLANET</a:t>
            </a:r>
          </a:p>
          <a:p>
            <a:pPr marL="800100" lvl="1" indent="-342900">
              <a:buClr>
                <a:srgbClr val="32B3CF"/>
              </a:buClr>
              <a:buFont typeface="Wingdings" charset="2"/>
              <a:buChar char=""/>
            </a:pPr>
            <a:r>
              <a:rPr lang="da-DK" sz="1600" dirty="0" smtClean="0">
                <a:latin typeface="+mj-lt"/>
              </a:rPr>
              <a:t>Nedbrud hos teleudbyder</a:t>
            </a:r>
          </a:p>
          <a:p>
            <a:pPr marL="342900" indent="-342900">
              <a:buClr>
                <a:srgbClr val="32B3CF"/>
              </a:buClr>
              <a:buFont typeface="Wingdings" charset="2"/>
              <a:buChar char=""/>
            </a:pPr>
            <a:endParaRPr lang="da-DK" sz="1600" dirty="0">
              <a:latin typeface="+mj-lt"/>
            </a:endParaRPr>
          </a:p>
          <a:p>
            <a:pPr marL="342900" indent="-342900">
              <a:buClr>
                <a:srgbClr val="32B3CF"/>
              </a:buClr>
              <a:buFont typeface="Wingdings" charset="2"/>
              <a:buChar char=""/>
            </a:pPr>
            <a:r>
              <a:rPr lang="da-DK" sz="1600" b="1" dirty="0" smtClean="0">
                <a:latin typeface="+mj-lt"/>
              </a:rPr>
              <a:t>Vognen</a:t>
            </a:r>
          </a:p>
          <a:p>
            <a:pPr marL="800100" lvl="1" indent="-342900">
              <a:buClr>
                <a:srgbClr val="32B3CF"/>
              </a:buClr>
              <a:buFont typeface="Wingdings" charset="2"/>
              <a:buChar char=""/>
            </a:pPr>
            <a:r>
              <a:rPr lang="da-DK" sz="1600" dirty="0" smtClean="0">
                <a:latin typeface="+mj-lt"/>
              </a:rPr>
              <a:t>Lift</a:t>
            </a:r>
          </a:p>
          <a:p>
            <a:pPr marL="800100" lvl="1" indent="-342900">
              <a:buClr>
                <a:srgbClr val="32B3CF"/>
              </a:buClr>
              <a:buFont typeface="Wingdings" charset="2"/>
              <a:buChar char=""/>
            </a:pPr>
            <a:r>
              <a:rPr lang="da-DK" sz="1600" dirty="0" smtClean="0">
                <a:latin typeface="+mj-lt"/>
              </a:rPr>
              <a:t>Trappemaskine/tjener</a:t>
            </a:r>
          </a:p>
          <a:p>
            <a:pPr marL="800100" lvl="1" indent="-342900">
              <a:buClr>
                <a:srgbClr val="32B3CF"/>
              </a:buClr>
              <a:buFont typeface="Wingdings" charset="2"/>
              <a:buChar char=""/>
            </a:pPr>
            <a:r>
              <a:rPr lang="da-DK" sz="1600" dirty="0" smtClean="0">
                <a:latin typeface="+mj-lt"/>
              </a:rPr>
              <a:t>Punktering</a:t>
            </a:r>
          </a:p>
          <a:p>
            <a:pPr marL="800100" lvl="1" indent="-342900">
              <a:buClr>
                <a:srgbClr val="32B3CF"/>
              </a:buClr>
              <a:buFont typeface="Wingdings" charset="2"/>
              <a:buChar char=""/>
            </a:pPr>
            <a:r>
              <a:rPr lang="da-DK" sz="1600" dirty="0" smtClean="0">
                <a:latin typeface="+mj-lt"/>
              </a:rPr>
              <a:t>Osv.</a:t>
            </a:r>
          </a:p>
          <a:p>
            <a:pPr>
              <a:buClr>
                <a:srgbClr val="FFCC00"/>
              </a:buClr>
            </a:pPr>
            <a:endParaRPr lang="da-DK" sz="1600" dirty="0" smtClean="0">
              <a:latin typeface="Calibri"/>
            </a:endParaRPr>
          </a:p>
        </p:txBody>
      </p:sp>
    </p:spTree>
    <p:extLst>
      <p:ext uri="{BB962C8B-B14F-4D97-AF65-F5344CB8AC3E}">
        <p14:creationId xmlns:p14="http://schemas.microsoft.com/office/powerpoint/2010/main" val="23776101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a:spLocks noGrp="1" noChangeArrowheads="1"/>
          </p:cNvSpPr>
          <p:nvPr>
            <p:ph type="title" idx="4294967295"/>
          </p:nvPr>
        </p:nvSpPr>
        <p:spPr>
          <a:xfrm>
            <a:off x="323528" y="1196752"/>
            <a:ext cx="7315200" cy="609600"/>
          </a:xfrm>
          <a:noFill/>
          <a:extLst>
            <a:ext uri="{909E8E84-426E-40dd-AFC4-6F175D3DCCD1}">
              <a14:hiddenFill xmlns="" xmlns:a14="http://schemas.microsoft.com/office/drawing/2010/main">
                <a:solidFill>
                  <a:schemeClr val="accent1"/>
                </a:solidFill>
              </a14:hiddenFill>
            </a:ext>
          </a:extLst>
        </p:spPr>
        <p:txBody>
          <a:bodyPr>
            <a:normAutofit fontScale="90000"/>
          </a:bodyPr>
          <a:lstStyle/>
          <a:p>
            <a:pPr algn="l" eaLnBrk="1" hangingPunct="1">
              <a:spcBef>
                <a:spcPct val="50000"/>
              </a:spcBef>
            </a:pPr>
            <a:r>
              <a:rPr lang="da-DK" sz="4000" b="1" dirty="0" smtClean="0"/>
              <a:t>Procedure</a:t>
            </a:r>
            <a:r>
              <a:rPr lang="da-DK" b="1" dirty="0" smtClean="0"/>
              <a:t> ved IT-nedbrud</a:t>
            </a:r>
          </a:p>
        </p:txBody>
      </p:sp>
      <p:sp>
        <p:nvSpPr>
          <p:cNvPr id="6" name="Text Box 3"/>
          <p:cNvSpPr txBox="1">
            <a:spLocks noChangeArrowheads="1"/>
          </p:cNvSpPr>
          <p:nvPr/>
        </p:nvSpPr>
        <p:spPr>
          <a:xfrm>
            <a:off x="323528" y="1988840"/>
            <a:ext cx="4532932" cy="4075232"/>
          </a:xfrm>
          <a:prstGeom prst="rect">
            <a:avLst/>
          </a:prstGeom>
          <a:noFill/>
          <a:extLst>
            <a:ext uri="{909E8E84-426E-40dd-AFC4-6F175D3DCCD1}">
              <a14:hiddenFill xmlns="" xmlns:a14="http://schemas.microsoft.com/office/drawing/2010/main">
                <a:solidFill>
                  <a:schemeClr val="accent1"/>
                </a:solidFill>
              </a14:hiddenFill>
            </a:ext>
          </a:extLst>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Font typeface="Times" pitchFamily="18" charset="0"/>
              <a:buNone/>
              <a:tabLst>
                <a:tab pos="447675" algn="l"/>
              </a:tabLst>
            </a:pPr>
            <a:r>
              <a:rPr lang="da-DK" dirty="0" smtClean="0"/>
              <a:t>Hvis der er tale om nedbrud, hvor turene ikke kommer ud i bilerne, gælder følgende procedure:</a:t>
            </a:r>
          </a:p>
          <a:p>
            <a:pPr marL="0" indent="0">
              <a:lnSpc>
                <a:spcPct val="90000"/>
              </a:lnSpc>
              <a:buFont typeface="Arial" panose="020B0604020202020204" pitchFamily="34" charset="0"/>
              <a:buNone/>
              <a:tabLst>
                <a:tab pos="447675" algn="l"/>
              </a:tabLst>
            </a:pPr>
            <a:endParaRPr lang="da-DK" dirty="0" smtClean="0"/>
          </a:p>
          <a:p>
            <a:pPr marL="0" indent="0">
              <a:lnSpc>
                <a:spcPct val="90000"/>
              </a:lnSpc>
              <a:buFont typeface="Arial" panose="020B0604020202020204" pitchFamily="34" charset="0"/>
              <a:buNone/>
              <a:tabLst>
                <a:tab pos="447675" algn="l"/>
              </a:tabLst>
            </a:pPr>
            <a:r>
              <a:rPr lang="da-DK" b="1" dirty="0" smtClean="0"/>
              <a:t>Kan du ikke komme igennem til TFS gælder nedenstående</a:t>
            </a:r>
          </a:p>
          <a:p>
            <a:pPr>
              <a:lnSpc>
                <a:spcPct val="90000"/>
              </a:lnSpc>
              <a:tabLst>
                <a:tab pos="447675" algn="l"/>
              </a:tabLst>
            </a:pPr>
            <a:endParaRPr lang="da-DK" dirty="0"/>
          </a:p>
          <a:p>
            <a:pPr>
              <a:lnSpc>
                <a:spcPct val="90000"/>
              </a:lnSpc>
              <a:buClr>
                <a:srgbClr val="32B3CF"/>
              </a:buClr>
              <a:buFont typeface="Wingdings" charset="2"/>
              <a:buChar char=""/>
              <a:tabLst>
                <a:tab pos="447675" algn="l"/>
              </a:tabLst>
            </a:pPr>
            <a:r>
              <a:rPr lang="da-DK" dirty="0" smtClean="0"/>
              <a:t>For chauffører, hvor vognmanden har adgang til Vognmandsportalen, skal chaufføren ringe til sin vognmand og få turene</a:t>
            </a:r>
          </a:p>
          <a:p>
            <a:pPr>
              <a:lnSpc>
                <a:spcPct val="90000"/>
              </a:lnSpc>
              <a:buClr>
                <a:srgbClr val="32B3CF"/>
              </a:buClr>
              <a:buFont typeface="Wingdings" charset="2"/>
              <a:buChar char=""/>
              <a:tabLst>
                <a:tab pos="447675" algn="l"/>
              </a:tabLst>
            </a:pPr>
            <a:endParaRPr lang="da-DK" dirty="0"/>
          </a:p>
          <a:p>
            <a:pPr>
              <a:lnSpc>
                <a:spcPct val="90000"/>
              </a:lnSpc>
              <a:buClr>
                <a:srgbClr val="32B3CF"/>
              </a:buClr>
              <a:buFont typeface="Wingdings" charset="2"/>
              <a:buChar char=""/>
              <a:tabLst>
                <a:tab pos="447675" algn="l"/>
              </a:tabLst>
            </a:pPr>
            <a:r>
              <a:rPr lang="da-DK" dirty="0" smtClean="0"/>
              <a:t>For chauffører, hvor vognmanden ikke har adgang til Vognmandsportalen, kontaktes kontrakthaver. Du får så typisk de følgende 6-8 afhentninger og afsætninger.</a:t>
            </a:r>
          </a:p>
          <a:p>
            <a:pPr>
              <a:lnSpc>
                <a:spcPct val="90000"/>
              </a:lnSpc>
              <a:buClr>
                <a:srgbClr val="32B3CF"/>
              </a:buClr>
              <a:buFont typeface="Wingdings" charset="2"/>
              <a:buChar char=""/>
              <a:tabLst>
                <a:tab pos="447675" algn="l"/>
              </a:tabLst>
            </a:pPr>
            <a:endParaRPr lang="da-DK" dirty="0"/>
          </a:p>
          <a:p>
            <a:pPr>
              <a:lnSpc>
                <a:spcPct val="90000"/>
              </a:lnSpc>
              <a:buClr>
                <a:srgbClr val="32B3CF"/>
              </a:buClr>
              <a:buFont typeface="Wingdings" charset="2"/>
              <a:buChar char=""/>
              <a:tabLst>
                <a:tab pos="447675" algn="l"/>
              </a:tabLst>
            </a:pPr>
            <a:r>
              <a:rPr lang="da-DK" dirty="0" smtClean="0"/>
              <a:t>Chauffører i vogngrupper skal kontakte deres egen central for at få turene på vognløbet.</a:t>
            </a:r>
          </a:p>
        </p:txBody>
      </p:sp>
    </p:spTree>
    <p:extLst>
      <p:ext uri="{BB962C8B-B14F-4D97-AF65-F5344CB8AC3E}">
        <p14:creationId xmlns:p14="http://schemas.microsoft.com/office/powerpoint/2010/main" val="305694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 calcmode="lin" valueType="num">
                                      <p:cBhvr additive="base">
                                        <p:cTn id="7"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anim calcmode="lin" valueType="num">
                                      <p:cBhvr additive="base">
                                        <p:cTn id="13" dur="5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anim calcmode="lin" valueType="num">
                                      <p:cBhvr additive="base">
                                        <p:cTn id="19" dur="500" fill="hold"/>
                                        <p:tgtEl>
                                          <p:spTgt spid="6">
                                            <p:txEl>
                                              <p:pRg st="8" end="8"/>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323528" y="1196975"/>
            <a:ext cx="777557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spcBef>
                <a:spcPct val="50000"/>
              </a:spcBef>
            </a:pPr>
            <a:r>
              <a:rPr lang="da-DK" sz="3600" b="1" dirty="0">
                <a:latin typeface="+mj-lt"/>
              </a:rPr>
              <a:t>Trafikstyring</a:t>
            </a:r>
          </a:p>
        </p:txBody>
      </p:sp>
      <p:sp>
        <p:nvSpPr>
          <p:cNvPr id="6" name="Rectangle 4"/>
          <p:cNvSpPr>
            <a:spLocks noChangeArrowheads="1"/>
          </p:cNvSpPr>
          <p:nvPr/>
        </p:nvSpPr>
        <p:spPr bwMode="auto">
          <a:xfrm>
            <a:off x="391536" y="2170790"/>
            <a:ext cx="6196688" cy="4151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457200" indent="-457200">
              <a:lnSpc>
                <a:spcPct val="101000"/>
              </a:lnSpc>
              <a:spcBef>
                <a:spcPct val="50000"/>
              </a:spcBef>
              <a:buClr>
                <a:srgbClr val="808080"/>
              </a:buClr>
              <a:buSzPct val="100000"/>
              <a:tabLst>
                <a:tab pos="266700" algn="l"/>
              </a:tabLst>
            </a:pPr>
            <a:r>
              <a:rPr lang="da-DK" sz="1600" b="1" dirty="0"/>
              <a:t>Vognmandstelefon: </a:t>
            </a:r>
            <a:r>
              <a:rPr lang="da-DK" sz="1600" b="1" dirty="0">
                <a:solidFill>
                  <a:srgbClr val="FF0000"/>
                </a:solidFill>
              </a:rPr>
              <a:t> 7011 2210 (TFS bestemt</a:t>
            </a:r>
            <a:r>
              <a:rPr lang="da-DK" sz="1600" b="1" dirty="0" smtClean="0">
                <a:solidFill>
                  <a:srgbClr val="FF0000"/>
                </a:solidFill>
              </a:rPr>
              <a:t>)</a:t>
            </a:r>
            <a:endParaRPr lang="da-DK" sz="1600" b="1" dirty="0" smtClean="0">
              <a:solidFill>
                <a:srgbClr val="260000"/>
              </a:solidFill>
              <a:latin typeface="+mj-lt"/>
            </a:endParaRPr>
          </a:p>
          <a:p>
            <a:pPr marL="457200" indent="-457200">
              <a:lnSpc>
                <a:spcPct val="101000"/>
              </a:lnSpc>
              <a:spcBef>
                <a:spcPct val="50000"/>
              </a:spcBef>
              <a:buClr>
                <a:srgbClr val="808080"/>
              </a:buClr>
              <a:buSzPct val="100000"/>
              <a:buFont typeface="Times New Roman" pitchFamily="18" charset="0"/>
              <a:buNone/>
              <a:tabLst>
                <a:tab pos="266700" algn="l"/>
              </a:tabLst>
            </a:pPr>
            <a:endParaRPr lang="da-DK" sz="1600" b="1" dirty="0" smtClean="0">
              <a:solidFill>
                <a:srgbClr val="260000"/>
              </a:solidFill>
              <a:latin typeface="+mj-lt"/>
            </a:endParaRPr>
          </a:p>
          <a:p>
            <a:pPr marL="457200" indent="-457200">
              <a:lnSpc>
                <a:spcPct val="101000"/>
              </a:lnSpc>
              <a:spcBef>
                <a:spcPct val="50000"/>
              </a:spcBef>
              <a:buClr>
                <a:srgbClr val="808080"/>
              </a:buClr>
              <a:buSzPct val="100000"/>
              <a:buFont typeface="Times New Roman" pitchFamily="18" charset="0"/>
              <a:buNone/>
              <a:tabLst>
                <a:tab pos="266700" algn="l"/>
              </a:tabLst>
            </a:pPr>
            <a:r>
              <a:rPr lang="da-DK" sz="1600" b="1" dirty="0" smtClean="0">
                <a:solidFill>
                  <a:srgbClr val="260000"/>
                </a:solidFill>
                <a:latin typeface="+mj-lt"/>
              </a:rPr>
              <a:t>Hverdage</a:t>
            </a:r>
            <a:r>
              <a:rPr lang="da-DK" sz="1600" b="1" dirty="0">
                <a:solidFill>
                  <a:srgbClr val="260000"/>
                </a:solidFill>
                <a:latin typeface="+mj-lt"/>
              </a:rPr>
              <a:t>: </a:t>
            </a:r>
          </a:p>
          <a:p>
            <a:pPr marL="457200" indent="-457200">
              <a:lnSpc>
                <a:spcPct val="101000"/>
              </a:lnSpc>
              <a:spcBef>
                <a:spcPct val="50000"/>
              </a:spcBef>
              <a:buClr>
                <a:srgbClr val="808080"/>
              </a:buClr>
              <a:buSzPct val="100000"/>
              <a:buFont typeface="Times New Roman" pitchFamily="18" charset="0"/>
              <a:buNone/>
              <a:tabLst>
                <a:tab pos="266700" algn="l"/>
              </a:tabLst>
            </a:pPr>
            <a:r>
              <a:rPr lang="da-DK" sz="1600" dirty="0" smtClean="0">
                <a:solidFill>
                  <a:srgbClr val="FF0000"/>
                </a:solidFill>
                <a:latin typeface="+mj-lt"/>
              </a:rPr>
              <a:t>06</a:t>
            </a:r>
            <a:r>
              <a:rPr lang="da-DK" sz="1600" dirty="0">
                <a:solidFill>
                  <a:srgbClr val="FF0000"/>
                </a:solidFill>
                <a:latin typeface="+mj-lt"/>
              </a:rPr>
              <a:t>:00 – </a:t>
            </a:r>
            <a:r>
              <a:rPr lang="da-DK" sz="1600" dirty="0" smtClean="0">
                <a:solidFill>
                  <a:srgbClr val="FF0000"/>
                </a:solidFill>
                <a:latin typeface="+mj-lt"/>
              </a:rPr>
              <a:t>17:??</a:t>
            </a:r>
            <a:r>
              <a:rPr lang="da-DK" sz="1600" dirty="0" smtClean="0">
                <a:solidFill>
                  <a:srgbClr val="260000"/>
                </a:solidFill>
                <a:latin typeface="+mj-lt"/>
              </a:rPr>
              <a:t> </a:t>
            </a:r>
            <a:r>
              <a:rPr lang="da-DK" sz="1600" dirty="0">
                <a:solidFill>
                  <a:srgbClr val="260000"/>
                </a:solidFill>
                <a:latin typeface="+mj-lt"/>
              </a:rPr>
              <a:t>	Flextrafik </a:t>
            </a:r>
          </a:p>
          <a:p>
            <a:pPr marL="457200" indent="-457200">
              <a:lnSpc>
                <a:spcPct val="101000"/>
              </a:lnSpc>
              <a:spcBef>
                <a:spcPct val="50000"/>
              </a:spcBef>
              <a:buClr>
                <a:srgbClr val="808080"/>
              </a:buClr>
              <a:buSzPct val="100000"/>
              <a:buFont typeface="Times New Roman" pitchFamily="18" charset="0"/>
              <a:buNone/>
              <a:tabLst>
                <a:tab pos="266700" algn="l"/>
              </a:tabLst>
            </a:pPr>
            <a:r>
              <a:rPr lang="da-DK" sz="1600" dirty="0" smtClean="0">
                <a:solidFill>
                  <a:srgbClr val="FF0000"/>
                </a:solidFill>
                <a:latin typeface="+mj-lt"/>
              </a:rPr>
              <a:t>17:?? </a:t>
            </a:r>
            <a:r>
              <a:rPr lang="da-DK" sz="1600" dirty="0">
                <a:solidFill>
                  <a:srgbClr val="FF0000"/>
                </a:solidFill>
                <a:latin typeface="+mj-lt"/>
              </a:rPr>
              <a:t>– </a:t>
            </a:r>
            <a:r>
              <a:rPr lang="da-DK" sz="1600" dirty="0" smtClean="0">
                <a:solidFill>
                  <a:srgbClr val="FF0000"/>
                </a:solidFill>
                <a:latin typeface="+mj-lt"/>
              </a:rPr>
              <a:t>06:00</a:t>
            </a:r>
            <a:r>
              <a:rPr lang="da-DK" sz="1600" dirty="0">
                <a:solidFill>
                  <a:srgbClr val="260000"/>
                </a:solidFill>
                <a:latin typeface="+mj-lt"/>
              </a:rPr>
              <a:t>	</a:t>
            </a:r>
            <a:r>
              <a:rPr lang="da-DK" sz="1600" dirty="0" smtClean="0">
                <a:solidFill>
                  <a:srgbClr val="260000"/>
                </a:solidFill>
                <a:latin typeface="+mj-lt"/>
              </a:rPr>
              <a:t>FlexDanmark (Aalborg)</a:t>
            </a:r>
            <a:endParaRPr lang="da-DK" sz="1600" dirty="0">
              <a:solidFill>
                <a:srgbClr val="260000"/>
              </a:solidFill>
              <a:latin typeface="+mj-lt"/>
            </a:endParaRPr>
          </a:p>
          <a:p>
            <a:pPr marL="457200" indent="-457200">
              <a:lnSpc>
                <a:spcPct val="101000"/>
              </a:lnSpc>
              <a:spcBef>
                <a:spcPct val="50000"/>
              </a:spcBef>
              <a:buClr>
                <a:srgbClr val="808080"/>
              </a:buClr>
              <a:buSzPct val="100000"/>
              <a:buFont typeface="Times New Roman" pitchFamily="18" charset="0"/>
              <a:buNone/>
              <a:tabLst>
                <a:tab pos="266700" algn="l"/>
              </a:tabLst>
            </a:pPr>
            <a:endParaRPr lang="da-DK" sz="1600" b="1" dirty="0">
              <a:solidFill>
                <a:srgbClr val="260000"/>
              </a:solidFill>
              <a:latin typeface="+mj-lt"/>
            </a:endParaRPr>
          </a:p>
          <a:p>
            <a:pPr marL="457200" indent="-457200">
              <a:lnSpc>
                <a:spcPct val="101000"/>
              </a:lnSpc>
              <a:spcBef>
                <a:spcPct val="50000"/>
              </a:spcBef>
              <a:buClr>
                <a:srgbClr val="808080"/>
              </a:buClr>
              <a:buSzPct val="100000"/>
              <a:buFont typeface="Times New Roman" pitchFamily="18" charset="0"/>
              <a:buNone/>
              <a:tabLst>
                <a:tab pos="266700" algn="l"/>
              </a:tabLst>
            </a:pPr>
            <a:r>
              <a:rPr lang="da-DK" sz="1600" b="1" dirty="0" smtClean="0">
                <a:solidFill>
                  <a:srgbClr val="260000"/>
                </a:solidFill>
                <a:latin typeface="+mj-lt"/>
              </a:rPr>
              <a:t>Weekend/helligdage</a:t>
            </a:r>
            <a:r>
              <a:rPr lang="da-DK" sz="1600" b="1" dirty="0">
                <a:solidFill>
                  <a:srgbClr val="260000"/>
                </a:solidFill>
                <a:latin typeface="+mj-lt"/>
              </a:rPr>
              <a:t>:	</a:t>
            </a:r>
          </a:p>
          <a:p>
            <a:pPr marL="457200" indent="-457200">
              <a:lnSpc>
                <a:spcPct val="101000"/>
              </a:lnSpc>
              <a:spcBef>
                <a:spcPct val="50000"/>
              </a:spcBef>
              <a:buClr>
                <a:srgbClr val="808080"/>
              </a:buClr>
              <a:buSzPct val="100000"/>
              <a:buFont typeface="Times New Roman" pitchFamily="18" charset="0"/>
              <a:buNone/>
              <a:tabLst>
                <a:tab pos="266700" algn="l"/>
              </a:tabLst>
            </a:pPr>
            <a:r>
              <a:rPr lang="da-DK" sz="1600" dirty="0" smtClean="0">
                <a:solidFill>
                  <a:srgbClr val="260000"/>
                </a:solidFill>
                <a:latin typeface="+mj-lt"/>
              </a:rPr>
              <a:t>Hele døgnet</a:t>
            </a:r>
            <a:r>
              <a:rPr lang="da-DK" sz="1600" dirty="0">
                <a:solidFill>
                  <a:srgbClr val="260000"/>
                </a:solidFill>
                <a:latin typeface="+mj-lt"/>
              </a:rPr>
              <a:t>	</a:t>
            </a:r>
            <a:r>
              <a:rPr lang="da-DK" sz="1600" dirty="0" smtClean="0">
                <a:solidFill>
                  <a:srgbClr val="260000"/>
                </a:solidFill>
                <a:latin typeface="+mj-lt"/>
              </a:rPr>
              <a:t>FlexDanmark (Aalborg)</a:t>
            </a:r>
            <a:endParaRPr lang="da-DK" sz="1600" dirty="0">
              <a:solidFill>
                <a:srgbClr val="260000"/>
              </a:solidFill>
              <a:latin typeface="+mj-lt"/>
            </a:endParaRPr>
          </a:p>
          <a:p>
            <a:pPr marL="457200" indent="-457200">
              <a:lnSpc>
                <a:spcPct val="101000"/>
              </a:lnSpc>
              <a:spcBef>
                <a:spcPct val="50000"/>
              </a:spcBef>
              <a:buClr>
                <a:srgbClr val="808080"/>
              </a:buClr>
              <a:buSzPct val="100000"/>
              <a:buFont typeface="Times New Roman" pitchFamily="18" charset="0"/>
              <a:buNone/>
              <a:tabLst>
                <a:tab pos="266700" algn="l"/>
              </a:tabLst>
            </a:pPr>
            <a:r>
              <a:rPr lang="da-DK" sz="1600" dirty="0">
                <a:solidFill>
                  <a:srgbClr val="260000"/>
                </a:solidFill>
                <a:latin typeface="Calibri"/>
              </a:rPr>
              <a:t>			</a:t>
            </a:r>
          </a:p>
          <a:p>
            <a:pPr marL="457200" indent="-457200">
              <a:lnSpc>
                <a:spcPct val="101000"/>
              </a:lnSpc>
              <a:spcBef>
                <a:spcPct val="50000"/>
              </a:spcBef>
              <a:buClr>
                <a:srgbClr val="808080"/>
              </a:buClr>
              <a:buSzPct val="100000"/>
              <a:buFont typeface="Times New Roman" pitchFamily="18" charset="0"/>
              <a:buNone/>
              <a:tabLst>
                <a:tab pos="266700" algn="l"/>
              </a:tabLst>
            </a:pPr>
            <a:endParaRPr lang="da-DK" b="1" dirty="0">
              <a:solidFill>
                <a:srgbClr val="260000"/>
              </a:solidFill>
              <a:latin typeface="Calibri"/>
            </a:endParaRPr>
          </a:p>
          <a:p>
            <a:pPr marL="457200" indent="-457200">
              <a:lnSpc>
                <a:spcPct val="101000"/>
              </a:lnSpc>
              <a:spcBef>
                <a:spcPct val="50000"/>
              </a:spcBef>
              <a:buClr>
                <a:srgbClr val="808080"/>
              </a:buClr>
              <a:buSzPct val="100000"/>
              <a:buFont typeface="Times New Roman" pitchFamily="18" charset="0"/>
              <a:buNone/>
              <a:tabLst>
                <a:tab pos="266700" algn="l"/>
              </a:tabLst>
            </a:pPr>
            <a:endParaRPr lang="da-DK" b="1" dirty="0">
              <a:solidFill>
                <a:srgbClr val="260000"/>
              </a:solidFill>
              <a:latin typeface="Calibri"/>
            </a:endParaRPr>
          </a:p>
        </p:txBody>
      </p:sp>
    </p:spTree>
    <p:extLst>
      <p:ext uri="{BB962C8B-B14F-4D97-AF65-F5344CB8AC3E}">
        <p14:creationId xmlns:p14="http://schemas.microsoft.com/office/powerpoint/2010/main" val="30878952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a:spLocks noGrp="1" noChangeArrowheads="1"/>
          </p:cNvSpPr>
          <p:nvPr>
            <p:ph type="title" idx="4294967295"/>
          </p:nvPr>
        </p:nvSpPr>
        <p:spPr>
          <a:xfrm>
            <a:off x="323528" y="1667272"/>
            <a:ext cx="7315200" cy="609600"/>
          </a:xfrm>
          <a:noFill/>
          <a:extLst>
            <a:ext uri="{909E8E84-426E-40dd-AFC4-6F175D3DCCD1}">
              <a14:hiddenFill xmlns="" xmlns:a14="http://schemas.microsoft.com/office/drawing/2010/main">
                <a:solidFill>
                  <a:schemeClr val="accent1"/>
                </a:solidFill>
              </a14:hiddenFill>
            </a:ext>
          </a:extLst>
        </p:spPr>
        <p:txBody>
          <a:bodyPr>
            <a:normAutofit fontScale="90000"/>
          </a:bodyPr>
          <a:lstStyle/>
          <a:p>
            <a:pPr algn="l" eaLnBrk="1" hangingPunct="1">
              <a:spcBef>
                <a:spcPct val="50000"/>
              </a:spcBef>
            </a:pPr>
            <a:r>
              <a:rPr lang="da-DK" b="1" dirty="0" smtClean="0"/>
              <a:t>Tal eller ring?</a:t>
            </a:r>
          </a:p>
        </p:txBody>
      </p:sp>
      <p:sp>
        <p:nvSpPr>
          <p:cNvPr id="6" name="Text Box 3"/>
          <p:cNvSpPr txBox="1">
            <a:spLocks noChangeArrowheads="1"/>
          </p:cNvSpPr>
          <p:nvPr/>
        </p:nvSpPr>
        <p:spPr>
          <a:xfrm>
            <a:off x="323528" y="2420888"/>
            <a:ext cx="7781925" cy="1800200"/>
          </a:xfrm>
          <a:prstGeom prst="rect">
            <a:avLst/>
          </a:prstGeom>
          <a:noFill/>
          <a:extLst>
            <a:ext uri="{909E8E84-426E-40dd-AFC4-6F175D3DCCD1}">
              <a14:hiddenFill xmlns="" xmlns:a14="http://schemas.microsoft.com/office/drawing/2010/main">
                <a:solidFill>
                  <a:schemeClr val="accent1"/>
                </a:solidFill>
              </a14:hiddenFill>
            </a:ext>
          </a:ex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tabLst>
                <a:tab pos="266700" algn="l"/>
              </a:tabLst>
            </a:pPr>
            <a:r>
              <a:rPr lang="da-DK" sz="1800" dirty="0" smtClean="0">
                <a:latin typeface="+mj-lt"/>
              </a:rPr>
              <a:t>Ring hvis du har spørgsmål til trafikstyringen</a:t>
            </a:r>
          </a:p>
          <a:p>
            <a:pPr marL="0" indent="0">
              <a:buFontTx/>
              <a:buNone/>
              <a:tabLst>
                <a:tab pos="266700" algn="l"/>
              </a:tabLst>
            </a:pPr>
            <a:r>
              <a:rPr lang="da-DK" sz="1800" dirty="0" smtClean="0">
                <a:latin typeface="+mj-lt"/>
              </a:rPr>
              <a:t>Ring til </a:t>
            </a:r>
            <a:r>
              <a:rPr lang="da-DK" sz="1800" b="1" dirty="0" smtClean="0">
                <a:latin typeface="+mj-lt"/>
              </a:rPr>
              <a:t>vognmanden</a:t>
            </a:r>
            <a:r>
              <a:rPr lang="da-DK" sz="1800" dirty="0" smtClean="0">
                <a:latin typeface="+mj-lt"/>
              </a:rPr>
              <a:t> hvis du har spørgsmål til fremtidige ture på dit vognløb.</a:t>
            </a:r>
          </a:p>
          <a:p>
            <a:pPr marL="0" indent="0">
              <a:buFontTx/>
              <a:buNone/>
              <a:tabLst>
                <a:tab pos="266700" algn="l"/>
              </a:tabLst>
            </a:pPr>
            <a:endParaRPr lang="da-DK" sz="1400" dirty="0">
              <a:latin typeface="+mj-lt"/>
            </a:endParaRPr>
          </a:p>
          <a:p>
            <a:pPr>
              <a:buClr>
                <a:srgbClr val="32B3CF"/>
              </a:buClr>
              <a:buFont typeface="Wingdings" charset="2"/>
              <a:buChar char=""/>
            </a:pPr>
            <a:r>
              <a:rPr lang="da-DK" sz="1800" dirty="0"/>
              <a:t> Anvend kun ”Tal”, når du har en situation, som kræver hjælp her og nu</a:t>
            </a:r>
            <a:r>
              <a:rPr lang="da-DK" sz="1800" dirty="0" smtClean="0"/>
              <a:t>!</a:t>
            </a:r>
            <a:endParaRPr lang="da-DK" sz="1800" dirty="0"/>
          </a:p>
          <a:p>
            <a:pPr>
              <a:buClr>
                <a:srgbClr val="32B3CF"/>
              </a:buClr>
              <a:buFont typeface="Wingdings" charset="2"/>
              <a:buChar char=""/>
            </a:pPr>
            <a:r>
              <a:rPr lang="da-DK" sz="1800" dirty="0">
                <a:solidFill>
                  <a:srgbClr val="FF0000"/>
                </a:solidFill>
              </a:rPr>
              <a:t> (TFS)</a:t>
            </a:r>
            <a:r>
              <a:rPr lang="da-DK" sz="1800" dirty="0"/>
              <a:t> bestræber sig på at undgå kø på </a:t>
            </a:r>
            <a:r>
              <a:rPr lang="da-DK" sz="1800" dirty="0" err="1"/>
              <a:t>tal-linjerne</a:t>
            </a:r>
            <a:endParaRPr lang="da-DK" sz="1800" dirty="0"/>
          </a:p>
          <a:p>
            <a:pPr marL="0" indent="0">
              <a:buFontTx/>
              <a:buNone/>
              <a:tabLst>
                <a:tab pos="266700" algn="l"/>
              </a:tabLst>
            </a:pPr>
            <a:endParaRPr lang="da-DK" sz="1400" dirty="0" smtClean="0">
              <a:latin typeface="+mj-lt"/>
            </a:endParaRPr>
          </a:p>
        </p:txBody>
      </p:sp>
    </p:spTree>
    <p:extLst>
      <p:ext uri="{BB962C8B-B14F-4D97-AF65-F5344CB8AC3E}">
        <p14:creationId xmlns:p14="http://schemas.microsoft.com/office/powerpoint/2010/main" val="3088166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a:spLocks noGrp="1" noChangeArrowheads="1"/>
          </p:cNvSpPr>
          <p:nvPr>
            <p:ph type="title" idx="4294967295"/>
          </p:nvPr>
        </p:nvSpPr>
        <p:spPr>
          <a:xfrm>
            <a:off x="281136" y="1772816"/>
            <a:ext cx="7315200" cy="609600"/>
          </a:xfrm>
          <a:noFill/>
          <a:extLst>
            <a:ext uri="{909E8E84-426E-40dd-AFC4-6F175D3DCCD1}">
              <a14:hiddenFill xmlns="" xmlns:a14="http://schemas.microsoft.com/office/drawing/2010/main">
                <a:solidFill>
                  <a:schemeClr val="accent1"/>
                </a:solidFill>
              </a14:hiddenFill>
            </a:ext>
          </a:extLst>
        </p:spPr>
        <p:txBody>
          <a:bodyPr>
            <a:normAutofit fontScale="90000"/>
          </a:bodyPr>
          <a:lstStyle/>
          <a:p>
            <a:pPr algn="l" eaLnBrk="1" hangingPunct="1">
              <a:spcBef>
                <a:spcPct val="50000"/>
              </a:spcBef>
            </a:pPr>
            <a:r>
              <a:rPr lang="da-DK" sz="4000" b="1" dirty="0" smtClean="0"/>
              <a:t>Winfleet</a:t>
            </a:r>
            <a:r>
              <a:rPr lang="da-DK" dirty="0" smtClean="0"/>
              <a:t> </a:t>
            </a:r>
          </a:p>
        </p:txBody>
      </p:sp>
      <p:sp>
        <p:nvSpPr>
          <p:cNvPr id="6" name="Text Box 3"/>
          <p:cNvSpPr txBox="1">
            <a:spLocks noChangeArrowheads="1"/>
          </p:cNvSpPr>
          <p:nvPr/>
        </p:nvSpPr>
        <p:spPr>
          <a:xfrm>
            <a:off x="318467" y="2536875"/>
            <a:ext cx="7781925" cy="1900237"/>
          </a:xfrm>
          <a:prstGeom prst="rect">
            <a:avLst/>
          </a:prstGeom>
          <a:noFill/>
          <a:extLst>
            <a:ext uri="{909E8E84-426E-40dd-AFC4-6F175D3DCCD1}">
              <a14:hiddenFill xmlns="" xmlns:a14="http://schemas.microsoft.com/office/drawing/2010/main">
                <a:solidFill>
                  <a:schemeClr val="accent1"/>
                </a:solidFill>
              </a14:hiddenFill>
            </a:ext>
          </a:ex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2B3CF"/>
              </a:buClr>
              <a:buFont typeface="Wingdings" charset="2"/>
              <a:buChar char=""/>
              <a:tabLst>
                <a:tab pos="266700" algn="l"/>
              </a:tabLst>
            </a:pPr>
            <a:r>
              <a:rPr lang="da-DK" sz="2000" dirty="0" smtClean="0"/>
              <a:t>Bruges til at følge biler. </a:t>
            </a:r>
          </a:p>
          <a:p>
            <a:pPr>
              <a:buClr>
                <a:srgbClr val="32B3CF"/>
              </a:buClr>
              <a:buFont typeface="Wingdings" charset="2"/>
              <a:buChar char=""/>
              <a:tabLst>
                <a:tab pos="266700" algn="l"/>
              </a:tabLst>
            </a:pPr>
            <a:r>
              <a:rPr lang="da-DK" sz="2000" dirty="0" smtClean="0"/>
              <a:t>Finde erstatnings bil ved defekt</a:t>
            </a:r>
          </a:p>
          <a:p>
            <a:pPr>
              <a:buClr>
                <a:srgbClr val="32B3CF"/>
              </a:buClr>
              <a:buFont typeface="Wingdings" charset="2"/>
              <a:buChar char=""/>
              <a:tabLst>
                <a:tab pos="266700" algn="l"/>
              </a:tabLst>
            </a:pPr>
            <a:r>
              <a:rPr lang="da-DK" sz="2000" dirty="0" smtClean="0"/>
              <a:t>Hjælp ved havari</a:t>
            </a:r>
          </a:p>
          <a:p>
            <a:pPr marL="0" indent="0">
              <a:buFontTx/>
              <a:buNone/>
              <a:tabLst>
                <a:tab pos="266700" algn="l"/>
              </a:tabLst>
            </a:pPr>
            <a:endParaRPr lang="da-DK" sz="1400" dirty="0" smtClean="0">
              <a:latin typeface="Calibri"/>
            </a:endParaRPr>
          </a:p>
        </p:txBody>
      </p:sp>
      <p:sp>
        <p:nvSpPr>
          <p:cNvPr id="7" name="Text Box 6"/>
          <p:cNvSpPr txBox="1">
            <a:spLocks noChangeArrowheads="1"/>
          </p:cNvSpPr>
          <p:nvPr/>
        </p:nvSpPr>
        <p:spPr bwMode="auto">
          <a:xfrm>
            <a:off x="395536" y="4293096"/>
            <a:ext cx="4400520" cy="8733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buClr>
                <a:srgbClr val="FFCC00"/>
              </a:buClr>
            </a:pPr>
            <a:r>
              <a:rPr lang="da-DK" dirty="0" smtClean="0">
                <a:latin typeface="Calibri"/>
              </a:rPr>
              <a:t>(Indsæt billeder fra winfleet)</a:t>
            </a:r>
          </a:p>
          <a:p>
            <a:endParaRPr lang="da-DK" dirty="0">
              <a:latin typeface="Calibri"/>
            </a:endParaRPr>
          </a:p>
        </p:txBody>
      </p:sp>
    </p:spTree>
    <p:extLst>
      <p:ext uri="{BB962C8B-B14F-4D97-AF65-F5344CB8AC3E}">
        <p14:creationId xmlns:p14="http://schemas.microsoft.com/office/powerpoint/2010/main" val="18956570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a:spLocks noGrp="1" noChangeArrowheads="1"/>
          </p:cNvSpPr>
          <p:nvPr>
            <p:ph type="title" idx="4294967295"/>
          </p:nvPr>
        </p:nvSpPr>
        <p:spPr>
          <a:xfrm>
            <a:off x="266204" y="1398588"/>
            <a:ext cx="8050212" cy="374228"/>
          </a:xfrm>
          <a:noFill/>
          <a:extLst>
            <a:ext uri="{909E8E84-426E-40dd-AFC4-6F175D3DCCD1}">
              <a14:hiddenFill xmlns="" xmlns:a14="http://schemas.microsoft.com/office/drawing/2010/main">
                <a:solidFill>
                  <a:schemeClr val="accent1"/>
                </a:solidFill>
              </a14:hiddenFill>
            </a:ext>
          </a:extLst>
        </p:spPr>
        <p:txBody>
          <a:bodyPr>
            <a:noAutofit/>
          </a:bodyPr>
          <a:lstStyle/>
          <a:p>
            <a:pPr algn="l" eaLnBrk="1" hangingPunct="1">
              <a:spcBef>
                <a:spcPct val="50000"/>
              </a:spcBef>
            </a:pPr>
            <a:r>
              <a:rPr lang="da-DK" sz="3600" b="1" dirty="0" smtClean="0"/>
              <a:t>Daglige rutiner </a:t>
            </a:r>
            <a:br>
              <a:rPr lang="da-DK" sz="3600" b="1" dirty="0" smtClean="0"/>
            </a:br>
            <a:endParaRPr lang="da-DK" sz="3600" b="1" dirty="0" smtClean="0"/>
          </a:p>
        </p:txBody>
      </p:sp>
      <p:sp>
        <p:nvSpPr>
          <p:cNvPr id="7" name="Rectangle 7"/>
          <p:cNvSpPr>
            <a:spLocks noChangeArrowheads="1"/>
          </p:cNvSpPr>
          <p:nvPr/>
        </p:nvSpPr>
        <p:spPr bwMode="auto">
          <a:xfrm>
            <a:off x="318254" y="1722294"/>
            <a:ext cx="3101618" cy="338554"/>
          </a:xfrm>
          <a:prstGeom prst="rect">
            <a:avLst/>
          </a:prstGeom>
          <a:noFill/>
          <a:ln>
            <a:noFill/>
          </a:ln>
          <a:effectLst>
            <a:prstShdw prst="shdw13" dist="53882" dir="13500000">
              <a:schemeClr val="bg2">
                <a:alpha val="50000"/>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r>
              <a:rPr lang="da-DK" sz="1600" b="1" dirty="0">
                <a:latin typeface="+mn-lt"/>
              </a:rPr>
              <a:t>Tilmelding ved vognløbsstart!</a:t>
            </a:r>
          </a:p>
        </p:txBody>
      </p:sp>
      <p:sp>
        <p:nvSpPr>
          <p:cNvPr id="2" name="Tekstfelt 1"/>
          <p:cNvSpPr txBox="1"/>
          <p:nvPr/>
        </p:nvSpPr>
        <p:spPr>
          <a:xfrm>
            <a:off x="323528" y="2244928"/>
            <a:ext cx="7128792" cy="3416320"/>
          </a:xfrm>
          <a:prstGeom prst="rect">
            <a:avLst/>
          </a:prstGeom>
          <a:noFill/>
        </p:spPr>
        <p:txBody>
          <a:bodyPr wrap="square" rtlCol="0">
            <a:spAutoFit/>
          </a:bodyPr>
          <a:lstStyle/>
          <a:p>
            <a:pPr marL="285750" indent="-285750">
              <a:buClr>
                <a:srgbClr val="32B3CF"/>
              </a:buClr>
              <a:buFont typeface="Wingdings" charset="2"/>
              <a:buChar char=""/>
            </a:pPr>
            <a:r>
              <a:rPr lang="da-DK" dirty="0"/>
              <a:t>Tilmelding sker altid ved vognløbets start i </a:t>
            </a:r>
            <a:r>
              <a:rPr lang="da-DK" dirty="0" smtClean="0"/>
              <a:t>hjemzonen</a:t>
            </a:r>
          </a:p>
          <a:p>
            <a:pPr marL="285750" indent="-285750">
              <a:buClr>
                <a:srgbClr val="32B3CF"/>
              </a:buClr>
              <a:buFont typeface="Wingdings" charset="2"/>
              <a:buChar char=""/>
            </a:pPr>
            <a:endParaRPr lang="da-DK" dirty="0"/>
          </a:p>
          <a:p>
            <a:pPr marL="285750" indent="-285750">
              <a:buClr>
                <a:srgbClr val="32B3CF"/>
              </a:buClr>
              <a:buFont typeface="Wingdings" charset="2"/>
              <a:buChar char=""/>
            </a:pPr>
            <a:r>
              <a:rPr lang="da-DK" dirty="0" smtClean="0"/>
              <a:t>Tilmelding </a:t>
            </a:r>
            <a:r>
              <a:rPr lang="da-DK" dirty="0"/>
              <a:t>skal ske til tiden – må ikke ske før og ikke </a:t>
            </a:r>
            <a:r>
              <a:rPr lang="da-DK" dirty="0" smtClean="0"/>
              <a:t>efter</a:t>
            </a:r>
          </a:p>
          <a:p>
            <a:pPr marL="285750" indent="-285750">
              <a:buClr>
                <a:srgbClr val="32B3CF"/>
              </a:buClr>
              <a:buFont typeface="Wingdings" charset="2"/>
              <a:buChar char=""/>
            </a:pPr>
            <a:endParaRPr lang="da-DK" dirty="0"/>
          </a:p>
          <a:p>
            <a:pPr marL="285750" indent="-285750">
              <a:buClr>
                <a:srgbClr val="32B3CF"/>
              </a:buClr>
              <a:buFont typeface="Wingdings" charset="2"/>
              <a:buChar char=""/>
            </a:pPr>
            <a:r>
              <a:rPr lang="da-DK" dirty="0" smtClean="0"/>
              <a:t>Ønsker </a:t>
            </a:r>
            <a:r>
              <a:rPr lang="da-DK" dirty="0"/>
              <a:t>du turene ud på din mobiltelefon,(hvis muligt) skal </a:t>
            </a:r>
            <a:r>
              <a:rPr lang="da-DK" dirty="0" smtClean="0"/>
              <a:t/>
            </a:r>
            <a:br>
              <a:rPr lang="da-DK" dirty="0" smtClean="0"/>
            </a:br>
            <a:r>
              <a:rPr lang="da-DK" dirty="0" smtClean="0"/>
              <a:t>dette </a:t>
            </a:r>
            <a:r>
              <a:rPr lang="da-DK" dirty="0"/>
              <a:t>først slås til på </a:t>
            </a:r>
            <a:r>
              <a:rPr lang="da-DK" dirty="0" smtClean="0"/>
              <a:t>anlægget</a:t>
            </a:r>
          </a:p>
          <a:p>
            <a:pPr marL="285750" indent="-285750">
              <a:buClr>
                <a:srgbClr val="32B3CF"/>
              </a:buClr>
              <a:buFont typeface="Wingdings" charset="2"/>
              <a:buChar char=""/>
            </a:pPr>
            <a:endParaRPr lang="da-DK" dirty="0"/>
          </a:p>
          <a:p>
            <a:pPr marL="285750" indent="-285750">
              <a:buClr>
                <a:srgbClr val="32B3CF"/>
              </a:buClr>
              <a:buFont typeface="Wingdings" charset="2"/>
              <a:buChar char=""/>
            </a:pPr>
            <a:r>
              <a:rPr lang="da-DK" dirty="0" smtClean="0"/>
              <a:t>Tryk </a:t>
            </a:r>
            <a:r>
              <a:rPr lang="da-DK" dirty="0"/>
              <a:t>altid ”Ny ordre”, når du starter dit vognløb, således </a:t>
            </a:r>
            <a:r>
              <a:rPr lang="da-DK" dirty="0" smtClean="0"/>
              <a:t/>
            </a:r>
            <a:br>
              <a:rPr lang="da-DK" dirty="0" smtClean="0"/>
            </a:br>
            <a:r>
              <a:rPr lang="da-DK" dirty="0" smtClean="0"/>
              <a:t>at </a:t>
            </a:r>
            <a:r>
              <a:rPr lang="da-DK" dirty="0"/>
              <a:t>du modtager din første </a:t>
            </a:r>
            <a:r>
              <a:rPr lang="da-DK" dirty="0" smtClean="0"/>
              <a:t>tur</a:t>
            </a:r>
          </a:p>
          <a:p>
            <a:pPr marL="285750" indent="-285750">
              <a:buClr>
                <a:srgbClr val="32B3CF"/>
              </a:buClr>
              <a:buFont typeface="Wingdings" charset="2"/>
              <a:buChar char=""/>
            </a:pPr>
            <a:endParaRPr lang="da-DK" dirty="0"/>
          </a:p>
          <a:p>
            <a:pPr marL="285750" indent="-285750">
              <a:buClr>
                <a:srgbClr val="32B3CF"/>
              </a:buClr>
              <a:buFont typeface="Wingdings" charset="2"/>
              <a:buChar char=""/>
            </a:pPr>
            <a:r>
              <a:rPr lang="da-DK" dirty="0" smtClean="0"/>
              <a:t>Ved </a:t>
            </a:r>
            <a:r>
              <a:rPr lang="da-DK" dirty="0"/>
              <a:t>”Ledig indtil videre” skal altid trykkes ny ordre igen, </a:t>
            </a:r>
            <a:r>
              <a:rPr lang="da-DK" dirty="0" smtClean="0"/>
              <a:t/>
            </a:r>
            <a:br>
              <a:rPr lang="da-DK" dirty="0" smtClean="0"/>
            </a:br>
            <a:r>
              <a:rPr lang="da-DK" dirty="0" smtClean="0"/>
              <a:t>for </a:t>
            </a:r>
            <a:r>
              <a:rPr lang="da-DK" dirty="0"/>
              <a:t>at en tur kommer ud </a:t>
            </a:r>
            <a:r>
              <a:rPr lang="da-DK" dirty="0" smtClean="0"/>
              <a:t>automatisk</a:t>
            </a:r>
            <a:endParaRPr lang="da-DK" dirty="0"/>
          </a:p>
        </p:txBody>
      </p:sp>
    </p:spTree>
    <p:extLst>
      <p:ext uri="{BB962C8B-B14F-4D97-AF65-F5344CB8AC3E}">
        <p14:creationId xmlns:p14="http://schemas.microsoft.com/office/powerpoint/2010/main" val="3745932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a:spLocks noGrp="1" noChangeArrowheads="1"/>
          </p:cNvSpPr>
          <p:nvPr>
            <p:ph type="title" idx="4294967295"/>
          </p:nvPr>
        </p:nvSpPr>
        <p:spPr>
          <a:xfrm>
            <a:off x="281136" y="692696"/>
            <a:ext cx="7315200" cy="1728192"/>
          </a:xfrm>
          <a:noFill/>
          <a:extLst>
            <a:ext uri="{909E8E84-426E-40dd-AFC4-6F175D3DCCD1}">
              <a14:hiddenFill xmlns="" xmlns:a14="http://schemas.microsoft.com/office/drawing/2010/main">
                <a:solidFill>
                  <a:schemeClr val="accent1"/>
                </a:solidFill>
              </a14:hiddenFill>
            </a:ext>
          </a:extLst>
        </p:spPr>
        <p:txBody>
          <a:bodyPr>
            <a:noAutofit/>
          </a:bodyPr>
          <a:lstStyle/>
          <a:p>
            <a:pPr algn="l" eaLnBrk="1" hangingPunct="1">
              <a:lnSpc>
                <a:spcPct val="80000"/>
              </a:lnSpc>
              <a:spcBef>
                <a:spcPct val="50000"/>
              </a:spcBef>
              <a:spcAft>
                <a:spcPts val="1800"/>
              </a:spcAft>
            </a:pPr>
            <a:r>
              <a:rPr lang="da-DK" sz="3600" b="1" dirty="0" smtClean="0"/>
              <a:t>Daglige rutiner </a:t>
            </a:r>
            <a:br>
              <a:rPr lang="da-DK" sz="3600" b="1" dirty="0" smtClean="0"/>
            </a:br>
            <a:r>
              <a:rPr lang="da-DK" sz="3600" b="1" dirty="0" smtClean="0"/>
              <a:t>–</a:t>
            </a:r>
            <a:r>
              <a:rPr lang="da-DK" sz="3600" b="1" dirty="0"/>
              <a:t> </a:t>
            </a:r>
            <a:r>
              <a:rPr lang="da-DK" sz="3600" b="1" dirty="0" smtClean="0"/>
              <a:t>Privatrejser</a:t>
            </a:r>
            <a:r>
              <a:rPr lang="da-DK" sz="2400" b="1" dirty="0" smtClean="0"/>
              <a:t> (EP/OST tilladelser undtaget)</a:t>
            </a:r>
          </a:p>
        </p:txBody>
      </p:sp>
      <p:sp>
        <p:nvSpPr>
          <p:cNvPr id="6" name="Text Box 3"/>
          <p:cNvSpPr txBox="1">
            <a:spLocks noChangeArrowheads="1"/>
          </p:cNvSpPr>
          <p:nvPr/>
        </p:nvSpPr>
        <p:spPr>
          <a:xfrm>
            <a:off x="323528" y="2197943"/>
            <a:ext cx="7781925" cy="3391297"/>
          </a:xfrm>
          <a:prstGeom prst="rect">
            <a:avLst/>
          </a:prstGeom>
          <a:noFill/>
          <a:extLst>
            <a:ext uri="{909E8E84-426E-40dd-AFC4-6F175D3DCCD1}">
              <a14:hiddenFill xmlns="" xmlns:a14="http://schemas.microsoft.com/office/drawing/2010/main">
                <a:solidFill>
                  <a:schemeClr val="accent1"/>
                </a:solidFill>
              </a14:hiddenFill>
            </a:ext>
          </a:ex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Times" pitchFamily="18" charset="0"/>
              <a:buNone/>
              <a:tabLst>
                <a:tab pos="628650" algn="l"/>
              </a:tabLst>
            </a:pPr>
            <a:r>
              <a:rPr lang="da-DK" sz="1400" b="1" dirty="0" smtClean="0"/>
              <a:t>Privatrejser kan anvendes af variable vogne, som f.eks. har aftaler om anden fast kørsel, men som samtidig kører for Flextrafik </a:t>
            </a:r>
            <a:r>
              <a:rPr lang="da-DK" sz="1400" b="1" dirty="0" smtClean="0">
                <a:solidFill>
                  <a:srgbClr val="FF0000"/>
                </a:solidFill>
              </a:rPr>
              <a:t>(kan man selv, skal man selv)</a:t>
            </a:r>
          </a:p>
          <a:p>
            <a:pPr marL="0" indent="0">
              <a:buFont typeface="Times" pitchFamily="18" charset="0"/>
              <a:buNone/>
              <a:tabLst>
                <a:tab pos="628650" algn="l"/>
              </a:tabLst>
            </a:pPr>
            <a:endParaRPr lang="da-DK" sz="1400" b="1" dirty="0" smtClean="0">
              <a:solidFill>
                <a:srgbClr val="FF0000"/>
              </a:solidFill>
            </a:endParaRPr>
          </a:p>
          <a:p>
            <a:pPr marL="0" indent="0">
              <a:buFont typeface="Arial" panose="020B0604020202020204" pitchFamily="34" charset="0"/>
              <a:buNone/>
              <a:tabLst>
                <a:tab pos="628650" algn="l"/>
              </a:tabLst>
            </a:pPr>
            <a:r>
              <a:rPr lang="da-DK" sz="1400" dirty="0" smtClean="0"/>
              <a:t>Chaufføren kan lægge privatrejser ind via Aplicom/vognmandsportalen</a:t>
            </a:r>
          </a:p>
          <a:p>
            <a:pPr marL="0" indent="0">
              <a:buFont typeface="Arial" panose="020B0604020202020204" pitchFamily="34" charset="0"/>
              <a:buNone/>
              <a:tabLst>
                <a:tab pos="628650" algn="l"/>
              </a:tabLst>
            </a:pPr>
            <a:endParaRPr lang="da-DK" sz="1400" dirty="0"/>
          </a:p>
          <a:p>
            <a:pPr>
              <a:buClr>
                <a:srgbClr val="32B3CF"/>
              </a:buClr>
              <a:buFont typeface="Wingdings" charset="2"/>
              <a:buChar char=""/>
              <a:tabLst>
                <a:tab pos="628650" algn="l"/>
              </a:tabLst>
            </a:pPr>
            <a:r>
              <a:rPr lang="da-DK" sz="1400" dirty="0"/>
              <a:t>Privatrejser lægges ind af chauffør eller vognmand ved at kontakte Flextrafiks </a:t>
            </a:r>
            <a:r>
              <a:rPr lang="da-DK" sz="1400" dirty="0" smtClean="0"/>
              <a:t>Trafikstyring</a:t>
            </a:r>
            <a:endParaRPr lang="da-DK" sz="1400" dirty="0"/>
          </a:p>
          <a:p>
            <a:pPr>
              <a:buClr>
                <a:srgbClr val="32B3CF"/>
              </a:buClr>
              <a:buFont typeface="Wingdings" charset="2"/>
              <a:buChar char=""/>
              <a:tabLst>
                <a:tab pos="628650" algn="l"/>
              </a:tabLst>
            </a:pPr>
            <a:r>
              <a:rPr lang="da-DK" sz="1400" dirty="0"/>
              <a:t>Skal have en start- og slutadresse, så vi kan lokalisere vognen efter </a:t>
            </a:r>
            <a:r>
              <a:rPr lang="da-DK" sz="1400" dirty="0" smtClean="0"/>
              <a:t>privatrejsen</a:t>
            </a:r>
            <a:endParaRPr lang="da-DK" sz="1400" dirty="0"/>
          </a:p>
          <a:p>
            <a:pPr>
              <a:buClr>
                <a:srgbClr val="32B3CF"/>
              </a:buClr>
              <a:buFont typeface="Wingdings" charset="2"/>
              <a:buChar char=""/>
              <a:tabLst>
                <a:tab pos="628650" algn="l"/>
              </a:tabLst>
            </a:pPr>
            <a:r>
              <a:rPr lang="da-DK" sz="1400" dirty="0"/>
              <a:t>Skal have en varighed i x antal </a:t>
            </a:r>
            <a:r>
              <a:rPr lang="da-DK" sz="1400" dirty="0" smtClean="0"/>
              <a:t>minutter</a:t>
            </a:r>
            <a:endParaRPr lang="da-DK" sz="1400" dirty="0"/>
          </a:p>
          <a:p>
            <a:pPr>
              <a:buClr>
                <a:srgbClr val="32B3CF"/>
              </a:buClr>
              <a:buFont typeface="Wingdings" charset="2"/>
              <a:buChar char=""/>
              <a:tabLst>
                <a:tab pos="628650" algn="l"/>
              </a:tabLst>
            </a:pPr>
            <a:r>
              <a:rPr lang="da-DK" sz="1400" dirty="0"/>
              <a:t>Vognmanden anmoder om privatrejser via mail senest kl. 14:00/15:00  via </a:t>
            </a:r>
            <a:r>
              <a:rPr lang="da-DK" sz="1400" dirty="0" smtClean="0"/>
              <a:t>mail</a:t>
            </a:r>
            <a:endParaRPr lang="da-DK" sz="1400" dirty="0"/>
          </a:p>
          <a:p>
            <a:pPr>
              <a:buClr>
                <a:srgbClr val="32B3CF"/>
              </a:buClr>
              <a:buFont typeface="Wingdings" charset="2"/>
              <a:buChar char=""/>
              <a:tabLst>
                <a:tab pos="628650" algn="l"/>
              </a:tabLst>
            </a:pPr>
            <a:r>
              <a:rPr lang="da-DK" sz="1400" dirty="0"/>
              <a:t>Privatrejser skal lægges ind dagen før inden kl. 16:</a:t>
            </a:r>
            <a:r>
              <a:rPr lang="da-DK" sz="1400" dirty="0" smtClean="0"/>
              <a:t>00</a:t>
            </a:r>
            <a:endParaRPr lang="da-DK" sz="1400" dirty="0"/>
          </a:p>
          <a:p>
            <a:pPr>
              <a:buClr>
                <a:srgbClr val="32B3CF"/>
              </a:buClr>
              <a:buFont typeface="Wingdings" charset="2"/>
              <a:buChar char=""/>
              <a:tabLst>
                <a:tab pos="628650" algn="l"/>
              </a:tabLst>
            </a:pPr>
            <a:r>
              <a:rPr lang="da-DK" sz="1400" dirty="0"/>
              <a:t>Privatrejser kan kun lægges ind samme dag, hvis der er plads på </a:t>
            </a:r>
            <a:r>
              <a:rPr lang="da-DK" sz="1400" dirty="0" smtClean="0"/>
              <a:t>vognløbet</a:t>
            </a:r>
            <a:endParaRPr lang="da-DK" sz="1400" dirty="0"/>
          </a:p>
          <a:p>
            <a:pPr>
              <a:buClr>
                <a:srgbClr val="32B3CF"/>
              </a:buClr>
              <a:buFont typeface="Wingdings" charset="2"/>
              <a:buChar char=""/>
              <a:tabLst>
                <a:tab pos="628650" algn="l"/>
              </a:tabLst>
            </a:pPr>
            <a:r>
              <a:rPr lang="da-DK" sz="1400" dirty="0"/>
              <a:t>Planlagte </a:t>
            </a:r>
            <a:r>
              <a:rPr lang="da-DK" sz="1400" dirty="0" smtClean="0"/>
              <a:t>ture </a:t>
            </a:r>
            <a:r>
              <a:rPr lang="da-DK" sz="1400" dirty="0"/>
              <a:t>kan ikke flyttes til andre af vognmandens biler, hvis der lægges privatrejser ind</a:t>
            </a:r>
            <a:endParaRPr lang="da-DK" sz="1400" dirty="0" smtClean="0"/>
          </a:p>
          <a:p>
            <a:pPr marL="265113" lvl="1" indent="0">
              <a:lnSpc>
                <a:spcPct val="80000"/>
              </a:lnSpc>
              <a:buFont typeface="Times" pitchFamily="18" charset="0"/>
              <a:buNone/>
              <a:tabLst>
                <a:tab pos="628650" algn="l"/>
              </a:tabLst>
            </a:pPr>
            <a:endParaRPr lang="da-DK" sz="700" dirty="0" smtClean="0"/>
          </a:p>
          <a:p>
            <a:pPr marL="0" indent="0">
              <a:lnSpc>
                <a:spcPct val="80000"/>
              </a:lnSpc>
              <a:buFontTx/>
              <a:buNone/>
              <a:tabLst>
                <a:tab pos="628650" algn="l"/>
              </a:tabLst>
            </a:pPr>
            <a:endParaRPr lang="da-DK" sz="700" dirty="0" smtClean="0">
              <a:latin typeface="Calibri"/>
            </a:endParaRPr>
          </a:p>
        </p:txBody>
      </p:sp>
    </p:spTree>
    <p:extLst>
      <p:ext uri="{BB962C8B-B14F-4D97-AF65-F5344CB8AC3E}">
        <p14:creationId xmlns:p14="http://schemas.microsoft.com/office/powerpoint/2010/main" val="36587532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a:spLocks noGrp="1" noChangeArrowheads="1"/>
          </p:cNvSpPr>
          <p:nvPr>
            <p:ph type="title" idx="4294967295"/>
          </p:nvPr>
        </p:nvSpPr>
        <p:spPr>
          <a:xfrm>
            <a:off x="323528" y="1772816"/>
            <a:ext cx="8050212" cy="936104"/>
          </a:xfrm>
          <a:noFill/>
          <a:extLst>
            <a:ext uri="{909E8E84-426E-40dd-AFC4-6F175D3DCCD1}">
              <a14:hiddenFill xmlns="" xmlns:a14="http://schemas.microsoft.com/office/drawing/2010/main">
                <a:solidFill>
                  <a:schemeClr val="accent1"/>
                </a:solidFill>
              </a14:hiddenFill>
            </a:ext>
          </a:extLst>
        </p:spPr>
        <p:txBody>
          <a:bodyPr>
            <a:noAutofit/>
          </a:bodyPr>
          <a:lstStyle/>
          <a:p>
            <a:pPr algn="l" eaLnBrk="1" hangingPunct="1">
              <a:spcBef>
                <a:spcPct val="50000"/>
              </a:spcBef>
            </a:pPr>
            <a:r>
              <a:rPr lang="da-DK" sz="3600" b="1" dirty="0" smtClean="0"/>
              <a:t>Åbning /lukning af vognløb </a:t>
            </a:r>
            <a:br>
              <a:rPr lang="da-DK" sz="3600" b="1" dirty="0" smtClean="0"/>
            </a:br>
            <a:endParaRPr lang="da-DK" sz="3600" b="1" dirty="0" smtClean="0"/>
          </a:p>
        </p:txBody>
      </p:sp>
      <p:sp>
        <p:nvSpPr>
          <p:cNvPr id="2" name="Tekstfelt 1"/>
          <p:cNvSpPr txBox="1"/>
          <p:nvPr/>
        </p:nvSpPr>
        <p:spPr>
          <a:xfrm>
            <a:off x="323528" y="2492896"/>
            <a:ext cx="4951286" cy="784830"/>
          </a:xfrm>
          <a:prstGeom prst="rect">
            <a:avLst/>
          </a:prstGeom>
          <a:noFill/>
        </p:spPr>
        <p:txBody>
          <a:bodyPr wrap="square" rtlCol="0">
            <a:spAutoFit/>
          </a:bodyPr>
          <a:lstStyle/>
          <a:p>
            <a:pPr marL="285750" indent="-285750">
              <a:spcBef>
                <a:spcPct val="50000"/>
              </a:spcBef>
              <a:buClr>
                <a:srgbClr val="32B3CF"/>
              </a:buClr>
              <a:buFont typeface="Wingdings" charset="2"/>
              <a:buChar char=""/>
            </a:pPr>
            <a:r>
              <a:rPr lang="da-DK" dirty="0"/>
              <a:t>Åbning af VL skal ske på minuttet .</a:t>
            </a:r>
          </a:p>
          <a:p>
            <a:pPr marL="285750" indent="-285750">
              <a:spcBef>
                <a:spcPct val="50000"/>
              </a:spcBef>
              <a:buClr>
                <a:srgbClr val="32B3CF"/>
              </a:buClr>
              <a:buFont typeface="Wingdings" charset="2"/>
              <a:buChar char=""/>
            </a:pPr>
            <a:r>
              <a:rPr lang="da-DK" dirty="0"/>
              <a:t>Åbning skal altid ske i hjemzone / startzone</a:t>
            </a:r>
          </a:p>
        </p:txBody>
      </p:sp>
    </p:spTree>
    <p:extLst>
      <p:ext uri="{BB962C8B-B14F-4D97-AF65-F5344CB8AC3E}">
        <p14:creationId xmlns:p14="http://schemas.microsoft.com/office/powerpoint/2010/main" val="1943163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p:cNvSpPr>
            <a:spLocks noGrp="1"/>
          </p:cNvSpPr>
          <p:nvPr>
            <p:ph idx="1"/>
          </p:nvPr>
        </p:nvSpPr>
        <p:spPr>
          <a:xfrm>
            <a:off x="251520" y="1340768"/>
            <a:ext cx="8229600" cy="3744416"/>
          </a:xfrm>
        </p:spPr>
        <p:txBody>
          <a:bodyPr>
            <a:normAutofit/>
          </a:bodyPr>
          <a:lstStyle/>
          <a:p>
            <a:pPr marL="0" indent="0">
              <a:lnSpc>
                <a:spcPct val="80000"/>
              </a:lnSpc>
              <a:buNone/>
            </a:pPr>
            <a:r>
              <a:rPr lang="da-DK" sz="3600" b="1" dirty="0" smtClean="0">
                <a:latin typeface="Calibri"/>
                <a:ea typeface="Calibri"/>
                <a:cs typeface="Calibri"/>
              </a:rPr>
              <a:t>Med andre ord skal </a:t>
            </a:r>
            <a:br>
              <a:rPr lang="da-DK" sz="3600" b="1" dirty="0" smtClean="0">
                <a:latin typeface="Calibri"/>
                <a:ea typeface="Calibri"/>
                <a:cs typeface="Calibri"/>
              </a:rPr>
            </a:br>
            <a:r>
              <a:rPr lang="da-DK" sz="3600" b="1" dirty="0" smtClean="0">
                <a:latin typeface="Calibri"/>
                <a:ea typeface="Calibri"/>
                <a:cs typeface="Calibri"/>
              </a:rPr>
              <a:t>du have kendskab til</a:t>
            </a:r>
            <a:r>
              <a:rPr lang="da-DK" b="1" dirty="0" smtClean="0">
                <a:latin typeface="Calibri"/>
                <a:ea typeface="Calibri"/>
                <a:cs typeface="Calibri"/>
              </a:rPr>
              <a:t>:</a:t>
            </a:r>
            <a:r>
              <a:rPr lang="da-DK" sz="3500" b="1" dirty="0" smtClean="0">
                <a:latin typeface="Calibri"/>
                <a:ea typeface="Calibri"/>
                <a:cs typeface="Calibri"/>
              </a:rPr>
              <a:t/>
            </a:r>
            <a:br>
              <a:rPr lang="da-DK" sz="3500" b="1" dirty="0" smtClean="0">
                <a:latin typeface="Calibri"/>
                <a:ea typeface="Calibri"/>
                <a:cs typeface="Calibri"/>
              </a:rPr>
            </a:br>
            <a:endParaRPr lang="da-DK" sz="3500" b="1" dirty="0" smtClean="0">
              <a:solidFill>
                <a:schemeClr val="tx1">
                  <a:lumMod val="95000"/>
                  <a:lumOff val="5000"/>
                </a:schemeClr>
              </a:solidFill>
              <a:latin typeface="Calibri"/>
              <a:ea typeface="Calibri"/>
              <a:cs typeface="Calibri"/>
            </a:endParaRPr>
          </a:p>
          <a:p>
            <a:pPr>
              <a:buClr>
                <a:srgbClr val="32B3CF"/>
              </a:buClr>
              <a:buFont typeface="Wingdings" charset="2"/>
              <a:buChar char=""/>
            </a:pPr>
            <a:r>
              <a:rPr lang="da-DK" sz="1800" kern="0" dirty="0">
                <a:solidFill>
                  <a:schemeClr val="tx1">
                    <a:lumMod val="95000"/>
                    <a:lumOff val="5000"/>
                  </a:schemeClr>
                </a:solidFill>
                <a:latin typeface="Calibri"/>
                <a:ea typeface="Calibri"/>
                <a:cs typeface="Calibri"/>
              </a:rPr>
              <a:t>Lovgivningen for trafikselskabers virke</a:t>
            </a:r>
          </a:p>
          <a:p>
            <a:pPr>
              <a:buClr>
                <a:srgbClr val="32B3CF"/>
              </a:buClr>
              <a:buFont typeface="Wingdings" charset="2"/>
              <a:buChar char=""/>
            </a:pPr>
            <a:r>
              <a:rPr lang="da-DK" sz="1800" kern="0" dirty="0">
                <a:solidFill>
                  <a:schemeClr val="tx1">
                    <a:lumMod val="95000"/>
                    <a:lumOff val="5000"/>
                  </a:schemeClr>
                </a:solidFill>
                <a:latin typeface="Calibri"/>
                <a:ea typeface="Calibri"/>
                <a:cs typeface="Calibri"/>
              </a:rPr>
              <a:t>Regelsæt</a:t>
            </a:r>
          </a:p>
          <a:p>
            <a:pPr>
              <a:buClr>
                <a:srgbClr val="32B3CF"/>
              </a:buClr>
              <a:buFont typeface="Wingdings" charset="2"/>
              <a:buChar char=""/>
            </a:pPr>
            <a:r>
              <a:rPr lang="da-DK" sz="1800" kern="0" dirty="0">
                <a:solidFill>
                  <a:schemeClr val="tx1">
                    <a:lumMod val="95000"/>
                    <a:lumOff val="5000"/>
                  </a:schemeClr>
                </a:solidFill>
                <a:latin typeface="Calibri"/>
                <a:ea typeface="Calibri"/>
                <a:cs typeface="Calibri"/>
              </a:rPr>
              <a:t>Servicekrav afhængig af kørselstype</a:t>
            </a:r>
          </a:p>
          <a:p>
            <a:pPr>
              <a:buClr>
                <a:srgbClr val="32B3CF"/>
              </a:buClr>
              <a:buFont typeface="Wingdings" charset="2"/>
              <a:buChar char=""/>
            </a:pPr>
            <a:r>
              <a:rPr lang="da-DK" sz="1800" kern="0" dirty="0">
                <a:solidFill>
                  <a:schemeClr val="tx1">
                    <a:lumMod val="95000"/>
                    <a:lumOff val="5000"/>
                  </a:schemeClr>
                </a:solidFill>
                <a:latin typeface="Calibri"/>
                <a:ea typeface="Calibri"/>
                <a:cs typeface="Calibri"/>
              </a:rPr>
              <a:t>Kundetyper og deres forskellige behov</a:t>
            </a:r>
          </a:p>
          <a:p>
            <a:pPr>
              <a:buClr>
                <a:srgbClr val="32B3CF"/>
              </a:buClr>
              <a:buFont typeface="Wingdings" charset="2"/>
              <a:buChar char=""/>
            </a:pPr>
            <a:r>
              <a:rPr lang="da-DK" sz="1800" kern="0" dirty="0">
                <a:solidFill>
                  <a:schemeClr val="tx1">
                    <a:lumMod val="95000"/>
                    <a:lumOff val="5000"/>
                  </a:schemeClr>
                </a:solidFill>
                <a:latin typeface="Calibri"/>
                <a:ea typeface="Calibri"/>
                <a:cs typeface="Calibri"/>
              </a:rPr>
              <a:t>Trafikstyring</a:t>
            </a:r>
          </a:p>
          <a:p>
            <a:pPr>
              <a:buClr>
                <a:srgbClr val="32B3CF"/>
              </a:buClr>
              <a:buFont typeface="Wingdings" charset="2"/>
              <a:buChar char=""/>
            </a:pPr>
            <a:r>
              <a:rPr lang="da-DK" sz="1800" kern="0" dirty="0">
                <a:solidFill>
                  <a:schemeClr val="tx1">
                    <a:lumMod val="95000"/>
                    <a:lumOff val="5000"/>
                  </a:schemeClr>
                </a:solidFill>
                <a:latin typeface="Calibri"/>
                <a:ea typeface="Calibri"/>
                <a:cs typeface="Calibri"/>
              </a:rPr>
              <a:t>Krav til egen uddannelse</a:t>
            </a:r>
          </a:p>
          <a:p>
            <a:pPr>
              <a:buClr>
                <a:srgbClr val="32B3CF"/>
              </a:buClr>
              <a:buFont typeface="Wingdings" charset="2"/>
              <a:buChar char=""/>
            </a:pPr>
            <a:r>
              <a:rPr lang="da-DK" sz="1800" kern="0" dirty="0">
                <a:solidFill>
                  <a:schemeClr val="tx1">
                    <a:lumMod val="95000"/>
                    <a:lumOff val="5000"/>
                  </a:schemeClr>
                </a:solidFill>
                <a:latin typeface="Calibri"/>
                <a:ea typeface="Calibri"/>
                <a:cs typeface="Calibri"/>
              </a:rPr>
              <a:t>Krav til chaufførens optræden og handlemåde</a:t>
            </a:r>
          </a:p>
        </p:txBody>
      </p:sp>
    </p:spTree>
    <p:extLst>
      <p:ext uri="{BB962C8B-B14F-4D97-AF65-F5344CB8AC3E}">
        <p14:creationId xmlns:p14="http://schemas.microsoft.com/office/powerpoint/2010/main" val="7105796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a:spLocks noGrp="1" noChangeArrowheads="1"/>
          </p:cNvSpPr>
          <p:nvPr>
            <p:ph type="title" idx="4294967295"/>
          </p:nvPr>
        </p:nvSpPr>
        <p:spPr>
          <a:xfrm>
            <a:off x="251520" y="1916832"/>
            <a:ext cx="8050212" cy="609600"/>
          </a:xfrm>
          <a:noFill/>
          <a:extLst>
            <a:ext uri="{909E8E84-426E-40dd-AFC4-6F175D3DCCD1}">
              <a14:hiddenFill xmlns="" xmlns:a14="http://schemas.microsoft.com/office/drawing/2010/main">
                <a:solidFill>
                  <a:schemeClr val="accent1"/>
                </a:solidFill>
              </a14:hiddenFill>
            </a:ext>
          </a:extLst>
        </p:spPr>
        <p:txBody>
          <a:bodyPr>
            <a:noAutofit/>
          </a:bodyPr>
          <a:lstStyle/>
          <a:p>
            <a:pPr algn="l" eaLnBrk="1" hangingPunct="1">
              <a:spcBef>
                <a:spcPct val="50000"/>
              </a:spcBef>
            </a:pPr>
            <a:r>
              <a:rPr lang="da-DK" sz="3600" b="1" dirty="0" smtClean="0"/>
              <a:t>Kørsel og kommunikation med børn </a:t>
            </a:r>
            <a:br>
              <a:rPr lang="da-DK" sz="3600" b="1" dirty="0" smtClean="0"/>
            </a:br>
            <a:endParaRPr lang="da-DK" sz="3600" b="1" dirty="0" smtClean="0"/>
          </a:p>
        </p:txBody>
      </p:sp>
      <p:sp>
        <p:nvSpPr>
          <p:cNvPr id="6" name="Text Box 3"/>
          <p:cNvSpPr txBox="1">
            <a:spLocks noChangeArrowheads="1"/>
          </p:cNvSpPr>
          <p:nvPr/>
        </p:nvSpPr>
        <p:spPr>
          <a:xfrm>
            <a:off x="251520" y="2492896"/>
            <a:ext cx="6591300" cy="2016224"/>
          </a:xfrm>
          <a:prstGeom prst="rect">
            <a:avLst/>
          </a:prstGeom>
          <a:noFill/>
          <a:extLst>
            <a:ext uri="{909E8E84-426E-40dd-AFC4-6F175D3DCCD1}">
              <a14:hiddenFill xmlns="" xmlns:a14="http://schemas.microsoft.com/office/drawing/2010/main">
                <a:solidFill>
                  <a:schemeClr val="accent1"/>
                </a:solidFill>
              </a14:hiddenFill>
            </a:ext>
          </a:ex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2B3CF"/>
              </a:buClr>
              <a:buFont typeface="Wingdings" charset="2"/>
              <a:buChar char=""/>
            </a:pPr>
            <a:r>
              <a:rPr lang="da-DK" sz="2000" dirty="0" smtClean="0"/>
              <a:t>Børn må aldrig efterlades.</a:t>
            </a:r>
          </a:p>
          <a:p>
            <a:pPr>
              <a:buClr>
                <a:srgbClr val="32B3CF"/>
              </a:buClr>
              <a:buFont typeface="Wingdings" charset="2"/>
              <a:buChar char=""/>
            </a:pPr>
            <a:r>
              <a:rPr lang="da-DK" sz="2000" dirty="0" smtClean="0"/>
              <a:t>Børn må ikke nægtes kørsel.</a:t>
            </a:r>
          </a:p>
          <a:p>
            <a:pPr>
              <a:buClr>
                <a:srgbClr val="32B3CF"/>
              </a:buClr>
              <a:buFont typeface="Wingdings" charset="2"/>
              <a:buChar char=""/>
            </a:pPr>
            <a:r>
              <a:rPr lang="da-DK" sz="2000" dirty="0" smtClean="0"/>
              <a:t>Overvej dit sprogbrug</a:t>
            </a:r>
          </a:p>
          <a:p>
            <a:pPr>
              <a:buClr>
                <a:srgbClr val="32B3CF"/>
              </a:buClr>
              <a:buFont typeface="Wingdings" charset="2"/>
              <a:buChar char=""/>
            </a:pPr>
            <a:r>
              <a:rPr lang="da-DK" sz="2000" dirty="0" smtClean="0"/>
              <a:t>Er du i tvivl, ring til TFS</a:t>
            </a:r>
          </a:p>
          <a:p>
            <a:endParaRPr lang="da-DK" sz="1400" dirty="0" smtClean="0"/>
          </a:p>
          <a:p>
            <a:endParaRPr lang="da-DK" sz="1400" dirty="0" smtClean="0"/>
          </a:p>
          <a:p>
            <a:pPr>
              <a:buFont typeface="Times" pitchFamily="18" charset="0"/>
              <a:buNone/>
            </a:pPr>
            <a:endParaRPr lang="da-DK" sz="1400" dirty="0" smtClean="0"/>
          </a:p>
          <a:p>
            <a:pPr lvl="2">
              <a:spcBef>
                <a:spcPct val="50000"/>
              </a:spcBef>
              <a:buFontTx/>
              <a:buNone/>
            </a:pPr>
            <a:endParaRPr lang="da-DK" sz="1200" dirty="0" smtClean="0">
              <a:latin typeface="Calibri"/>
            </a:endParaRPr>
          </a:p>
        </p:txBody>
      </p:sp>
      <p:pic>
        <p:nvPicPr>
          <p:cNvPr id="7" name="Billed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2636912"/>
            <a:ext cx="2665065" cy="1872208"/>
          </a:xfrm>
          <a:prstGeom prst="rect">
            <a:avLst/>
          </a:prstGeom>
        </p:spPr>
      </p:pic>
    </p:spTree>
    <p:extLst>
      <p:ext uri="{BB962C8B-B14F-4D97-AF65-F5344CB8AC3E}">
        <p14:creationId xmlns:p14="http://schemas.microsoft.com/office/powerpoint/2010/main" val="14827415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idx="4294967295"/>
          </p:nvPr>
        </p:nvSpPr>
        <p:spPr>
          <a:xfrm>
            <a:off x="251520" y="1628800"/>
            <a:ext cx="7315200" cy="836777"/>
          </a:xfrm>
        </p:spPr>
        <p:txBody>
          <a:bodyPr>
            <a:noAutofit/>
          </a:bodyPr>
          <a:lstStyle/>
          <a:p>
            <a:pPr algn="l">
              <a:lnSpc>
                <a:spcPct val="80000"/>
              </a:lnSpc>
            </a:pPr>
            <a:r>
              <a:rPr lang="da-DK" sz="3600" b="1" dirty="0" smtClean="0"/>
              <a:t>Brug af privatrejser/pauser/</a:t>
            </a:r>
            <a:br>
              <a:rPr lang="da-DK" sz="3600" b="1" dirty="0" smtClean="0"/>
            </a:br>
            <a:r>
              <a:rPr lang="da-DK" sz="3600" b="1" dirty="0" smtClean="0"/>
              <a:t>flydende pauser</a:t>
            </a:r>
            <a:endParaRPr lang="da-DK" sz="3600" b="1" dirty="0"/>
          </a:p>
        </p:txBody>
      </p:sp>
      <p:sp>
        <p:nvSpPr>
          <p:cNvPr id="6" name="Pladsholder til tekst 2"/>
          <p:cNvSpPr txBox="1">
            <a:spLocks/>
          </p:cNvSpPr>
          <p:nvPr/>
        </p:nvSpPr>
        <p:spPr>
          <a:xfrm>
            <a:off x="251520" y="2897625"/>
            <a:ext cx="3581400" cy="22091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a-DK" sz="2000" b="1" dirty="0">
                <a:ea typeface="Calibri"/>
                <a:cs typeface="Calibri"/>
              </a:rPr>
              <a:t>Udfyldes af </a:t>
            </a:r>
            <a:r>
              <a:rPr lang="da-DK" sz="2000" b="1" dirty="0" smtClean="0">
                <a:ea typeface="Calibri"/>
                <a:cs typeface="Calibri"/>
              </a:rPr>
              <a:t>TFS</a:t>
            </a:r>
            <a:endParaRPr lang="da-DK" sz="2000" b="1" dirty="0">
              <a:ea typeface="Calibri"/>
              <a:cs typeface="Calibri"/>
            </a:endParaRPr>
          </a:p>
        </p:txBody>
      </p:sp>
      <p:pic>
        <p:nvPicPr>
          <p:cNvPr id="7" name="Picture 12"/>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5580112" y="2636912"/>
            <a:ext cx="2594819" cy="1729879"/>
          </a:xfrm>
          <a:prstGeom prst="rect">
            <a:avLst/>
          </a:prstGeom>
          <a:noFill/>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p14="http://schemas.microsoft.com/office/powerpoint/2010/main" val="10711903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idx="4294967295"/>
          </p:nvPr>
        </p:nvSpPr>
        <p:spPr>
          <a:xfrm>
            <a:off x="251520" y="980728"/>
            <a:ext cx="7315200" cy="609600"/>
          </a:xfrm>
        </p:spPr>
        <p:txBody>
          <a:bodyPr>
            <a:noAutofit/>
          </a:bodyPr>
          <a:lstStyle/>
          <a:p>
            <a:pPr algn="l"/>
            <a:r>
              <a:rPr lang="da-DK" sz="3600" b="1" dirty="0" smtClean="0"/>
              <a:t>Læsning af plan billede</a:t>
            </a:r>
            <a:endParaRPr lang="da-DK" sz="3600" b="1" dirty="0"/>
          </a:p>
        </p:txBody>
      </p:sp>
      <p:sp>
        <p:nvSpPr>
          <p:cNvPr id="6" name="Text Box 4"/>
          <p:cNvSpPr txBox="1">
            <a:spLocks noChangeArrowheads="1"/>
          </p:cNvSpPr>
          <p:nvPr/>
        </p:nvSpPr>
        <p:spPr>
          <a:xfrm>
            <a:off x="685800" y="1700808"/>
            <a:ext cx="3581400" cy="4114800"/>
          </a:xfrm>
          <a:prstGeom prst="rect">
            <a:avLst/>
          </a:prstGeom>
          <a:noFill/>
          <a:extLst>
            <a:ext uri="{909E8E84-426E-40dd-AFC4-6F175D3DCCD1}">
              <a14:hiddenFill xmlns="" xmlns:a14="http://schemas.microsoft.com/office/drawing/2010/main">
                <a:solidFill>
                  <a:schemeClr val="accent1"/>
                </a:solidFill>
              </a14:hiddenFill>
            </a:ext>
          </a:extLst>
        </p:spPr>
        <p:txBody>
          <a:bodyPr vert="horz" lIns="91440" tIns="45720" rIns="91440" bIns="45720" rtlCol="0">
            <a:normAutofit/>
          </a:bodyPr>
          <a:lstStyle>
            <a:lvl1pPr marL="342900" indent="-342900" algn="l" defTabSz="914400" rtl="0" eaLnBrk="0" fontAlgn="base" latinLnBrk="0" hangingPunct="0">
              <a:spcBef>
                <a:spcPct val="0"/>
              </a:spcBef>
              <a:spcAft>
                <a:spcPct val="0"/>
              </a:spcAft>
              <a:buClr>
                <a:schemeClr val="bg2"/>
              </a:buClr>
              <a:buFont typeface="Times" pitchFamily="18" charset="0"/>
              <a:buChar char="•"/>
              <a:defRPr sz="1600" kern="1200">
                <a:solidFill>
                  <a:schemeClr val="accent2"/>
                </a:solidFill>
                <a:latin typeface="+mn-lt"/>
                <a:ea typeface="+mn-ea"/>
                <a:cs typeface="+mn-cs"/>
              </a:defRPr>
            </a:lvl1pPr>
            <a:lvl2pPr marL="742950" indent="-285750" algn="l" defTabSz="914400" rtl="0" eaLnBrk="0" fontAlgn="base" latinLnBrk="0" hangingPunct="0">
              <a:spcBef>
                <a:spcPct val="0"/>
              </a:spcBef>
              <a:spcAft>
                <a:spcPct val="0"/>
              </a:spcAft>
              <a:buClr>
                <a:schemeClr val="bg2"/>
              </a:buClr>
              <a:buFont typeface="Times" pitchFamily="18" charset="0"/>
              <a:buChar char="•"/>
              <a:defRPr sz="1600" kern="1200">
                <a:solidFill>
                  <a:schemeClr val="accent2"/>
                </a:solidFill>
                <a:latin typeface="+mn-lt"/>
                <a:ea typeface="+mn-ea"/>
                <a:cs typeface="+mn-cs"/>
              </a:defRPr>
            </a:lvl2pPr>
            <a:lvl3pPr marL="1143000" indent="-228600" algn="l" defTabSz="914400" rtl="0" eaLnBrk="0" fontAlgn="base" latinLnBrk="0" hangingPunct="0">
              <a:spcBef>
                <a:spcPct val="0"/>
              </a:spcBef>
              <a:spcAft>
                <a:spcPct val="0"/>
              </a:spcAft>
              <a:buClr>
                <a:schemeClr val="bg2"/>
              </a:buClr>
              <a:buFont typeface="Times" pitchFamily="18" charset="0"/>
              <a:buChar char="•"/>
              <a:defRPr sz="1600" kern="1200">
                <a:solidFill>
                  <a:schemeClr val="accent2"/>
                </a:solidFill>
                <a:latin typeface="+mn-lt"/>
                <a:ea typeface="+mn-ea"/>
                <a:cs typeface="+mn-cs"/>
              </a:defRPr>
            </a:lvl3pPr>
            <a:lvl4pPr marL="1562100" indent="-228600" algn="l" defTabSz="914400" rtl="0" eaLnBrk="0" fontAlgn="base" latinLnBrk="0" hangingPunct="0">
              <a:spcBef>
                <a:spcPct val="0"/>
              </a:spcBef>
              <a:spcAft>
                <a:spcPct val="0"/>
              </a:spcAft>
              <a:buClr>
                <a:schemeClr val="bg2"/>
              </a:buClr>
              <a:buFont typeface="Times" pitchFamily="18" charset="0"/>
              <a:buChar char="•"/>
              <a:defRPr sz="1600" kern="1200">
                <a:solidFill>
                  <a:schemeClr val="accent2"/>
                </a:solidFill>
                <a:latin typeface="+mn-lt"/>
                <a:ea typeface="+mn-ea"/>
                <a:cs typeface="+mn-cs"/>
              </a:defRPr>
            </a:lvl4pPr>
            <a:lvl5pPr marL="1981200" indent="-228600" algn="l" defTabSz="914400" rtl="0" eaLnBrk="0" fontAlgn="base" latinLnBrk="0" hangingPunct="0">
              <a:spcBef>
                <a:spcPct val="0"/>
              </a:spcBef>
              <a:spcAft>
                <a:spcPct val="0"/>
              </a:spcAft>
              <a:buClr>
                <a:schemeClr val="bg2"/>
              </a:buClr>
              <a:buFont typeface="Times" pitchFamily="18" charset="0"/>
              <a:buChar char="•"/>
              <a:defRPr sz="1600" kern="1200">
                <a:solidFill>
                  <a:schemeClr val="accent2"/>
                </a:solidFill>
                <a:latin typeface="+mn-lt"/>
                <a:ea typeface="+mn-ea"/>
                <a:cs typeface="+mn-cs"/>
              </a:defRPr>
            </a:lvl5pPr>
            <a:lvl6pPr marL="2438400" indent="-228600" algn="l" defTabSz="914400" rtl="0" eaLnBrk="1" fontAlgn="base" latinLnBrk="0" hangingPunct="1">
              <a:spcBef>
                <a:spcPct val="0"/>
              </a:spcBef>
              <a:spcAft>
                <a:spcPct val="0"/>
              </a:spcAft>
              <a:buClr>
                <a:schemeClr val="bg2"/>
              </a:buClr>
              <a:buFont typeface="Times"/>
              <a:buChar char="•"/>
              <a:defRPr sz="1600" kern="1200">
                <a:solidFill>
                  <a:schemeClr val="accent2"/>
                </a:solidFill>
                <a:latin typeface="+mn-lt"/>
                <a:ea typeface="+mn-ea"/>
                <a:cs typeface="+mn-cs"/>
              </a:defRPr>
            </a:lvl6pPr>
            <a:lvl7pPr marL="2895600" indent="-228600" algn="l" defTabSz="914400" rtl="0" eaLnBrk="1" fontAlgn="base" latinLnBrk="0" hangingPunct="1">
              <a:spcBef>
                <a:spcPct val="0"/>
              </a:spcBef>
              <a:spcAft>
                <a:spcPct val="0"/>
              </a:spcAft>
              <a:buClr>
                <a:schemeClr val="bg2"/>
              </a:buClr>
              <a:buFont typeface="Times"/>
              <a:buChar char="•"/>
              <a:defRPr sz="1600" kern="1200">
                <a:solidFill>
                  <a:schemeClr val="accent2"/>
                </a:solidFill>
                <a:latin typeface="+mn-lt"/>
                <a:ea typeface="+mn-ea"/>
                <a:cs typeface="+mn-cs"/>
              </a:defRPr>
            </a:lvl7pPr>
            <a:lvl8pPr marL="3352800" indent="-228600" algn="l" defTabSz="914400" rtl="0" eaLnBrk="1" fontAlgn="base" latinLnBrk="0" hangingPunct="1">
              <a:spcBef>
                <a:spcPct val="0"/>
              </a:spcBef>
              <a:spcAft>
                <a:spcPct val="0"/>
              </a:spcAft>
              <a:buClr>
                <a:schemeClr val="bg2"/>
              </a:buClr>
              <a:buFont typeface="Times"/>
              <a:buChar char="•"/>
              <a:defRPr sz="1600" kern="1200">
                <a:solidFill>
                  <a:schemeClr val="accent2"/>
                </a:solidFill>
                <a:latin typeface="+mn-lt"/>
                <a:ea typeface="+mn-ea"/>
                <a:cs typeface="+mn-cs"/>
              </a:defRPr>
            </a:lvl8pPr>
            <a:lvl9pPr marL="3810000" indent="-228600" algn="l" defTabSz="914400" rtl="0" eaLnBrk="1" fontAlgn="base" latinLnBrk="0" hangingPunct="1">
              <a:spcBef>
                <a:spcPct val="0"/>
              </a:spcBef>
              <a:spcAft>
                <a:spcPct val="0"/>
              </a:spcAft>
              <a:buClr>
                <a:schemeClr val="bg2"/>
              </a:buClr>
              <a:buFont typeface="Times"/>
              <a:buChar char="•"/>
              <a:defRPr sz="1600" kern="1200">
                <a:solidFill>
                  <a:schemeClr val="accent2"/>
                </a:solidFill>
                <a:latin typeface="+mn-lt"/>
                <a:ea typeface="+mn-ea"/>
                <a:cs typeface="+mn-cs"/>
              </a:defRPr>
            </a:lvl9pPr>
          </a:lstStyle>
          <a:p>
            <a:pPr eaLnBrk="1" hangingPunct="1">
              <a:buClr>
                <a:srgbClr val="32B3CF"/>
              </a:buClr>
              <a:buFont typeface="Wingdings" charset="2"/>
              <a:buChar char=""/>
            </a:pPr>
            <a:r>
              <a:rPr lang="da-DK" dirty="0" smtClean="0">
                <a:solidFill>
                  <a:srgbClr val="2E3514"/>
                </a:solidFill>
              </a:rPr>
              <a:t>Hvert stop er en individuel ordre. </a:t>
            </a:r>
            <a:br>
              <a:rPr lang="da-DK" dirty="0" smtClean="0">
                <a:solidFill>
                  <a:srgbClr val="2E3514"/>
                </a:solidFill>
              </a:rPr>
            </a:br>
            <a:r>
              <a:rPr lang="da-DK" dirty="0" smtClean="0">
                <a:solidFill>
                  <a:srgbClr val="2E3514"/>
                </a:solidFill>
              </a:rPr>
              <a:t>Der kan være flere ordrer i samme besked.</a:t>
            </a:r>
          </a:p>
          <a:p>
            <a:pPr eaLnBrk="1" hangingPunct="1">
              <a:buClr>
                <a:srgbClr val="32B3CF"/>
              </a:buClr>
              <a:buFont typeface="Wingdings" charset="2"/>
              <a:buChar char=""/>
            </a:pPr>
            <a:endParaRPr lang="da-DK" dirty="0" smtClean="0">
              <a:solidFill>
                <a:srgbClr val="2E3514"/>
              </a:solidFill>
            </a:endParaRPr>
          </a:p>
          <a:p>
            <a:pPr eaLnBrk="1" hangingPunct="1">
              <a:buClr>
                <a:srgbClr val="32B3CF"/>
              </a:buClr>
              <a:buFont typeface="Wingdings" charset="2"/>
              <a:buChar char=""/>
            </a:pPr>
            <a:r>
              <a:rPr lang="da-DK" dirty="0" smtClean="0">
                <a:solidFill>
                  <a:srgbClr val="2E3514"/>
                </a:solidFill>
              </a:rPr>
              <a:t>Ændring af stop nr.</a:t>
            </a:r>
          </a:p>
          <a:p>
            <a:pPr eaLnBrk="1" hangingPunct="1">
              <a:buFont typeface="Times" pitchFamily="18" charset="0"/>
              <a:buNone/>
            </a:pPr>
            <a:r>
              <a:rPr lang="da-DK" sz="1400" i="1" dirty="0" smtClean="0">
                <a:solidFill>
                  <a:schemeClr val="tx1"/>
                </a:solidFill>
              </a:rPr>
              <a:t>	Skubber den nuværende ordre til senere i vognløbet</a:t>
            </a:r>
          </a:p>
          <a:p>
            <a:pPr marL="522288" lvl="1" indent="0" eaLnBrk="1" hangingPunct="1">
              <a:buFont typeface="Times" pitchFamily="18" charset="0"/>
              <a:buNone/>
            </a:pPr>
            <a:endParaRPr lang="da-DK" sz="1000" dirty="0" smtClean="0">
              <a:solidFill>
                <a:schemeClr val="tx1"/>
              </a:solidFill>
            </a:endParaRPr>
          </a:p>
          <a:p>
            <a:pPr marL="358775" lvl="1" indent="0" eaLnBrk="1" hangingPunct="1">
              <a:buFont typeface="Times" pitchFamily="18" charset="0"/>
              <a:buNone/>
              <a:tabLst>
                <a:tab pos="358775" algn="l"/>
                <a:tab pos="446088" algn="l"/>
              </a:tabLst>
            </a:pPr>
            <a:r>
              <a:rPr lang="da-DK" sz="1200" b="1" dirty="0" smtClean="0">
                <a:solidFill>
                  <a:schemeClr val="tx1"/>
                </a:solidFill>
              </a:rPr>
              <a:t>Eksempel:</a:t>
            </a:r>
          </a:p>
          <a:p>
            <a:pPr marL="358775" lvl="1" indent="0" eaLnBrk="1" hangingPunct="1">
              <a:buFont typeface="Times" pitchFamily="18" charset="0"/>
              <a:buNone/>
              <a:tabLst>
                <a:tab pos="358775" algn="l"/>
                <a:tab pos="446088" algn="l"/>
              </a:tabLst>
            </a:pPr>
            <a:r>
              <a:rPr lang="da-DK" sz="1200" dirty="0" smtClean="0">
                <a:solidFill>
                  <a:schemeClr val="tx1"/>
                </a:solidFill>
              </a:rPr>
              <a:t>Stop 50 – Jens Jensen</a:t>
            </a:r>
          </a:p>
          <a:p>
            <a:pPr marL="358775" lvl="1" indent="0" eaLnBrk="1" hangingPunct="1">
              <a:buFont typeface="Times" pitchFamily="18" charset="0"/>
              <a:buNone/>
              <a:tabLst>
                <a:tab pos="358775" algn="l"/>
                <a:tab pos="446088" algn="l"/>
              </a:tabLst>
            </a:pPr>
            <a:r>
              <a:rPr lang="da-DK" sz="1200" dirty="0" smtClean="0">
                <a:solidFill>
                  <a:schemeClr val="tx1"/>
                </a:solidFill>
              </a:rPr>
              <a:t>Stop 51 – Hanne Hansen</a:t>
            </a:r>
          </a:p>
          <a:p>
            <a:pPr marL="358775" lvl="1" indent="0" eaLnBrk="1" hangingPunct="1">
              <a:buFont typeface="Times" pitchFamily="18" charset="0"/>
              <a:buNone/>
              <a:tabLst>
                <a:tab pos="358775" algn="l"/>
                <a:tab pos="446088" algn="l"/>
              </a:tabLst>
            </a:pPr>
            <a:endParaRPr lang="da-DK" sz="1200" dirty="0" smtClean="0">
              <a:solidFill>
                <a:schemeClr val="tx1"/>
              </a:solidFill>
            </a:endParaRPr>
          </a:p>
          <a:p>
            <a:pPr marL="358775" lvl="1" indent="0" eaLnBrk="1" hangingPunct="1">
              <a:buFont typeface="Times" pitchFamily="18" charset="0"/>
              <a:buNone/>
              <a:tabLst>
                <a:tab pos="358775" algn="l"/>
                <a:tab pos="446088" algn="l"/>
              </a:tabLst>
            </a:pPr>
            <a:r>
              <a:rPr lang="da-DK" sz="1200" dirty="0" smtClean="0">
                <a:solidFill>
                  <a:schemeClr val="tx1"/>
                </a:solidFill>
              </a:rPr>
              <a:t>Der kommer nu en kontraordre med afhentning af Peter Petersen, </a:t>
            </a:r>
            <a:br>
              <a:rPr lang="da-DK" sz="1200" dirty="0" smtClean="0">
                <a:solidFill>
                  <a:schemeClr val="tx1"/>
                </a:solidFill>
              </a:rPr>
            </a:br>
            <a:r>
              <a:rPr lang="da-DK" sz="1200" dirty="0" smtClean="0">
                <a:solidFill>
                  <a:schemeClr val="tx1"/>
                </a:solidFill>
              </a:rPr>
              <a:t>som skal hentes inden Hanne Hansen</a:t>
            </a:r>
          </a:p>
          <a:p>
            <a:pPr marL="358775" lvl="1" indent="0" eaLnBrk="1" hangingPunct="1">
              <a:buFont typeface="Times" pitchFamily="18" charset="0"/>
              <a:buNone/>
              <a:tabLst>
                <a:tab pos="358775" algn="l"/>
                <a:tab pos="446088" algn="l"/>
              </a:tabLst>
            </a:pPr>
            <a:endParaRPr lang="da-DK" sz="1200" dirty="0" smtClean="0">
              <a:solidFill>
                <a:schemeClr val="tx1"/>
              </a:solidFill>
            </a:endParaRPr>
          </a:p>
          <a:p>
            <a:pPr marL="358775" lvl="1" indent="0" eaLnBrk="1" hangingPunct="1">
              <a:buFont typeface="Times" pitchFamily="18" charset="0"/>
              <a:buNone/>
              <a:tabLst>
                <a:tab pos="358775" algn="l"/>
                <a:tab pos="446088" algn="l"/>
              </a:tabLst>
            </a:pPr>
            <a:r>
              <a:rPr lang="da-DK" sz="1200" dirty="0" smtClean="0">
                <a:solidFill>
                  <a:schemeClr val="tx1"/>
                </a:solidFill>
              </a:rPr>
              <a:t>Vognløbet bliver nu i stedet:</a:t>
            </a:r>
          </a:p>
          <a:p>
            <a:pPr marL="358775" lvl="1" indent="0" eaLnBrk="1" hangingPunct="1">
              <a:buFont typeface="Times" pitchFamily="18" charset="0"/>
              <a:buNone/>
              <a:tabLst>
                <a:tab pos="358775" algn="l"/>
                <a:tab pos="446088" algn="l"/>
              </a:tabLst>
            </a:pPr>
            <a:r>
              <a:rPr lang="da-DK" sz="1200" dirty="0" smtClean="0">
                <a:solidFill>
                  <a:schemeClr val="tx1"/>
                </a:solidFill>
              </a:rPr>
              <a:t>Stop 50 – Jens Jensen</a:t>
            </a:r>
          </a:p>
          <a:p>
            <a:pPr marL="358775" lvl="1" indent="0" eaLnBrk="1" hangingPunct="1">
              <a:buFont typeface="Times" pitchFamily="18" charset="0"/>
              <a:buNone/>
              <a:tabLst>
                <a:tab pos="358775" algn="l"/>
                <a:tab pos="446088" algn="l"/>
              </a:tabLst>
            </a:pPr>
            <a:r>
              <a:rPr lang="da-DK" sz="1200" dirty="0" smtClean="0">
                <a:solidFill>
                  <a:schemeClr val="tx1"/>
                </a:solidFill>
              </a:rPr>
              <a:t>Stop 51 – Peter Petersen</a:t>
            </a:r>
          </a:p>
          <a:p>
            <a:pPr marL="358775" lvl="1" indent="0" eaLnBrk="1" hangingPunct="1">
              <a:buFont typeface="Times" pitchFamily="18" charset="0"/>
              <a:buNone/>
              <a:tabLst>
                <a:tab pos="358775" algn="l"/>
                <a:tab pos="446088" algn="l"/>
              </a:tabLst>
            </a:pPr>
            <a:r>
              <a:rPr lang="da-DK" sz="1200" dirty="0" smtClean="0">
                <a:solidFill>
                  <a:schemeClr val="tx1"/>
                </a:solidFill>
              </a:rPr>
              <a:t>Stop 52 – Hanne Hansen</a:t>
            </a:r>
          </a:p>
          <a:p>
            <a:pPr marL="522288" lvl="1" indent="0" eaLnBrk="1" hangingPunct="1">
              <a:buFont typeface="Times" pitchFamily="18" charset="0"/>
              <a:buNone/>
            </a:pPr>
            <a:endParaRPr lang="da-DK" sz="1200" dirty="0" smtClean="0">
              <a:solidFill>
                <a:schemeClr val="tx1"/>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908720"/>
            <a:ext cx="2594712" cy="38847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Pladsholder til sidefod 5"/>
          <p:cNvSpPr>
            <a:spLocks noGrp="1"/>
          </p:cNvSpPr>
          <p:nvPr>
            <p:ph type="ftr" sz="quarter" idx="11"/>
          </p:nvPr>
        </p:nvSpPr>
        <p:spPr>
          <a:xfrm>
            <a:off x="452264" y="6016203"/>
            <a:ext cx="2895600" cy="365125"/>
          </a:xfrm>
        </p:spPr>
        <p:txBody>
          <a:bodyPr/>
          <a:lstStyle/>
          <a:p>
            <a:pPr algn="l">
              <a:defRPr/>
            </a:pPr>
            <a:r>
              <a:rPr lang="da-DK" dirty="0" smtClean="0">
                <a:solidFill>
                  <a:srgbClr val="FF0000"/>
                </a:solidFill>
              </a:rPr>
              <a:t>HUSK. </a:t>
            </a:r>
            <a:r>
              <a:rPr lang="da-DK" dirty="0" err="1" smtClean="0">
                <a:solidFill>
                  <a:srgbClr val="FF0000"/>
                </a:solidFill>
              </a:rPr>
              <a:t>bill</a:t>
            </a:r>
            <a:r>
              <a:rPr lang="da-DK" dirty="0" smtClean="0">
                <a:solidFill>
                  <a:srgbClr val="FF0000"/>
                </a:solidFill>
              </a:rPr>
              <a:t>. af kontraordre.</a:t>
            </a:r>
            <a:endParaRPr lang="da-DK" dirty="0">
              <a:solidFill>
                <a:srgbClr val="FF0000"/>
              </a:solidFill>
            </a:endParaRPr>
          </a:p>
        </p:txBody>
      </p:sp>
    </p:spTree>
    <p:extLst>
      <p:ext uri="{BB962C8B-B14F-4D97-AF65-F5344CB8AC3E}">
        <p14:creationId xmlns:p14="http://schemas.microsoft.com/office/powerpoint/2010/main" val="281305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 calcmode="lin" valueType="num">
                                      <p:cBhvr additive="base">
                                        <p:cTn id="18"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8" fill="hold" grpId="0" nodeType="after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 calcmode="lin" valueType="num">
                                      <p:cBhvr additive="base">
                                        <p:cTn id="23"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8" fill="hold" grpId="0" nodeType="after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 calcmode="lin" valueType="num">
                                      <p:cBhvr additive="base">
                                        <p:cTn id="28" dur="5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8" fill="hold" grpId="0" nodeType="after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anim calcmode="lin" valueType="num">
                                      <p:cBhvr additive="base">
                                        <p:cTn id="33" dur="500" fill="hold"/>
                                        <p:tgtEl>
                                          <p:spTgt spid="6">
                                            <p:txEl>
                                              <p:pRg st="7" end="7"/>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6">
                                            <p:txEl>
                                              <p:pRg st="7" end="7"/>
                                            </p:txEl>
                                          </p:spTgt>
                                        </p:tgtEl>
                                        <p:attrNameLst>
                                          <p:attrName>ppt_y</p:attrName>
                                        </p:attrNameLst>
                                      </p:cBhvr>
                                      <p:tavLst>
                                        <p:tav tm="0">
                                          <p:val>
                                            <p:strVal val="#ppt_y"/>
                                          </p:val>
                                        </p:tav>
                                        <p:tav tm="100000">
                                          <p:val>
                                            <p:strVal val="#ppt_y"/>
                                          </p:val>
                                        </p:tav>
                                      </p:tavLst>
                                    </p:anim>
                                  </p:childTnLst>
                                </p:cTn>
                              </p:par>
                            </p:childTnLst>
                          </p:cTn>
                        </p:par>
                        <p:par>
                          <p:cTn id="35" fill="hold">
                            <p:stCondLst>
                              <p:cond delay="2500"/>
                            </p:stCondLst>
                            <p:childTnLst>
                              <p:par>
                                <p:cTn id="36" presetID="2" presetClass="entr" presetSubtype="8" fill="hold" grpId="0" nodeType="afterEffect">
                                  <p:stCondLst>
                                    <p:cond delay="0"/>
                                  </p:stCondLst>
                                  <p:childTnLst>
                                    <p:set>
                                      <p:cBhvr>
                                        <p:cTn id="37" dur="1" fill="hold">
                                          <p:stCondLst>
                                            <p:cond delay="0"/>
                                          </p:stCondLst>
                                        </p:cTn>
                                        <p:tgtEl>
                                          <p:spTgt spid="6">
                                            <p:txEl>
                                              <p:pRg st="9" end="9"/>
                                            </p:txEl>
                                          </p:spTgt>
                                        </p:tgtEl>
                                        <p:attrNameLst>
                                          <p:attrName>style.visibility</p:attrName>
                                        </p:attrNameLst>
                                      </p:cBhvr>
                                      <p:to>
                                        <p:strVal val="visible"/>
                                      </p:to>
                                    </p:set>
                                    <p:anim calcmode="lin" valueType="num">
                                      <p:cBhvr additive="base">
                                        <p:cTn id="38" dur="500" fill="hold"/>
                                        <p:tgtEl>
                                          <p:spTgt spid="6">
                                            <p:txEl>
                                              <p:pRg st="9" end="9"/>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6">
                                            <p:txEl>
                                              <p:pRg st="9" end="9"/>
                                            </p:txEl>
                                          </p:spTgt>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2" presetClass="entr" presetSubtype="8" fill="hold" grpId="0" nodeType="afterEffect">
                                  <p:stCondLst>
                                    <p:cond delay="0"/>
                                  </p:stCondLst>
                                  <p:childTnLst>
                                    <p:set>
                                      <p:cBhvr>
                                        <p:cTn id="42" dur="1" fill="hold">
                                          <p:stCondLst>
                                            <p:cond delay="0"/>
                                          </p:stCondLst>
                                        </p:cTn>
                                        <p:tgtEl>
                                          <p:spTgt spid="6">
                                            <p:txEl>
                                              <p:pRg st="11" end="11"/>
                                            </p:txEl>
                                          </p:spTgt>
                                        </p:tgtEl>
                                        <p:attrNameLst>
                                          <p:attrName>style.visibility</p:attrName>
                                        </p:attrNameLst>
                                      </p:cBhvr>
                                      <p:to>
                                        <p:strVal val="visible"/>
                                      </p:to>
                                    </p:set>
                                    <p:anim calcmode="lin" valueType="num">
                                      <p:cBhvr additive="base">
                                        <p:cTn id="43" dur="500" fill="hold"/>
                                        <p:tgtEl>
                                          <p:spTgt spid="6">
                                            <p:txEl>
                                              <p:pRg st="11" end="1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txEl>
                                              <p:pRg st="11" end="11"/>
                                            </p:txEl>
                                          </p:spTgt>
                                        </p:tgtEl>
                                        <p:attrNameLst>
                                          <p:attrName>ppt_y</p:attrName>
                                        </p:attrNameLst>
                                      </p:cBhvr>
                                      <p:tavLst>
                                        <p:tav tm="0">
                                          <p:val>
                                            <p:strVal val="#ppt_y"/>
                                          </p:val>
                                        </p:tav>
                                        <p:tav tm="100000">
                                          <p:val>
                                            <p:strVal val="#ppt_y"/>
                                          </p:val>
                                        </p:tav>
                                      </p:tavLst>
                                    </p:anim>
                                  </p:childTnLst>
                                </p:cTn>
                              </p:par>
                            </p:childTnLst>
                          </p:cTn>
                        </p:par>
                        <p:par>
                          <p:cTn id="45" fill="hold">
                            <p:stCondLst>
                              <p:cond delay="3500"/>
                            </p:stCondLst>
                            <p:childTnLst>
                              <p:par>
                                <p:cTn id="46" presetID="2" presetClass="entr" presetSubtype="8" fill="hold" grpId="0" nodeType="afterEffect">
                                  <p:stCondLst>
                                    <p:cond delay="0"/>
                                  </p:stCondLst>
                                  <p:childTnLst>
                                    <p:set>
                                      <p:cBhvr>
                                        <p:cTn id="47" dur="1" fill="hold">
                                          <p:stCondLst>
                                            <p:cond delay="0"/>
                                          </p:stCondLst>
                                        </p:cTn>
                                        <p:tgtEl>
                                          <p:spTgt spid="6">
                                            <p:txEl>
                                              <p:pRg st="12" end="12"/>
                                            </p:txEl>
                                          </p:spTgt>
                                        </p:tgtEl>
                                        <p:attrNameLst>
                                          <p:attrName>style.visibility</p:attrName>
                                        </p:attrNameLst>
                                      </p:cBhvr>
                                      <p:to>
                                        <p:strVal val="visible"/>
                                      </p:to>
                                    </p:set>
                                    <p:anim calcmode="lin" valueType="num">
                                      <p:cBhvr additive="base">
                                        <p:cTn id="48" dur="500" fill="hold"/>
                                        <p:tgtEl>
                                          <p:spTgt spid="6">
                                            <p:txEl>
                                              <p:pRg st="12" end="12"/>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6">
                                            <p:txEl>
                                              <p:pRg st="12" end="12"/>
                                            </p:txEl>
                                          </p:spTgt>
                                        </p:tgtEl>
                                        <p:attrNameLst>
                                          <p:attrName>ppt_y</p:attrName>
                                        </p:attrNameLst>
                                      </p:cBhvr>
                                      <p:tavLst>
                                        <p:tav tm="0">
                                          <p:val>
                                            <p:strVal val="#ppt_y"/>
                                          </p:val>
                                        </p:tav>
                                        <p:tav tm="100000">
                                          <p:val>
                                            <p:strVal val="#ppt_y"/>
                                          </p:val>
                                        </p:tav>
                                      </p:tavLst>
                                    </p:anim>
                                  </p:childTnLst>
                                </p:cTn>
                              </p:par>
                            </p:childTnLst>
                          </p:cTn>
                        </p:par>
                        <p:par>
                          <p:cTn id="50" fill="hold">
                            <p:stCondLst>
                              <p:cond delay="4000"/>
                            </p:stCondLst>
                            <p:childTnLst>
                              <p:par>
                                <p:cTn id="51" presetID="2" presetClass="entr" presetSubtype="8" fill="hold" grpId="0" nodeType="afterEffect">
                                  <p:stCondLst>
                                    <p:cond delay="0"/>
                                  </p:stCondLst>
                                  <p:childTnLst>
                                    <p:set>
                                      <p:cBhvr>
                                        <p:cTn id="52" dur="1" fill="hold">
                                          <p:stCondLst>
                                            <p:cond delay="0"/>
                                          </p:stCondLst>
                                        </p:cTn>
                                        <p:tgtEl>
                                          <p:spTgt spid="6">
                                            <p:txEl>
                                              <p:pRg st="13" end="13"/>
                                            </p:txEl>
                                          </p:spTgt>
                                        </p:tgtEl>
                                        <p:attrNameLst>
                                          <p:attrName>style.visibility</p:attrName>
                                        </p:attrNameLst>
                                      </p:cBhvr>
                                      <p:to>
                                        <p:strVal val="visible"/>
                                      </p:to>
                                    </p:set>
                                    <p:anim calcmode="lin" valueType="num">
                                      <p:cBhvr additive="base">
                                        <p:cTn id="53" dur="500" fill="hold"/>
                                        <p:tgtEl>
                                          <p:spTgt spid="6">
                                            <p:txEl>
                                              <p:pRg st="13" end="13"/>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6">
                                            <p:txEl>
                                              <p:pRg st="13" end="13"/>
                                            </p:txEl>
                                          </p:spTgt>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2" presetClass="entr" presetSubtype="8" fill="hold" grpId="0" nodeType="afterEffect">
                                  <p:stCondLst>
                                    <p:cond delay="0"/>
                                  </p:stCondLst>
                                  <p:childTnLst>
                                    <p:set>
                                      <p:cBhvr>
                                        <p:cTn id="57" dur="1" fill="hold">
                                          <p:stCondLst>
                                            <p:cond delay="0"/>
                                          </p:stCondLst>
                                        </p:cTn>
                                        <p:tgtEl>
                                          <p:spTgt spid="6">
                                            <p:txEl>
                                              <p:pRg st="14" end="14"/>
                                            </p:txEl>
                                          </p:spTgt>
                                        </p:tgtEl>
                                        <p:attrNameLst>
                                          <p:attrName>style.visibility</p:attrName>
                                        </p:attrNameLst>
                                      </p:cBhvr>
                                      <p:to>
                                        <p:strVal val="visible"/>
                                      </p:to>
                                    </p:set>
                                    <p:anim calcmode="lin" valueType="num">
                                      <p:cBhvr additive="base">
                                        <p:cTn id="58" dur="500" fill="hold"/>
                                        <p:tgtEl>
                                          <p:spTgt spid="6">
                                            <p:txEl>
                                              <p:pRg st="14" end="14"/>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6">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idx="4294967295"/>
          </p:nvPr>
        </p:nvSpPr>
        <p:spPr>
          <a:xfrm>
            <a:off x="251520" y="1052735"/>
            <a:ext cx="7315200" cy="609600"/>
          </a:xfrm>
          <a:noFill/>
          <a:extLst>
            <a:ext uri="{909E8E84-426E-40dd-AFC4-6F175D3DCCD1}">
              <a14:hiddenFill xmlns="" xmlns:a14="http://schemas.microsoft.com/office/drawing/2010/main">
                <a:solidFill>
                  <a:schemeClr val="accent1"/>
                </a:solidFill>
              </a14:hiddenFill>
            </a:ext>
          </a:extLst>
        </p:spPr>
        <p:txBody>
          <a:bodyPr>
            <a:noAutofit/>
          </a:bodyPr>
          <a:lstStyle/>
          <a:p>
            <a:pPr algn="l" eaLnBrk="1" hangingPunct="1"/>
            <a:r>
              <a:rPr lang="da-DK" sz="3600" b="1" dirty="0" smtClean="0"/>
              <a:t>Akutkørsel/AMK	</a:t>
            </a:r>
          </a:p>
        </p:txBody>
      </p:sp>
      <p:sp>
        <p:nvSpPr>
          <p:cNvPr id="6" name="Rectangle 3"/>
          <p:cNvSpPr>
            <a:spLocks noChangeArrowheads="1"/>
          </p:cNvSpPr>
          <p:nvPr/>
        </p:nvSpPr>
        <p:spPr bwMode="auto">
          <a:xfrm>
            <a:off x="251520" y="1844824"/>
            <a:ext cx="7208312" cy="41764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57188" lvl="1" indent="-357188">
              <a:buClr>
                <a:srgbClr val="32B3CF"/>
              </a:buClr>
              <a:buFont typeface="Wingdings" charset="2"/>
              <a:buChar char=""/>
            </a:pPr>
            <a:r>
              <a:rPr lang="da-DK" sz="1600" dirty="0">
                <a:latin typeface="+mn-lt"/>
              </a:rPr>
              <a:t>Akutkørsel er kørsel med borgere, som skal køres til behandling på sygehuset, men som </a:t>
            </a:r>
            <a:r>
              <a:rPr lang="da-DK" sz="1600" b="1" dirty="0">
                <a:latin typeface="+mn-lt"/>
              </a:rPr>
              <a:t>ikke</a:t>
            </a:r>
            <a:r>
              <a:rPr lang="da-DK" sz="1600" dirty="0">
                <a:latin typeface="+mn-lt"/>
              </a:rPr>
              <a:t> kræver behandling under </a:t>
            </a:r>
            <a:r>
              <a:rPr lang="da-DK" sz="1600" dirty="0" smtClean="0">
                <a:latin typeface="+mn-lt"/>
              </a:rPr>
              <a:t>kørslen </a:t>
            </a:r>
            <a:r>
              <a:rPr lang="da-DK" sz="1600" dirty="0">
                <a:latin typeface="+mn-lt"/>
              </a:rPr>
              <a:t>(</a:t>
            </a:r>
            <a:r>
              <a:rPr lang="da-DK" sz="1600" dirty="0" smtClean="0">
                <a:latin typeface="+mn-lt"/>
              </a:rPr>
              <a:t>Ambulance kørsel</a:t>
            </a:r>
            <a:r>
              <a:rPr lang="da-DK" sz="1600" dirty="0">
                <a:latin typeface="+mn-lt"/>
              </a:rPr>
              <a:t>)</a:t>
            </a:r>
          </a:p>
          <a:p>
            <a:pPr marL="357188" lvl="1" indent="-357188">
              <a:buClr>
                <a:srgbClr val="32B3CF"/>
              </a:buClr>
              <a:buFont typeface="Wingdings" charset="2"/>
              <a:buChar char=""/>
            </a:pPr>
            <a:endParaRPr lang="da-DK" sz="1600" dirty="0">
              <a:latin typeface="+mn-lt"/>
            </a:endParaRPr>
          </a:p>
          <a:p>
            <a:pPr marL="357188" lvl="1" indent="-357188">
              <a:buClr>
                <a:srgbClr val="32B3CF"/>
              </a:buClr>
              <a:buFont typeface="Wingdings" charset="2"/>
              <a:buChar char=""/>
            </a:pPr>
            <a:r>
              <a:rPr lang="da-DK" sz="1600" dirty="0">
                <a:latin typeface="+mn-lt"/>
              </a:rPr>
              <a:t>Patienten er inden transporten vurderet af en paramediciner, vagtlæge eller vagtcentral, som har visiteret patienten inden </a:t>
            </a:r>
            <a:r>
              <a:rPr lang="da-DK" sz="1600" dirty="0" smtClean="0">
                <a:latin typeface="+mn-lt"/>
              </a:rPr>
              <a:t>kørslen</a:t>
            </a:r>
            <a:endParaRPr lang="da-DK" sz="1600" dirty="0">
              <a:latin typeface="+mn-lt"/>
            </a:endParaRPr>
          </a:p>
          <a:p>
            <a:pPr marL="357188" lvl="1" indent="-357188">
              <a:buClr>
                <a:srgbClr val="32B3CF"/>
              </a:buClr>
              <a:buFont typeface="Wingdings" charset="2"/>
              <a:buChar char=""/>
            </a:pPr>
            <a:endParaRPr lang="da-DK" sz="1600" dirty="0">
              <a:latin typeface="+mn-lt"/>
            </a:endParaRPr>
          </a:p>
          <a:p>
            <a:pPr marL="357188" lvl="1" indent="-357188">
              <a:buClr>
                <a:srgbClr val="32B3CF"/>
              </a:buClr>
              <a:buFont typeface="Wingdings" charset="2"/>
              <a:buChar char=""/>
            </a:pPr>
            <a:r>
              <a:rPr lang="da-DK" sz="1600" b="1" dirty="0">
                <a:latin typeface="+mn-lt"/>
              </a:rPr>
              <a:t>Vognen skal være fremme på adressen senest 30 min. </a:t>
            </a:r>
            <a:r>
              <a:rPr lang="da-DK" sz="1600" b="1" dirty="0" smtClean="0">
                <a:latin typeface="+mn-lt"/>
              </a:rPr>
              <a:t>efter, </a:t>
            </a:r>
            <a:r>
              <a:rPr lang="da-DK" sz="1600" b="1" dirty="0">
                <a:latin typeface="+mn-lt"/>
              </a:rPr>
              <a:t>at turen er bestilt!</a:t>
            </a:r>
          </a:p>
          <a:p>
            <a:pPr marL="357188" lvl="1" indent="-357188">
              <a:buClr>
                <a:srgbClr val="32B3CF"/>
              </a:buClr>
              <a:buFont typeface="Wingdings" charset="2"/>
              <a:buChar char=""/>
            </a:pPr>
            <a:endParaRPr lang="da-DK" sz="1600" b="1" dirty="0">
              <a:latin typeface="+mn-lt"/>
            </a:endParaRPr>
          </a:p>
          <a:p>
            <a:pPr marL="357188" lvl="1" indent="-357188">
              <a:buClr>
                <a:srgbClr val="32B3CF"/>
              </a:buClr>
              <a:buFont typeface="Wingdings" charset="2"/>
              <a:buChar char=""/>
            </a:pPr>
            <a:r>
              <a:rPr lang="da-DK" sz="1600" dirty="0">
                <a:latin typeface="+mn-lt"/>
              </a:rPr>
              <a:t>For at du kan se, at det er en akutkørsel, står der følgende på skærmen</a:t>
            </a:r>
            <a:r>
              <a:rPr lang="da-DK" sz="1600" dirty="0" smtClean="0">
                <a:latin typeface="+mn-lt"/>
              </a:rPr>
              <a:t>:</a:t>
            </a:r>
            <a:br>
              <a:rPr lang="da-DK" sz="1600" dirty="0" smtClean="0">
                <a:latin typeface="+mn-lt"/>
              </a:rPr>
            </a:br>
            <a:r>
              <a:rPr lang="da-DK" sz="1600" b="1" dirty="0" smtClean="0">
                <a:latin typeface="+mn-lt"/>
              </a:rPr>
              <a:t>”</a:t>
            </a:r>
            <a:r>
              <a:rPr lang="da-DK" sz="1600" b="1" dirty="0">
                <a:latin typeface="+mn-lt"/>
              </a:rPr>
              <a:t>AKUT PATIENTBEFORDR”</a:t>
            </a:r>
          </a:p>
          <a:p>
            <a:pPr marL="357188" lvl="1" indent="-357188">
              <a:buClr>
                <a:srgbClr val="32B3CF"/>
              </a:buClr>
              <a:buFont typeface="Wingdings" charset="2"/>
              <a:buChar char=""/>
            </a:pPr>
            <a:endParaRPr lang="da-DK" sz="1600" dirty="0">
              <a:latin typeface="+mn-lt"/>
            </a:endParaRPr>
          </a:p>
          <a:p>
            <a:pPr marL="357188" lvl="1" indent="-357188">
              <a:buClr>
                <a:srgbClr val="32B3CF"/>
              </a:buClr>
              <a:buFont typeface="Wingdings" charset="2"/>
              <a:buChar char=""/>
            </a:pPr>
            <a:r>
              <a:rPr lang="da-DK" sz="1600" dirty="0">
                <a:latin typeface="+mn-lt"/>
              </a:rPr>
              <a:t>Har du spørgsmål til en akut </a:t>
            </a:r>
            <a:r>
              <a:rPr lang="da-DK" sz="1600" dirty="0" smtClean="0">
                <a:latin typeface="+mn-lt"/>
              </a:rPr>
              <a:t>patientbefordring, </a:t>
            </a:r>
            <a:r>
              <a:rPr lang="da-DK" sz="1600" dirty="0">
                <a:latin typeface="+mn-lt"/>
              </a:rPr>
              <a:t>skal du kontakte </a:t>
            </a:r>
            <a:r>
              <a:rPr lang="da-DK" sz="1600" dirty="0" smtClean="0">
                <a:latin typeface="+mn-lt"/>
              </a:rPr>
              <a:t>Trafikstyringen </a:t>
            </a:r>
            <a:r>
              <a:rPr lang="da-DK" sz="1600" dirty="0">
                <a:latin typeface="+mn-lt"/>
              </a:rPr>
              <a:t>på </a:t>
            </a:r>
            <a:r>
              <a:rPr lang="da-DK" sz="1600" dirty="0" smtClean="0">
                <a:latin typeface="+mn-lt"/>
              </a:rPr>
              <a:t>telefon </a:t>
            </a:r>
            <a:r>
              <a:rPr lang="da-DK" sz="1600" b="1" dirty="0" smtClean="0">
                <a:solidFill>
                  <a:srgbClr val="FF0000"/>
                </a:solidFill>
                <a:latin typeface="+mn-lt"/>
              </a:rPr>
              <a:t>70 </a:t>
            </a:r>
            <a:r>
              <a:rPr lang="da-DK" sz="1600" b="1" dirty="0">
                <a:solidFill>
                  <a:srgbClr val="FF0000"/>
                </a:solidFill>
                <a:latin typeface="+mn-lt"/>
              </a:rPr>
              <a:t>20 02 25 – tryk pinkode: </a:t>
            </a:r>
            <a:r>
              <a:rPr lang="da-DK" sz="1600" b="1" dirty="0" smtClean="0">
                <a:solidFill>
                  <a:srgbClr val="FF0000"/>
                </a:solidFill>
                <a:latin typeface="+mn-lt"/>
              </a:rPr>
              <a:t>456 (MOVIA)</a:t>
            </a:r>
            <a:endParaRPr lang="da-DK" sz="1600" b="1" dirty="0">
              <a:solidFill>
                <a:srgbClr val="FF0000"/>
              </a:solidFill>
              <a:latin typeface="+mn-lt"/>
            </a:endParaRPr>
          </a:p>
          <a:p>
            <a:pPr marL="357188" lvl="1" indent="-357188">
              <a:buClr>
                <a:srgbClr val="32B3CF"/>
              </a:buClr>
              <a:buFont typeface="Wingdings" charset="2"/>
              <a:buChar char=""/>
            </a:pPr>
            <a:endParaRPr lang="da-DK" sz="1600" b="1" dirty="0">
              <a:latin typeface="+mn-lt"/>
            </a:endParaRPr>
          </a:p>
          <a:p>
            <a:pPr marL="357188" lvl="1" indent="-357188">
              <a:buClr>
                <a:srgbClr val="32B3CF"/>
              </a:buClr>
              <a:buFont typeface="Wingdings" charset="2"/>
              <a:buChar char=""/>
            </a:pPr>
            <a:r>
              <a:rPr lang="da-DK" sz="1600" dirty="0">
                <a:latin typeface="+mn-lt"/>
              </a:rPr>
              <a:t>Husk at patienten </a:t>
            </a:r>
            <a:r>
              <a:rPr lang="da-DK" sz="1600" b="1" dirty="0">
                <a:latin typeface="+mn-lt"/>
              </a:rPr>
              <a:t>altid</a:t>
            </a:r>
            <a:r>
              <a:rPr lang="da-DK" sz="1600" dirty="0">
                <a:latin typeface="+mn-lt"/>
              </a:rPr>
              <a:t> skal følges hele vejen ind på skadestuen! </a:t>
            </a:r>
            <a:r>
              <a:rPr lang="da-DK" sz="1600" dirty="0" smtClean="0">
                <a:latin typeface="+mn-lt"/>
              </a:rPr>
              <a:t> </a:t>
            </a:r>
            <a:endParaRPr lang="da-DK" sz="1600" dirty="0">
              <a:latin typeface="+mn-lt"/>
            </a:endParaRPr>
          </a:p>
          <a:p>
            <a:pPr marL="357188" lvl="1" indent="-357188">
              <a:buClr>
                <a:srgbClr val="32B3CF"/>
              </a:buClr>
              <a:buFont typeface="Wingdings" charset="2"/>
              <a:buChar char=""/>
            </a:pPr>
            <a:r>
              <a:rPr lang="da-DK" sz="1600" dirty="0" smtClean="0">
                <a:solidFill>
                  <a:srgbClr val="FF0000"/>
                </a:solidFill>
                <a:latin typeface="+mn-lt"/>
              </a:rPr>
              <a:t>TILPASSES AF TFS</a:t>
            </a:r>
          </a:p>
          <a:p>
            <a:pPr marL="357188" lvl="1" indent="-357188">
              <a:buClr>
                <a:srgbClr val="FFCC00"/>
              </a:buClr>
              <a:buFont typeface="Times" pitchFamily="18" charset="0"/>
              <a:buChar char="→"/>
            </a:pPr>
            <a:endParaRPr lang="da-DK" sz="1600" dirty="0">
              <a:latin typeface="+mn-lt"/>
            </a:endParaRPr>
          </a:p>
        </p:txBody>
      </p:sp>
    </p:spTree>
    <p:extLst>
      <p:ext uri="{BB962C8B-B14F-4D97-AF65-F5344CB8AC3E}">
        <p14:creationId xmlns:p14="http://schemas.microsoft.com/office/powerpoint/2010/main" val="4117476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idx="4294967295"/>
          </p:nvPr>
        </p:nvSpPr>
        <p:spPr>
          <a:xfrm>
            <a:off x="251520" y="1523256"/>
            <a:ext cx="7315200" cy="609600"/>
          </a:xfrm>
        </p:spPr>
        <p:txBody>
          <a:bodyPr>
            <a:noAutofit/>
          </a:bodyPr>
          <a:lstStyle/>
          <a:p>
            <a:pPr algn="l"/>
            <a:r>
              <a:rPr lang="da-DK" sz="3600" b="1" dirty="0" smtClean="0"/>
              <a:t>Tider på skærm</a:t>
            </a:r>
            <a:endParaRPr lang="da-DK" sz="3600" b="1" dirty="0"/>
          </a:p>
        </p:txBody>
      </p:sp>
      <p:sp>
        <p:nvSpPr>
          <p:cNvPr id="6" name="Pladsholder til tekst 2"/>
          <p:cNvSpPr txBox="1">
            <a:spLocks/>
          </p:cNvSpPr>
          <p:nvPr/>
        </p:nvSpPr>
        <p:spPr>
          <a:xfrm>
            <a:off x="251520" y="2436570"/>
            <a:ext cx="4428702" cy="149648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2B3CF"/>
              </a:buClr>
              <a:buFont typeface="Wingdings" charset="2"/>
              <a:buChar char=""/>
            </a:pPr>
            <a:r>
              <a:rPr lang="da-DK" sz="2000" dirty="0" smtClean="0"/>
              <a:t>Parentes tider</a:t>
            </a:r>
          </a:p>
          <a:p>
            <a:pPr>
              <a:buClr>
                <a:srgbClr val="32B3CF"/>
              </a:buClr>
              <a:buFont typeface="Wingdings" charset="2"/>
              <a:buChar char=""/>
            </a:pPr>
            <a:r>
              <a:rPr lang="da-DK" sz="2000" dirty="0" smtClean="0"/>
              <a:t>Ikke parentes tider</a:t>
            </a:r>
          </a:p>
          <a:p>
            <a:pPr>
              <a:buClr>
                <a:srgbClr val="32B3CF"/>
              </a:buClr>
              <a:buFont typeface="Wingdings" charset="2"/>
              <a:buChar char=""/>
            </a:pPr>
            <a:r>
              <a:rPr lang="da-DK" sz="2000" dirty="0" smtClean="0"/>
              <a:t>Senest fremme</a:t>
            </a:r>
          </a:p>
          <a:p>
            <a:pPr>
              <a:buClr>
                <a:srgbClr val="FFCC00"/>
              </a:buClr>
              <a:buFont typeface="Arial" panose="020B0604020202020204" pitchFamily="34" charset="0"/>
              <a:buChar char="→"/>
            </a:pPr>
            <a:endParaRPr lang="da-DK" dirty="0" smtClean="0"/>
          </a:p>
          <a:p>
            <a:pPr>
              <a:buClr>
                <a:srgbClr val="FFCC00"/>
              </a:buClr>
              <a:buFont typeface="Arial" panose="020B0604020202020204" pitchFamily="34" charset="0"/>
              <a:buChar char="→"/>
            </a:pPr>
            <a:endParaRPr lang="da-DK" dirty="0"/>
          </a:p>
        </p:txBody>
      </p:sp>
      <p:pic>
        <p:nvPicPr>
          <p:cNvPr id="7" name="Picture 12"/>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a:xfrm>
            <a:off x="5255790" y="2008188"/>
            <a:ext cx="2594819" cy="1729879"/>
          </a:xfrm>
          <a:prstGeom prst="rect">
            <a:avLst/>
          </a:prstGeom>
          <a:noFill/>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p14="http://schemas.microsoft.com/office/powerpoint/2010/main" val="384691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a:spLocks noGrp="1" noChangeArrowheads="1"/>
          </p:cNvSpPr>
          <p:nvPr>
            <p:ph type="title" idx="4294967295"/>
          </p:nvPr>
        </p:nvSpPr>
        <p:spPr>
          <a:xfrm>
            <a:off x="281136" y="1196752"/>
            <a:ext cx="7315200" cy="609600"/>
          </a:xfrm>
          <a:noFill/>
          <a:extLst>
            <a:ext uri="{909E8E84-426E-40dd-AFC4-6F175D3DCCD1}">
              <a14:hiddenFill xmlns="" xmlns:a14="http://schemas.microsoft.com/office/drawing/2010/main">
                <a:solidFill>
                  <a:schemeClr val="accent1"/>
                </a:solidFill>
              </a14:hiddenFill>
            </a:ext>
          </a:extLst>
        </p:spPr>
        <p:txBody>
          <a:bodyPr>
            <a:noAutofit/>
          </a:bodyPr>
          <a:lstStyle/>
          <a:p>
            <a:pPr algn="l" eaLnBrk="1" hangingPunct="1">
              <a:spcBef>
                <a:spcPct val="50000"/>
              </a:spcBef>
            </a:pPr>
            <a:r>
              <a:rPr lang="da-DK" sz="3600" b="1" dirty="0" smtClean="0"/>
              <a:t>Ny ordre / Udråb korrekt </a:t>
            </a:r>
          </a:p>
        </p:txBody>
      </p:sp>
      <p:sp>
        <p:nvSpPr>
          <p:cNvPr id="6" name="Text Box 3"/>
          <p:cNvSpPr txBox="1">
            <a:spLocks noChangeArrowheads="1"/>
          </p:cNvSpPr>
          <p:nvPr/>
        </p:nvSpPr>
        <p:spPr>
          <a:xfrm>
            <a:off x="327089" y="2083108"/>
            <a:ext cx="4604951" cy="4082196"/>
          </a:xfrm>
          <a:prstGeom prst="rect">
            <a:avLst/>
          </a:prstGeom>
          <a:noFill/>
          <a:extLst>
            <a:ext uri="{909E8E84-426E-40dd-AFC4-6F175D3DCCD1}">
              <a14:hiddenFill xmlns="" xmlns:a14="http://schemas.microsoft.com/office/drawing/2010/main">
                <a:solidFill>
                  <a:schemeClr val="accent1"/>
                </a:solidFill>
              </a14:hiddenFill>
            </a:ext>
          </a:extLst>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Times" pitchFamily="18" charset="0"/>
              <a:buNone/>
              <a:tabLst>
                <a:tab pos="361950" algn="l"/>
              </a:tabLst>
            </a:pPr>
            <a:r>
              <a:rPr lang="da-DK" b="1" dirty="0" smtClean="0"/>
              <a:t>Ude i vognen:</a:t>
            </a:r>
          </a:p>
          <a:p>
            <a:pPr marL="0" indent="0">
              <a:buFont typeface="Times" pitchFamily="18" charset="0"/>
              <a:buNone/>
              <a:tabLst>
                <a:tab pos="361950" algn="l"/>
              </a:tabLst>
            </a:pPr>
            <a:endParaRPr lang="da-DK" dirty="0" smtClean="0"/>
          </a:p>
          <a:p>
            <a:pPr>
              <a:buClr>
                <a:srgbClr val="32B3CF"/>
              </a:buClr>
              <a:buFont typeface="Wingdings" charset="2"/>
              <a:buChar char=""/>
              <a:tabLst>
                <a:tab pos="361950" algn="l"/>
              </a:tabLst>
            </a:pPr>
            <a:r>
              <a:rPr lang="da-DK" dirty="0" smtClean="0"/>
              <a:t>Chaufføren har trykket sig for 	langt frem i vognløbet og har 	desværre overset en tur</a:t>
            </a:r>
          </a:p>
          <a:p>
            <a:pPr>
              <a:buClr>
                <a:srgbClr val="32B3CF"/>
              </a:buClr>
              <a:buFont typeface="Wingdings" charset="2"/>
              <a:buChar char=""/>
              <a:tabLst>
                <a:tab pos="361950" algn="l"/>
              </a:tabLst>
            </a:pPr>
            <a:endParaRPr lang="da-DK" dirty="0" smtClean="0"/>
          </a:p>
          <a:p>
            <a:pPr>
              <a:buClr>
                <a:srgbClr val="32B3CF"/>
              </a:buClr>
              <a:buFont typeface="Wingdings" charset="2"/>
              <a:buChar char=""/>
              <a:tabLst>
                <a:tab pos="361950" algn="l"/>
              </a:tabLst>
            </a:pPr>
            <a:r>
              <a:rPr lang="da-DK" dirty="0" smtClean="0"/>
              <a:t>Overser flere stop i området, 	fx på hospitaler/sygehuse</a:t>
            </a:r>
          </a:p>
          <a:p>
            <a:pPr marL="0" indent="0">
              <a:buClr>
                <a:srgbClr val="FFCC00"/>
              </a:buClr>
              <a:buFont typeface="Arial" panose="020B0604020202020204" pitchFamily="34" charset="0"/>
              <a:buNone/>
              <a:tabLst>
                <a:tab pos="361950" algn="l"/>
              </a:tabLst>
            </a:pPr>
            <a:r>
              <a:rPr lang="da-DK" b="1" dirty="0" smtClean="0"/>
              <a:t/>
            </a:r>
            <a:br>
              <a:rPr lang="da-DK" b="1" dirty="0" smtClean="0"/>
            </a:br>
            <a:r>
              <a:rPr lang="da-DK" b="1" dirty="0" smtClean="0"/>
              <a:t>Husk, almindelig sund fornuft og ansvar løser de fleste af problemerne!</a:t>
            </a:r>
          </a:p>
          <a:p>
            <a:pPr marL="0" indent="0">
              <a:buFont typeface="Times" pitchFamily="18" charset="0"/>
              <a:buNone/>
              <a:tabLst>
                <a:tab pos="361950" algn="l"/>
              </a:tabLst>
            </a:pPr>
            <a:endParaRPr lang="da-DK" sz="1400" b="1" dirty="0" smtClean="0"/>
          </a:p>
          <a:p>
            <a:pPr marL="0" indent="0">
              <a:buFont typeface="Times" pitchFamily="18" charset="0"/>
              <a:buNone/>
              <a:tabLst>
                <a:tab pos="361950" algn="l"/>
              </a:tabLst>
            </a:pPr>
            <a:endParaRPr lang="da-DK" sz="800" dirty="0" smtClean="0"/>
          </a:p>
          <a:p>
            <a:pPr marL="0" indent="0">
              <a:buFontTx/>
              <a:buNone/>
              <a:tabLst>
                <a:tab pos="361950" algn="l"/>
              </a:tabLst>
            </a:pPr>
            <a:endParaRPr lang="da-DK" sz="800" dirty="0" smtClean="0">
              <a:latin typeface="Calibri"/>
            </a:endParaRPr>
          </a:p>
        </p:txBody>
      </p:sp>
      <p:pic>
        <p:nvPicPr>
          <p:cNvPr id="7" name="Picture 6" descr="MCj04042630000[1]"/>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a:xfrm>
            <a:off x="5576888" y="2480194"/>
            <a:ext cx="2565400" cy="2365375"/>
          </a:xfrm>
          <a:prstGeom prst="rect">
            <a:avLst/>
          </a:prstGeom>
          <a:noFill/>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p14="http://schemas.microsoft.com/office/powerpoint/2010/main" val="30684743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a:spLocks noGrp="1" noChangeArrowheads="1"/>
          </p:cNvSpPr>
          <p:nvPr>
            <p:ph type="title" idx="4294967295"/>
          </p:nvPr>
        </p:nvSpPr>
        <p:spPr>
          <a:xfrm>
            <a:off x="251520" y="1413074"/>
            <a:ext cx="7315200" cy="609600"/>
          </a:xfrm>
          <a:noFill/>
          <a:extLst>
            <a:ext uri="{909E8E84-426E-40dd-AFC4-6F175D3DCCD1}">
              <a14:hiddenFill xmlns="" xmlns:a14="http://schemas.microsoft.com/office/drawing/2010/main">
                <a:solidFill>
                  <a:schemeClr val="accent1"/>
                </a:solidFill>
              </a14:hiddenFill>
            </a:ext>
          </a:extLst>
        </p:spPr>
        <p:txBody>
          <a:bodyPr>
            <a:noAutofit/>
          </a:bodyPr>
          <a:lstStyle/>
          <a:p>
            <a:pPr algn="l" eaLnBrk="1" hangingPunct="1">
              <a:spcBef>
                <a:spcPct val="50000"/>
              </a:spcBef>
            </a:pPr>
            <a:r>
              <a:rPr lang="da-DK" sz="3600" b="1" dirty="0" smtClean="0"/>
              <a:t>Daglige rutiner - forsinkelser</a:t>
            </a:r>
          </a:p>
        </p:txBody>
      </p:sp>
      <p:sp>
        <p:nvSpPr>
          <p:cNvPr id="6" name="Text Box 3"/>
          <p:cNvSpPr txBox="1">
            <a:spLocks noChangeArrowheads="1"/>
          </p:cNvSpPr>
          <p:nvPr/>
        </p:nvSpPr>
        <p:spPr>
          <a:xfrm>
            <a:off x="251520" y="2349178"/>
            <a:ext cx="7781925" cy="3240062"/>
          </a:xfrm>
          <a:prstGeom prst="rect">
            <a:avLst/>
          </a:prstGeom>
          <a:noFill/>
          <a:extLst>
            <a:ext uri="{909E8E84-426E-40dd-AFC4-6F175D3DCCD1}">
              <a14:hiddenFill xmlns="" xmlns:a14="http://schemas.microsoft.com/office/drawing/2010/main">
                <a:solidFill>
                  <a:schemeClr val="accent1"/>
                </a:solidFill>
              </a14:hiddenFill>
            </a:ext>
          </a:ex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2B3CF"/>
              </a:buClr>
              <a:buFont typeface="Wingdings" charset="2"/>
              <a:buChar char=""/>
              <a:tabLst>
                <a:tab pos="266700" algn="l"/>
              </a:tabLst>
            </a:pPr>
            <a:r>
              <a:rPr lang="da-DK" sz="2000" dirty="0" smtClean="0"/>
              <a:t>Vi må hente kunderne </a:t>
            </a:r>
            <a:r>
              <a:rPr lang="da-DK" sz="2000" dirty="0" smtClean="0">
                <a:solidFill>
                  <a:srgbClr val="FF0000"/>
                </a:solidFill>
              </a:rPr>
              <a:t>–5/+15</a:t>
            </a:r>
            <a:r>
              <a:rPr lang="da-DK" sz="2000" dirty="0" smtClean="0"/>
              <a:t> minutter i forhold til den tid, </a:t>
            </a:r>
            <a:br>
              <a:rPr lang="da-DK" sz="2000" dirty="0" smtClean="0"/>
            </a:br>
            <a:r>
              <a:rPr lang="da-DK" sz="2000" dirty="0" smtClean="0"/>
              <a:t>kunden har fået bekræftet (ordningsbestemt)</a:t>
            </a:r>
          </a:p>
          <a:p>
            <a:pPr>
              <a:buClr>
                <a:srgbClr val="32B3CF"/>
              </a:buClr>
              <a:buFont typeface="Wingdings" charset="2"/>
              <a:buChar char=""/>
              <a:tabLst>
                <a:tab pos="266700" algn="l"/>
              </a:tabLst>
            </a:pPr>
            <a:endParaRPr lang="da-DK" sz="2000" dirty="0" smtClean="0"/>
          </a:p>
          <a:p>
            <a:pPr>
              <a:buClr>
                <a:srgbClr val="32B3CF"/>
              </a:buClr>
              <a:buFont typeface="Wingdings" charset="2"/>
              <a:buChar char=""/>
              <a:tabLst>
                <a:tab pos="266700" algn="l"/>
              </a:tabLst>
            </a:pPr>
            <a:r>
              <a:rPr lang="da-DK" sz="2000" dirty="0" smtClean="0"/>
              <a:t>Har du fået en tur ud i bilen og er mere end 15 minutter </a:t>
            </a:r>
            <a:br>
              <a:rPr lang="da-DK" sz="2000" dirty="0" smtClean="0"/>
            </a:br>
            <a:r>
              <a:rPr lang="da-DK" sz="2000" dirty="0" smtClean="0"/>
              <a:t>forsinket, skal du ringe til kunden, hvis der er et telefonnummer angivet på turen </a:t>
            </a:r>
            <a:r>
              <a:rPr lang="da-DK" sz="2000" dirty="0"/>
              <a:t>-</a:t>
            </a:r>
            <a:r>
              <a:rPr lang="da-DK" sz="2000" dirty="0" smtClean="0"/>
              <a:t> ring til kunde før trafikstyringen</a:t>
            </a:r>
          </a:p>
          <a:p>
            <a:pPr>
              <a:buClr>
                <a:srgbClr val="32B3CF"/>
              </a:buClr>
              <a:buFont typeface="Wingdings" charset="2"/>
              <a:buChar char=""/>
              <a:tabLst>
                <a:tab pos="266700" algn="l"/>
              </a:tabLst>
            </a:pPr>
            <a:endParaRPr lang="da-DK" sz="2000" dirty="0" smtClean="0"/>
          </a:p>
          <a:p>
            <a:pPr>
              <a:buClr>
                <a:srgbClr val="32B3CF"/>
              </a:buClr>
              <a:buFont typeface="Wingdings" charset="2"/>
              <a:buChar char=""/>
              <a:tabLst>
                <a:tab pos="266700" algn="l"/>
              </a:tabLst>
            </a:pPr>
            <a:r>
              <a:rPr lang="da-DK" sz="2000" b="1" i="1" dirty="0" smtClean="0"/>
              <a:t>Husk</a:t>
            </a:r>
            <a:r>
              <a:rPr lang="da-DK" sz="2000" i="1" dirty="0" smtClean="0"/>
              <a:t> – en velinformeret kunde er en glad kunde!</a:t>
            </a:r>
          </a:p>
          <a:p>
            <a:pPr marL="0" indent="0">
              <a:buFont typeface="Times" pitchFamily="18" charset="0"/>
              <a:buNone/>
              <a:tabLst>
                <a:tab pos="266700" algn="l"/>
              </a:tabLst>
            </a:pPr>
            <a:endParaRPr lang="da-DK" i="1" dirty="0" smtClean="0"/>
          </a:p>
          <a:p>
            <a:pPr marL="0" indent="0">
              <a:buFontTx/>
              <a:buNone/>
              <a:tabLst>
                <a:tab pos="266700" algn="l"/>
              </a:tabLst>
            </a:pPr>
            <a:endParaRPr lang="da-DK" sz="1400" dirty="0" smtClean="0">
              <a:latin typeface="Calibri"/>
            </a:endParaRPr>
          </a:p>
        </p:txBody>
      </p:sp>
    </p:spTree>
    <p:extLst>
      <p:ext uri="{BB962C8B-B14F-4D97-AF65-F5344CB8AC3E}">
        <p14:creationId xmlns:p14="http://schemas.microsoft.com/office/powerpoint/2010/main" val="19066712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a:spLocks noGrp="1" noChangeArrowheads="1"/>
          </p:cNvSpPr>
          <p:nvPr>
            <p:ph type="title" idx="4294967295"/>
          </p:nvPr>
        </p:nvSpPr>
        <p:spPr>
          <a:xfrm>
            <a:off x="251520" y="1451248"/>
            <a:ext cx="7315200" cy="609600"/>
          </a:xfrm>
          <a:noFill/>
          <a:extLst>
            <a:ext uri="{909E8E84-426E-40dd-AFC4-6F175D3DCCD1}">
              <a14:hiddenFill xmlns="" xmlns:a14="http://schemas.microsoft.com/office/drawing/2010/main">
                <a:solidFill>
                  <a:schemeClr val="accent1"/>
                </a:solidFill>
              </a14:hiddenFill>
            </a:ext>
          </a:extLst>
        </p:spPr>
        <p:txBody>
          <a:bodyPr>
            <a:noAutofit/>
          </a:bodyPr>
          <a:lstStyle/>
          <a:p>
            <a:pPr algn="l" eaLnBrk="1" hangingPunct="1">
              <a:spcBef>
                <a:spcPct val="50000"/>
              </a:spcBef>
            </a:pPr>
            <a:r>
              <a:rPr lang="da-DK" sz="3600" b="1" dirty="0" smtClean="0"/>
              <a:t>Sæde typer</a:t>
            </a:r>
            <a:br>
              <a:rPr lang="da-DK" sz="3600" b="1" dirty="0" smtClean="0"/>
            </a:br>
            <a:endParaRPr lang="da-DK" sz="3600" b="1" dirty="0" smtClean="0"/>
          </a:p>
        </p:txBody>
      </p:sp>
      <p:sp>
        <p:nvSpPr>
          <p:cNvPr id="6" name="Text Box 3"/>
          <p:cNvSpPr txBox="1">
            <a:spLocks noChangeArrowheads="1"/>
          </p:cNvSpPr>
          <p:nvPr/>
        </p:nvSpPr>
        <p:spPr>
          <a:xfrm>
            <a:off x="251520" y="2136056"/>
            <a:ext cx="7781925" cy="2301056"/>
          </a:xfrm>
          <a:prstGeom prst="rect">
            <a:avLst/>
          </a:prstGeom>
          <a:noFill/>
          <a:extLst>
            <a:ext uri="{909E8E84-426E-40dd-AFC4-6F175D3DCCD1}">
              <a14:hiddenFill xmlns="" xmlns:a14="http://schemas.microsoft.com/office/drawing/2010/main">
                <a:solidFill>
                  <a:schemeClr val="accent1"/>
                </a:solidFill>
              </a14:hiddenFill>
            </a:ext>
          </a:ex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2B3CF"/>
              </a:buClr>
              <a:buFont typeface="Wingdings" charset="2"/>
              <a:buChar char=""/>
              <a:tabLst>
                <a:tab pos="266700" algn="l"/>
              </a:tabLst>
            </a:pPr>
            <a:r>
              <a:rPr lang="da-DK" sz="2000" dirty="0" smtClean="0"/>
              <a:t>”FOR” skal altid sidde på forsæde</a:t>
            </a:r>
          </a:p>
          <a:p>
            <a:pPr>
              <a:buClr>
                <a:srgbClr val="32B3CF"/>
              </a:buClr>
              <a:buFont typeface="Wingdings" charset="2"/>
              <a:buChar char=""/>
              <a:tabLst>
                <a:tab pos="266700" algn="l"/>
              </a:tabLst>
            </a:pPr>
            <a:r>
              <a:rPr lang="da-DK" sz="2000" dirty="0" smtClean="0"/>
              <a:t>”SÆDE” Kan sidde på alle sæder</a:t>
            </a:r>
          </a:p>
          <a:p>
            <a:pPr>
              <a:buClr>
                <a:srgbClr val="32B3CF"/>
              </a:buClr>
              <a:buFont typeface="Wingdings" charset="2"/>
              <a:buChar char=""/>
              <a:tabLst>
                <a:tab pos="266700" algn="l"/>
              </a:tabLst>
            </a:pPr>
            <a:r>
              <a:rPr lang="da-DK" sz="2000" dirty="0" smtClean="0"/>
              <a:t>”BAG” Skal sidde på bagsæde</a:t>
            </a:r>
          </a:p>
          <a:p>
            <a:pPr>
              <a:buClr>
                <a:srgbClr val="32B3CF"/>
              </a:buClr>
              <a:buFont typeface="Wingdings" charset="2"/>
              <a:buChar char=""/>
              <a:tabLst>
                <a:tab pos="266700" algn="l"/>
              </a:tabLst>
            </a:pPr>
            <a:r>
              <a:rPr lang="da-DK" sz="2000" dirty="0" smtClean="0"/>
              <a:t>”HØJFOR” Skal sidde på forsæde i høj vogn</a:t>
            </a:r>
          </a:p>
          <a:p>
            <a:pPr>
              <a:buClr>
                <a:srgbClr val="32B3CF"/>
              </a:buClr>
              <a:buFont typeface="Wingdings" charset="2"/>
              <a:buChar char=""/>
              <a:tabLst>
                <a:tab pos="266700" algn="l"/>
              </a:tabLst>
            </a:pPr>
            <a:r>
              <a:rPr lang="da-DK" sz="2000" dirty="0" smtClean="0"/>
              <a:t>”HØJKØ” Høj kørestol (Liftvogn)</a:t>
            </a:r>
          </a:p>
          <a:p>
            <a:pPr>
              <a:buClr>
                <a:srgbClr val="32B3CF"/>
              </a:buClr>
              <a:buFont typeface="Wingdings" charset="2"/>
              <a:buChar char=""/>
              <a:tabLst>
                <a:tab pos="266700" algn="l"/>
              </a:tabLst>
            </a:pPr>
            <a:r>
              <a:rPr lang="da-DK" sz="2000" dirty="0" smtClean="0"/>
              <a:t>”KØR” Kørestol (Liftvogn)</a:t>
            </a:r>
            <a:endParaRPr lang="da-DK" sz="1400" dirty="0" smtClean="0">
              <a:latin typeface="Calibri"/>
            </a:endParaRPr>
          </a:p>
        </p:txBody>
      </p:sp>
      <p:sp>
        <p:nvSpPr>
          <p:cNvPr id="8" name="Text Box 6"/>
          <p:cNvSpPr txBox="1">
            <a:spLocks noChangeArrowheads="1"/>
          </p:cNvSpPr>
          <p:nvPr/>
        </p:nvSpPr>
        <p:spPr bwMode="auto">
          <a:xfrm>
            <a:off x="251520" y="4437112"/>
            <a:ext cx="7781925" cy="14253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buClr>
                <a:srgbClr val="FFCC00"/>
              </a:buClr>
              <a:buFont typeface="Times" pitchFamily="18" charset="0"/>
              <a:buChar char="→"/>
            </a:pPr>
            <a:endParaRPr lang="da-DK" sz="1600" dirty="0">
              <a:latin typeface="Calibri"/>
            </a:endParaRPr>
          </a:p>
          <a:p>
            <a:r>
              <a:rPr lang="da-DK" dirty="0" smtClean="0">
                <a:latin typeface="Calibri"/>
              </a:rPr>
              <a:t>Det er vigtigt, at du især er opmærksom på, om kunden har et bestemt pladsbehov </a:t>
            </a:r>
            <a:br>
              <a:rPr lang="da-DK" dirty="0" smtClean="0">
                <a:latin typeface="Calibri"/>
              </a:rPr>
            </a:br>
            <a:r>
              <a:rPr lang="da-DK" dirty="0" smtClean="0">
                <a:latin typeface="Calibri"/>
              </a:rPr>
              <a:t>(forsæde eller bagsæde), da kunden kan være godkendt til en bestemt placering i vognen</a:t>
            </a:r>
          </a:p>
          <a:p>
            <a:endParaRPr lang="da-DK" dirty="0" smtClean="0">
              <a:latin typeface="Calibri"/>
            </a:endParaRPr>
          </a:p>
          <a:p>
            <a:r>
              <a:rPr lang="da-DK" b="1" dirty="0" smtClean="0">
                <a:latin typeface="Calibri"/>
              </a:rPr>
              <a:t>Derfor, følg altid anvisningen på køreordren.</a:t>
            </a:r>
            <a:endParaRPr lang="da-DK" b="1" dirty="0">
              <a:latin typeface="Calibri"/>
            </a:endParaRPr>
          </a:p>
        </p:txBody>
      </p:sp>
    </p:spTree>
    <p:extLst>
      <p:ext uri="{BB962C8B-B14F-4D97-AF65-F5344CB8AC3E}">
        <p14:creationId xmlns:p14="http://schemas.microsoft.com/office/powerpoint/2010/main" val="17174024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a:spLocks noGrp="1" noChangeArrowheads="1"/>
          </p:cNvSpPr>
          <p:nvPr>
            <p:ph type="title" idx="4294967295"/>
          </p:nvPr>
        </p:nvSpPr>
        <p:spPr>
          <a:xfrm>
            <a:off x="251520" y="1955304"/>
            <a:ext cx="7315200" cy="609600"/>
          </a:xfrm>
          <a:noFill/>
          <a:extLst>
            <a:ext uri="{909E8E84-426E-40dd-AFC4-6F175D3DCCD1}">
              <a14:hiddenFill xmlns="" xmlns:a14="http://schemas.microsoft.com/office/drawing/2010/main">
                <a:solidFill>
                  <a:schemeClr val="accent1"/>
                </a:solidFill>
              </a14:hiddenFill>
            </a:ext>
          </a:extLst>
        </p:spPr>
        <p:txBody>
          <a:bodyPr>
            <a:noAutofit/>
          </a:bodyPr>
          <a:lstStyle/>
          <a:p>
            <a:pPr algn="l" eaLnBrk="1" hangingPunct="1">
              <a:spcBef>
                <a:spcPct val="50000"/>
              </a:spcBef>
            </a:pPr>
            <a:r>
              <a:rPr lang="da-DK" sz="3600" b="1" dirty="0" smtClean="0"/>
              <a:t>Brobilletter og færger </a:t>
            </a:r>
          </a:p>
        </p:txBody>
      </p:sp>
      <p:pic>
        <p:nvPicPr>
          <p:cNvPr id="7" name="Billed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1183" y="3154758"/>
            <a:ext cx="2727241" cy="1498378"/>
          </a:xfrm>
          <a:prstGeom prst="rect">
            <a:avLst/>
          </a:prstGeom>
        </p:spPr>
      </p:pic>
      <p:pic>
        <p:nvPicPr>
          <p:cNvPr id="8" name="Billed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1268760"/>
            <a:ext cx="2894982" cy="1669439"/>
          </a:xfrm>
          <a:prstGeom prst="rect">
            <a:avLst/>
          </a:prstGeom>
        </p:spPr>
      </p:pic>
      <p:sp>
        <p:nvSpPr>
          <p:cNvPr id="9" name="Text Box 4"/>
          <p:cNvSpPr txBox="1">
            <a:spLocks noChangeArrowheads="1"/>
          </p:cNvSpPr>
          <p:nvPr/>
        </p:nvSpPr>
        <p:spPr>
          <a:xfrm>
            <a:off x="281136" y="2636912"/>
            <a:ext cx="7315200" cy="609600"/>
          </a:xfrm>
          <a:prstGeom prst="rect">
            <a:avLst/>
          </a:prstGeom>
          <a:noFill/>
          <a:extLst>
            <a:ext uri="{909E8E84-426E-40dd-AFC4-6F175D3DCCD1}">
              <a14:hiddenFill xmlns="" xmlns:a14="http://schemas.microsoft.com/office/drawing/2010/main">
                <a:solidFill>
                  <a:schemeClr val="accent1"/>
                </a:solidFill>
              </a14:hiddenFill>
            </a:ext>
          </a:ex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50000"/>
              </a:spcBef>
            </a:pPr>
            <a:r>
              <a:rPr lang="da-DK" sz="2000" b="1" dirty="0" smtClean="0"/>
              <a:t>Tilpasses af TFS</a:t>
            </a:r>
          </a:p>
        </p:txBody>
      </p:sp>
    </p:spTree>
    <p:extLst>
      <p:ext uri="{BB962C8B-B14F-4D97-AF65-F5344CB8AC3E}">
        <p14:creationId xmlns:p14="http://schemas.microsoft.com/office/powerpoint/2010/main" val="19787586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a:spLocks noGrp="1" noChangeArrowheads="1"/>
          </p:cNvSpPr>
          <p:nvPr>
            <p:ph type="title" idx="4294967295"/>
          </p:nvPr>
        </p:nvSpPr>
        <p:spPr>
          <a:xfrm>
            <a:off x="251520" y="1955304"/>
            <a:ext cx="7315200" cy="609600"/>
          </a:xfrm>
          <a:noFill/>
          <a:extLst>
            <a:ext uri="{909E8E84-426E-40dd-AFC4-6F175D3DCCD1}">
              <a14:hiddenFill xmlns="" xmlns:a14="http://schemas.microsoft.com/office/drawing/2010/main">
                <a:solidFill>
                  <a:schemeClr val="accent1"/>
                </a:solidFill>
              </a14:hiddenFill>
            </a:ext>
          </a:extLst>
        </p:spPr>
        <p:txBody>
          <a:bodyPr>
            <a:noAutofit/>
          </a:bodyPr>
          <a:lstStyle/>
          <a:p>
            <a:pPr algn="l" eaLnBrk="1" hangingPunct="1">
              <a:spcBef>
                <a:spcPct val="50000"/>
              </a:spcBef>
            </a:pPr>
            <a:r>
              <a:rPr lang="da-DK" sz="3600" b="1" dirty="0" smtClean="0"/>
              <a:t>Korrekt afregning </a:t>
            </a:r>
          </a:p>
        </p:txBody>
      </p:sp>
      <p:sp>
        <p:nvSpPr>
          <p:cNvPr id="7" name="Text Box 4"/>
          <p:cNvSpPr txBox="1">
            <a:spLocks noChangeArrowheads="1"/>
          </p:cNvSpPr>
          <p:nvPr/>
        </p:nvSpPr>
        <p:spPr>
          <a:xfrm>
            <a:off x="281136" y="2636912"/>
            <a:ext cx="7315200" cy="609600"/>
          </a:xfrm>
          <a:prstGeom prst="rect">
            <a:avLst/>
          </a:prstGeom>
          <a:noFill/>
          <a:extLst>
            <a:ext uri="{909E8E84-426E-40dd-AFC4-6F175D3DCCD1}">
              <a14:hiddenFill xmlns="" xmlns:a14="http://schemas.microsoft.com/office/drawing/2010/main">
                <a:solidFill>
                  <a:schemeClr val="accent1"/>
                </a:solidFill>
              </a14:hiddenFill>
            </a:ext>
          </a:ex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50000"/>
              </a:spcBef>
            </a:pPr>
            <a:r>
              <a:rPr lang="da-DK" sz="2000" b="1" dirty="0" smtClean="0"/>
              <a:t>Tilpasses af TFS</a:t>
            </a:r>
          </a:p>
        </p:txBody>
      </p:sp>
    </p:spTree>
    <p:extLst>
      <p:ext uri="{BB962C8B-B14F-4D97-AF65-F5344CB8AC3E}">
        <p14:creationId xmlns:p14="http://schemas.microsoft.com/office/powerpoint/2010/main" val="21813861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p:cNvSpPr>
            <a:spLocks noGrp="1"/>
          </p:cNvSpPr>
          <p:nvPr>
            <p:ph idx="1"/>
          </p:nvPr>
        </p:nvSpPr>
        <p:spPr>
          <a:xfrm>
            <a:off x="251520" y="1340768"/>
            <a:ext cx="8229600" cy="3777283"/>
          </a:xfrm>
        </p:spPr>
        <p:txBody>
          <a:bodyPr>
            <a:normAutofit/>
          </a:bodyPr>
          <a:lstStyle/>
          <a:p>
            <a:pPr>
              <a:buClr>
                <a:schemeClr val="bg2"/>
              </a:buClr>
              <a:buNone/>
              <a:defRPr/>
            </a:pPr>
            <a:r>
              <a:rPr lang="da-DK" sz="3600" b="1" dirty="0" smtClean="0">
                <a:latin typeface="Calibri"/>
              </a:rPr>
              <a:t>Krav til Chauffører:</a:t>
            </a:r>
            <a:br>
              <a:rPr lang="da-DK" sz="3600" b="1" dirty="0" smtClean="0">
                <a:latin typeface="Calibri"/>
              </a:rPr>
            </a:br>
            <a:endParaRPr lang="da-DK" sz="3600" b="1" dirty="0" smtClean="0">
              <a:latin typeface="Calibri"/>
            </a:endParaRPr>
          </a:p>
          <a:p>
            <a:pPr>
              <a:buClr>
                <a:srgbClr val="32B3CF"/>
              </a:buClr>
              <a:buFont typeface="Wingdings" charset="2"/>
              <a:buChar char=""/>
              <a:defRPr/>
            </a:pPr>
            <a:r>
              <a:rPr lang="da-DK" sz="1800" kern="0" dirty="0" smtClean="0">
                <a:solidFill>
                  <a:schemeClr val="tx1">
                    <a:lumMod val="95000"/>
                    <a:lumOff val="5000"/>
                  </a:schemeClr>
                </a:solidFill>
                <a:latin typeface="Calibri"/>
                <a:ea typeface="Calibri"/>
                <a:cs typeface="Calibri"/>
              </a:rPr>
              <a:t>Uniform med synligt operatørlogo</a:t>
            </a:r>
          </a:p>
          <a:p>
            <a:pPr>
              <a:buClr>
                <a:srgbClr val="32B3CF"/>
              </a:buClr>
              <a:buFont typeface="Wingdings" charset="2"/>
              <a:buChar char=""/>
              <a:defRPr/>
            </a:pPr>
            <a:r>
              <a:rPr lang="da-DK" sz="1800" kern="0" dirty="0" smtClean="0">
                <a:solidFill>
                  <a:schemeClr val="tx1">
                    <a:lumMod val="95000"/>
                    <a:lumOff val="5000"/>
                  </a:schemeClr>
                </a:solidFill>
                <a:latin typeface="Calibri"/>
                <a:ea typeface="Calibri"/>
                <a:cs typeface="Calibri"/>
              </a:rPr>
              <a:t>Servicemindet</a:t>
            </a:r>
            <a:endParaRPr lang="da-DK" sz="1800" kern="0" dirty="0">
              <a:solidFill>
                <a:schemeClr val="tx1">
                  <a:lumMod val="95000"/>
                  <a:lumOff val="5000"/>
                </a:schemeClr>
              </a:solidFill>
              <a:latin typeface="Calibri"/>
              <a:ea typeface="Calibri"/>
              <a:cs typeface="Calibri"/>
            </a:endParaRPr>
          </a:p>
          <a:p>
            <a:pPr>
              <a:buClr>
                <a:srgbClr val="32B3CF"/>
              </a:buClr>
              <a:buFont typeface="Wingdings" charset="2"/>
              <a:buChar char=""/>
              <a:defRPr/>
            </a:pPr>
            <a:r>
              <a:rPr lang="da-DK" sz="1800" kern="0" dirty="0">
                <a:solidFill>
                  <a:schemeClr val="tx1">
                    <a:lumMod val="95000"/>
                    <a:lumOff val="5000"/>
                  </a:schemeClr>
                </a:solidFill>
                <a:latin typeface="Calibri"/>
                <a:ea typeface="Calibri"/>
                <a:cs typeface="Calibri"/>
              </a:rPr>
              <a:t>Velsoigneret</a:t>
            </a:r>
          </a:p>
          <a:p>
            <a:pPr>
              <a:buClr>
                <a:srgbClr val="32B3CF"/>
              </a:buClr>
              <a:buFont typeface="Wingdings" charset="2"/>
              <a:buChar char=""/>
              <a:defRPr/>
            </a:pPr>
            <a:r>
              <a:rPr lang="da-DK" sz="1800" kern="0" dirty="0">
                <a:solidFill>
                  <a:schemeClr val="tx1">
                    <a:lumMod val="95000"/>
                    <a:lumOff val="5000"/>
                  </a:schemeClr>
                </a:solidFill>
                <a:latin typeface="Calibri"/>
                <a:ea typeface="Calibri"/>
                <a:cs typeface="Calibri"/>
              </a:rPr>
              <a:t>Navneskilt (Flextrafik)</a:t>
            </a:r>
          </a:p>
          <a:p>
            <a:pPr>
              <a:buClr>
                <a:srgbClr val="32B3CF"/>
              </a:buClr>
              <a:buFont typeface="Wingdings" charset="2"/>
              <a:buChar char=""/>
              <a:defRPr/>
            </a:pPr>
            <a:r>
              <a:rPr lang="da-DK" sz="1800" kern="0" dirty="0">
                <a:solidFill>
                  <a:schemeClr val="tx1">
                    <a:lumMod val="95000"/>
                    <a:lumOff val="5000"/>
                  </a:schemeClr>
                </a:solidFill>
                <a:latin typeface="Calibri"/>
                <a:ea typeface="Calibri"/>
                <a:cs typeface="Calibri"/>
              </a:rPr>
              <a:t>Kendskab til ordningerne</a:t>
            </a:r>
          </a:p>
          <a:p>
            <a:pPr>
              <a:buClr>
                <a:srgbClr val="32B3CF"/>
              </a:buClr>
              <a:buFont typeface="Wingdings" charset="2"/>
              <a:buChar char=""/>
              <a:defRPr/>
            </a:pPr>
            <a:r>
              <a:rPr lang="da-DK" sz="1800" kern="0" dirty="0">
                <a:solidFill>
                  <a:schemeClr val="tx1">
                    <a:lumMod val="95000"/>
                    <a:lumOff val="5000"/>
                  </a:schemeClr>
                </a:solidFill>
                <a:latin typeface="Calibri"/>
                <a:ea typeface="Calibri"/>
                <a:cs typeface="Calibri"/>
              </a:rPr>
              <a:t>Forståelse for brugernes situation</a:t>
            </a:r>
          </a:p>
          <a:p>
            <a:pPr>
              <a:buClr>
                <a:srgbClr val="32B3CF"/>
              </a:buClr>
              <a:buFont typeface="Wingdings" charset="2"/>
              <a:buChar char=""/>
              <a:defRPr/>
            </a:pPr>
            <a:r>
              <a:rPr lang="da-DK" sz="1800" kern="0" dirty="0">
                <a:solidFill>
                  <a:schemeClr val="tx1">
                    <a:lumMod val="95000"/>
                    <a:lumOff val="5000"/>
                  </a:schemeClr>
                </a:solidFill>
                <a:latin typeface="Calibri"/>
                <a:ea typeface="Calibri"/>
                <a:cs typeface="Calibri"/>
              </a:rPr>
              <a:t>Rygeforbud i forbindelse med udførsel af </a:t>
            </a:r>
            <a:r>
              <a:rPr lang="da-DK" sz="1800" kern="0" dirty="0" smtClean="0">
                <a:solidFill>
                  <a:schemeClr val="tx1">
                    <a:lumMod val="95000"/>
                    <a:lumOff val="5000"/>
                  </a:schemeClr>
                </a:solidFill>
                <a:latin typeface="Calibri"/>
                <a:ea typeface="Calibri"/>
                <a:cs typeface="Calibri"/>
              </a:rPr>
              <a:t/>
            </a:r>
            <a:br>
              <a:rPr lang="da-DK" sz="1800" kern="0" dirty="0" smtClean="0">
                <a:solidFill>
                  <a:schemeClr val="tx1">
                    <a:lumMod val="95000"/>
                    <a:lumOff val="5000"/>
                  </a:schemeClr>
                </a:solidFill>
                <a:latin typeface="Calibri"/>
                <a:ea typeface="Calibri"/>
                <a:cs typeface="Calibri"/>
              </a:rPr>
            </a:br>
            <a:r>
              <a:rPr lang="da-DK" sz="1800" kern="0" dirty="0" smtClean="0">
                <a:solidFill>
                  <a:schemeClr val="tx1">
                    <a:lumMod val="95000"/>
                    <a:lumOff val="5000"/>
                  </a:schemeClr>
                </a:solidFill>
                <a:latin typeface="Calibri"/>
                <a:ea typeface="Calibri"/>
                <a:cs typeface="Calibri"/>
              </a:rPr>
              <a:t>kørsel </a:t>
            </a:r>
            <a:r>
              <a:rPr lang="da-DK" sz="1800" kern="0" dirty="0">
                <a:solidFill>
                  <a:schemeClr val="tx1">
                    <a:lumMod val="95000"/>
                    <a:lumOff val="5000"/>
                  </a:schemeClr>
                </a:solidFill>
                <a:latin typeface="Calibri"/>
                <a:ea typeface="Calibri"/>
                <a:cs typeface="Calibri"/>
              </a:rPr>
              <a:t>for trafikselskaberne.</a:t>
            </a:r>
          </a:p>
          <a:p>
            <a:pPr marL="0" indent="0">
              <a:buNone/>
            </a:pPr>
            <a:endParaRPr lang="da-DK" dirty="0"/>
          </a:p>
        </p:txBody>
      </p:sp>
      <p:pic>
        <p:nvPicPr>
          <p:cNvPr id="8" name="Picture 2" descr="http://fotoarkiv01/FotoWeb/FWbin/preview.dll/Movia00751.tif?D=25BDD06F583CF1428E049B9C0878442B1B167B451A3A9006F811EA64A2C9F27B16B7029F782704095AF2C8BF77D65F5B69BA1C2578911F51F90444B6DAEF6BE5AAB3BEBE5321426646F09B655DE955C3A1AD0C2195C76A5A79F9FF3BD3CCA50448BFEB446A73217D5184B5A60056E93AF0749B404E8605D89250B5478FEA997F446770761675EA56D8270ECDA777D06BB96ADBEC9BB75BA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988840"/>
            <a:ext cx="1881367" cy="283588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3274957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BL00130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2100" y="2376488"/>
            <a:ext cx="609600" cy="528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Line 6"/>
          <p:cNvSpPr>
            <a:spLocks noChangeShapeType="1"/>
          </p:cNvSpPr>
          <p:nvPr/>
        </p:nvSpPr>
        <p:spPr bwMode="auto">
          <a:xfrm flipH="1">
            <a:off x="2324100" y="2224088"/>
            <a:ext cx="838200" cy="381000"/>
          </a:xfrm>
          <a:prstGeom prst="line">
            <a:avLst/>
          </a:prstGeom>
          <a:noFill/>
          <a:ln w="28575">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a-DK"/>
          </a:p>
        </p:txBody>
      </p:sp>
      <p:pic>
        <p:nvPicPr>
          <p:cNvPr id="7" name="Picture 7" descr="SY0011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2900" y="1385888"/>
            <a:ext cx="573088" cy="568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Line 8"/>
          <p:cNvSpPr>
            <a:spLocks noChangeShapeType="1"/>
          </p:cNvSpPr>
          <p:nvPr/>
        </p:nvSpPr>
        <p:spPr bwMode="auto">
          <a:xfrm>
            <a:off x="4762500" y="1919288"/>
            <a:ext cx="609600" cy="45720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da-DK"/>
          </a:p>
        </p:txBody>
      </p:sp>
      <p:pic>
        <p:nvPicPr>
          <p:cNvPr id="9" name="Picture 9" descr="SY0011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2100" y="2376488"/>
            <a:ext cx="573088" cy="568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Line 10"/>
          <p:cNvSpPr>
            <a:spLocks noChangeShapeType="1"/>
          </p:cNvSpPr>
          <p:nvPr/>
        </p:nvSpPr>
        <p:spPr bwMode="auto">
          <a:xfrm flipH="1">
            <a:off x="3924300" y="2681288"/>
            <a:ext cx="14478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da-DK"/>
          </a:p>
        </p:txBody>
      </p:sp>
      <p:sp>
        <p:nvSpPr>
          <p:cNvPr id="11" name="Line 11"/>
          <p:cNvSpPr>
            <a:spLocks noChangeShapeType="1"/>
          </p:cNvSpPr>
          <p:nvPr/>
        </p:nvSpPr>
        <p:spPr bwMode="auto">
          <a:xfrm flipH="1">
            <a:off x="2247900" y="2681288"/>
            <a:ext cx="1676400" cy="0"/>
          </a:xfrm>
          <a:prstGeom prst="line">
            <a:avLst/>
          </a:prstGeom>
          <a:noFill/>
          <a:ln w="28575">
            <a:solidFill>
              <a:schemeClr val="tx1"/>
            </a:solidFill>
            <a:prstDash val="sysDot"/>
            <a:round/>
            <a:headEnd/>
            <a:tailEnd type="triangle" w="med" len="med"/>
          </a:ln>
          <a:extLst>
            <a:ext uri="{909E8E84-426E-40dd-AFC4-6F175D3DCCD1}">
              <a14:hiddenFill xmlns="" xmlns:a14="http://schemas.microsoft.com/office/drawing/2010/main">
                <a:noFill/>
              </a14:hiddenFill>
            </a:ext>
          </a:extLst>
        </p:spPr>
        <p:txBody>
          <a:bodyPr/>
          <a:lstStyle/>
          <a:p>
            <a:endParaRPr lang="da-DK"/>
          </a:p>
        </p:txBody>
      </p:sp>
      <p:pic>
        <p:nvPicPr>
          <p:cNvPr id="12" name="Picture 12" descr="TN00211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0700" y="1995488"/>
            <a:ext cx="941388" cy="374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ext Box 13"/>
          <p:cNvSpPr txBox="1">
            <a:spLocks noChangeArrowheads="1"/>
          </p:cNvSpPr>
          <p:nvPr/>
        </p:nvSpPr>
        <p:spPr bwMode="auto">
          <a:xfrm>
            <a:off x="4610100" y="1004888"/>
            <a:ext cx="12192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spcBef>
                <a:spcPct val="50000"/>
              </a:spcBef>
            </a:pPr>
            <a:r>
              <a:rPr lang="da-DK" sz="1000" dirty="0">
                <a:latin typeface="Calibri"/>
              </a:rPr>
              <a:t>5 min. servicetid</a:t>
            </a:r>
          </a:p>
        </p:txBody>
      </p:sp>
      <p:sp>
        <p:nvSpPr>
          <p:cNvPr id="14" name="Text Box 14"/>
          <p:cNvSpPr txBox="1">
            <a:spLocks noChangeArrowheads="1"/>
          </p:cNvSpPr>
          <p:nvPr/>
        </p:nvSpPr>
        <p:spPr bwMode="auto">
          <a:xfrm>
            <a:off x="5981700" y="2986088"/>
            <a:ext cx="12192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spcBef>
                <a:spcPct val="50000"/>
              </a:spcBef>
            </a:pPr>
            <a:r>
              <a:rPr lang="da-DK" sz="1000" dirty="0">
                <a:latin typeface="Calibri"/>
              </a:rPr>
              <a:t>5 min. servicetid</a:t>
            </a:r>
          </a:p>
        </p:txBody>
      </p:sp>
      <p:sp>
        <p:nvSpPr>
          <p:cNvPr id="15" name="Text Box 15"/>
          <p:cNvSpPr txBox="1">
            <a:spLocks noChangeArrowheads="1"/>
          </p:cNvSpPr>
          <p:nvPr/>
        </p:nvSpPr>
        <p:spPr bwMode="auto">
          <a:xfrm>
            <a:off x="5143500" y="1766888"/>
            <a:ext cx="12192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spcBef>
                <a:spcPct val="50000"/>
              </a:spcBef>
            </a:pPr>
            <a:r>
              <a:rPr lang="da-DK" sz="1000" dirty="0">
                <a:latin typeface="Calibri"/>
              </a:rPr>
              <a:t>9 min. køretid</a:t>
            </a:r>
          </a:p>
        </p:txBody>
      </p:sp>
      <p:sp>
        <p:nvSpPr>
          <p:cNvPr id="16" name="Text Box 16"/>
          <p:cNvSpPr txBox="1">
            <a:spLocks noChangeArrowheads="1"/>
          </p:cNvSpPr>
          <p:nvPr/>
        </p:nvSpPr>
        <p:spPr bwMode="auto">
          <a:xfrm>
            <a:off x="3543300" y="2833688"/>
            <a:ext cx="12954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spcBef>
                <a:spcPct val="50000"/>
              </a:spcBef>
            </a:pPr>
            <a:r>
              <a:rPr lang="da-DK" sz="1000" dirty="0">
                <a:latin typeface="Calibri"/>
              </a:rPr>
              <a:t>15 min. returkørsel</a:t>
            </a:r>
          </a:p>
        </p:txBody>
      </p:sp>
      <p:sp>
        <p:nvSpPr>
          <p:cNvPr id="17" name="Text Box 17"/>
          <p:cNvSpPr txBox="1">
            <a:spLocks noChangeArrowheads="1"/>
          </p:cNvSpPr>
          <p:nvPr/>
        </p:nvSpPr>
        <p:spPr bwMode="auto">
          <a:xfrm>
            <a:off x="2628900" y="1614488"/>
            <a:ext cx="13716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spcBef>
                <a:spcPct val="50000"/>
              </a:spcBef>
            </a:pPr>
            <a:r>
              <a:rPr lang="da-DK" sz="1000" dirty="0">
                <a:latin typeface="Calibri"/>
              </a:rPr>
              <a:t>8 min. fremkørsel</a:t>
            </a:r>
          </a:p>
        </p:txBody>
      </p:sp>
      <p:sp>
        <p:nvSpPr>
          <p:cNvPr id="18" name="Text Box 18"/>
          <p:cNvSpPr txBox="1">
            <a:spLocks noChangeArrowheads="1"/>
          </p:cNvSpPr>
          <p:nvPr/>
        </p:nvSpPr>
        <p:spPr bwMode="auto">
          <a:xfrm>
            <a:off x="1485900" y="2986088"/>
            <a:ext cx="7620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spcBef>
                <a:spcPct val="50000"/>
              </a:spcBef>
            </a:pPr>
            <a:r>
              <a:rPr lang="da-DK" sz="1000" dirty="0">
                <a:latin typeface="Calibri"/>
              </a:rPr>
              <a:t>Hjemsted</a:t>
            </a:r>
          </a:p>
        </p:txBody>
      </p:sp>
      <p:sp>
        <p:nvSpPr>
          <p:cNvPr id="19" name="Line 19"/>
          <p:cNvSpPr>
            <a:spLocks noChangeShapeType="1"/>
          </p:cNvSpPr>
          <p:nvPr/>
        </p:nvSpPr>
        <p:spPr bwMode="auto">
          <a:xfrm flipV="1">
            <a:off x="3162300" y="1782763"/>
            <a:ext cx="990600" cy="441325"/>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lIns="90000" tIns="46800" rIns="90000" bIns="46800">
            <a:spAutoFit/>
          </a:bodyPr>
          <a:lstStyle/>
          <a:p>
            <a:endParaRPr lang="da-DK"/>
          </a:p>
        </p:txBody>
      </p:sp>
      <p:grpSp>
        <p:nvGrpSpPr>
          <p:cNvPr id="20" name="Group 20"/>
          <p:cNvGrpSpPr>
            <a:grpSpLocks/>
          </p:cNvGrpSpPr>
          <p:nvPr/>
        </p:nvGrpSpPr>
        <p:grpSpPr bwMode="auto">
          <a:xfrm>
            <a:off x="762000" y="3657600"/>
            <a:ext cx="5638800" cy="2608263"/>
            <a:chOff x="480" y="1968"/>
            <a:chExt cx="3552" cy="1985"/>
          </a:xfrm>
        </p:grpSpPr>
        <p:sp>
          <p:nvSpPr>
            <p:cNvPr id="21" name="Text Box 21"/>
            <p:cNvSpPr txBox="1">
              <a:spLocks noChangeArrowheads="1"/>
            </p:cNvSpPr>
            <p:nvPr/>
          </p:nvSpPr>
          <p:spPr bwMode="auto">
            <a:xfrm>
              <a:off x="480" y="1968"/>
              <a:ext cx="1680" cy="4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spcBef>
                  <a:spcPct val="50000"/>
                </a:spcBef>
              </a:pPr>
              <a:r>
                <a:rPr lang="da-DK" sz="1200" b="1" dirty="0">
                  <a:latin typeface="Calibri"/>
                </a:rPr>
                <a:t>Køretid:</a:t>
              </a:r>
            </a:p>
            <a:p>
              <a:pPr eaLnBrk="1" hangingPunct="1">
                <a:spcBef>
                  <a:spcPct val="50000"/>
                </a:spcBef>
              </a:pPr>
              <a:r>
                <a:rPr lang="da-DK" sz="1200" dirty="0">
                  <a:latin typeface="Calibri"/>
                </a:rPr>
                <a:t>8 min. – 5 min. 	=   3 min.</a:t>
              </a:r>
            </a:p>
          </p:txBody>
        </p:sp>
        <p:sp>
          <p:nvSpPr>
            <p:cNvPr id="22" name="Text Box 22"/>
            <p:cNvSpPr txBox="1">
              <a:spLocks noChangeArrowheads="1"/>
            </p:cNvSpPr>
            <p:nvPr/>
          </p:nvSpPr>
          <p:spPr bwMode="auto">
            <a:xfrm>
              <a:off x="480" y="2304"/>
              <a:ext cx="1680" cy="2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spcBef>
                  <a:spcPct val="50000"/>
                </a:spcBef>
              </a:pPr>
              <a:r>
                <a:rPr lang="da-DK" sz="1200" dirty="0">
                  <a:latin typeface="Calibri"/>
                </a:rPr>
                <a:t>9 min.	 	=   9 min.</a:t>
              </a:r>
            </a:p>
          </p:txBody>
        </p:sp>
        <p:sp>
          <p:nvSpPr>
            <p:cNvPr id="23" name="Text Box 23"/>
            <p:cNvSpPr txBox="1">
              <a:spLocks noChangeArrowheads="1"/>
            </p:cNvSpPr>
            <p:nvPr/>
          </p:nvSpPr>
          <p:spPr bwMode="auto">
            <a:xfrm>
              <a:off x="480" y="2496"/>
              <a:ext cx="1680" cy="2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spcBef>
                  <a:spcPct val="50000"/>
                </a:spcBef>
              </a:pPr>
              <a:r>
                <a:rPr lang="da-DK" sz="1200" dirty="0">
                  <a:latin typeface="Calibri"/>
                </a:rPr>
                <a:t>15 min. – 10 min. 	=   5 min.</a:t>
              </a:r>
            </a:p>
          </p:txBody>
        </p:sp>
        <p:sp>
          <p:nvSpPr>
            <p:cNvPr id="24" name="Text Box 24"/>
            <p:cNvSpPr txBox="1">
              <a:spLocks noChangeArrowheads="1"/>
            </p:cNvSpPr>
            <p:nvPr/>
          </p:nvSpPr>
          <p:spPr bwMode="auto">
            <a:xfrm>
              <a:off x="480" y="2688"/>
              <a:ext cx="1776" cy="2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spcBef>
                  <a:spcPct val="50000"/>
                </a:spcBef>
              </a:pPr>
              <a:r>
                <a:rPr lang="da-DK" sz="1200" b="1" i="1" dirty="0">
                  <a:latin typeface="Calibri"/>
                </a:rPr>
                <a:t>I alt 	 	= 17 min.</a:t>
              </a:r>
            </a:p>
          </p:txBody>
        </p:sp>
        <p:sp>
          <p:nvSpPr>
            <p:cNvPr id="25" name="Text Box 25"/>
            <p:cNvSpPr txBox="1">
              <a:spLocks noChangeArrowheads="1"/>
            </p:cNvSpPr>
            <p:nvPr/>
          </p:nvSpPr>
          <p:spPr bwMode="auto">
            <a:xfrm>
              <a:off x="2256" y="1968"/>
              <a:ext cx="1680" cy="4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spcBef>
                  <a:spcPct val="50000"/>
                </a:spcBef>
              </a:pPr>
              <a:r>
                <a:rPr lang="da-DK" sz="1200" b="1" dirty="0">
                  <a:latin typeface="Calibri"/>
                </a:rPr>
                <a:t>Servicetid:</a:t>
              </a:r>
            </a:p>
            <a:p>
              <a:pPr eaLnBrk="1" hangingPunct="1">
                <a:spcBef>
                  <a:spcPct val="50000"/>
                </a:spcBef>
              </a:pPr>
              <a:r>
                <a:rPr lang="da-DK" sz="1200" dirty="0">
                  <a:latin typeface="Calibri"/>
                </a:rPr>
                <a:t>2 * 5 min. 		= 10 min.</a:t>
              </a:r>
            </a:p>
          </p:txBody>
        </p:sp>
        <p:sp>
          <p:nvSpPr>
            <p:cNvPr id="26" name="Text Box 26"/>
            <p:cNvSpPr txBox="1">
              <a:spLocks noChangeArrowheads="1"/>
            </p:cNvSpPr>
            <p:nvPr/>
          </p:nvSpPr>
          <p:spPr bwMode="auto">
            <a:xfrm>
              <a:off x="2256" y="2688"/>
              <a:ext cx="1776" cy="2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spcBef>
                  <a:spcPct val="50000"/>
                </a:spcBef>
              </a:pPr>
              <a:r>
                <a:rPr lang="da-DK" sz="1200" b="1" i="1" dirty="0">
                  <a:latin typeface="Calibri"/>
                </a:rPr>
                <a:t>I alt 		= 10 min.</a:t>
              </a:r>
            </a:p>
          </p:txBody>
        </p:sp>
        <p:sp>
          <p:nvSpPr>
            <p:cNvPr id="27" name="Text Box 27"/>
            <p:cNvSpPr txBox="1">
              <a:spLocks noChangeArrowheads="1"/>
            </p:cNvSpPr>
            <p:nvPr/>
          </p:nvSpPr>
          <p:spPr bwMode="auto">
            <a:xfrm>
              <a:off x="480" y="3024"/>
              <a:ext cx="2160" cy="4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spcBef>
                  <a:spcPct val="50000"/>
                </a:spcBef>
              </a:pPr>
              <a:r>
                <a:rPr lang="da-DK" sz="1200" b="1" dirty="0">
                  <a:latin typeface="Calibri"/>
                </a:rPr>
                <a:t>Pris:</a:t>
              </a:r>
              <a:endParaRPr lang="da-DK" sz="1200" dirty="0">
                <a:latin typeface="Calibri"/>
              </a:endParaRPr>
            </a:p>
            <a:p>
              <a:pPr eaLnBrk="1" hangingPunct="1">
                <a:spcBef>
                  <a:spcPct val="50000"/>
                </a:spcBef>
              </a:pPr>
              <a:r>
                <a:rPr lang="da-DK" sz="1200" dirty="0">
                  <a:latin typeface="Calibri"/>
                </a:rPr>
                <a:t>Opstart		                   =   50 kr.</a:t>
              </a:r>
              <a:endParaRPr lang="da-DK" sz="1200" b="1" dirty="0">
                <a:latin typeface="Calibri"/>
              </a:endParaRPr>
            </a:p>
          </p:txBody>
        </p:sp>
        <p:sp>
          <p:nvSpPr>
            <p:cNvPr id="28" name="Text Box 28"/>
            <p:cNvSpPr txBox="1">
              <a:spLocks noChangeArrowheads="1"/>
            </p:cNvSpPr>
            <p:nvPr/>
          </p:nvSpPr>
          <p:spPr bwMode="auto">
            <a:xfrm>
              <a:off x="480" y="3360"/>
              <a:ext cx="2208" cy="2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spcBef>
                  <a:spcPct val="50000"/>
                </a:spcBef>
              </a:pPr>
              <a:r>
                <a:rPr lang="da-DK" sz="1200" dirty="0">
                  <a:latin typeface="Calibri"/>
                </a:rPr>
                <a:t>Køretid:     17 min. * 400 kr. /timen        = 113 kr.</a:t>
              </a:r>
            </a:p>
          </p:txBody>
        </p:sp>
        <p:sp>
          <p:nvSpPr>
            <p:cNvPr id="29" name="Text Box 29"/>
            <p:cNvSpPr txBox="1">
              <a:spLocks noChangeArrowheads="1"/>
            </p:cNvSpPr>
            <p:nvPr/>
          </p:nvSpPr>
          <p:spPr bwMode="auto">
            <a:xfrm>
              <a:off x="480" y="3552"/>
              <a:ext cx="2208" cy="2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spcBef>
                  <a:spcPct val="50000"/>
                </a:spcBef>
              </a:pPr>
              <a:r>
                <a:rPr lang="da-DK" sz="1200" dirty="0">
                  <a:latin typeface="Calibri"/>
                </a:rPr>
                <a:t>Servicetid: 10 min. * 300 kr./timen         =   50 kr.</a:t>
              </a:r>
            </a:p>
          </p:txBody>
        </p:sp>
        <p:sp>
          <p:nvSpPr>
            <p:cNvPr id="30" name="Text Box 30"/>
            <p:cNvSpPr txBox="1">
              <a:spLocks noChangeArrowheads="1"/>
            </p:cNvSpPr>
            <p:nvPr/>
          </p:nvSpPr>
          <p:spPr bwMode="auto">
            <a:xfrm>
              <a:off x="480" y="3744"/>
              <a:ext cx="2304" cy="2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spcBef>
                  <a:spcPct val="50000"/>
                </a:spcBef>
              </a:pPr>
              <a:r>
                <a:rPr lang="da-DK" sz="1200" b="1" i="1" dirty="0">
                  <a:latin typeface="Calibri"/>
                </a:rPr>
                <a:t>I alt	  	                   = 213 kr.</a:t>
              </a:r>
            </a:p>
          </p:txBody>
        </p:sp>
      </p:grpSp>
      <p:sp>
        <p:nvSpPr>
          <p:cNvPr id="31" name="Text Box 30"/>
          <p:cNvSpPr txBox="1">
            <a:spLocks noChangeArrowheads="1"/>
          </p:cNvSpPr>
          <p:nvPr/>
        </p:nvSpPr>
        <p:spPr bwMode="auto">
          <a:xfrm>
            <a:off x="251520" y="980728"/>
            <a:ext cx="3830191" cy="523220"/>
          </a:xfrm>
          <a:prstGeom prst="rect">
            <a:avLst/>
          </a:prstGeom>
          <a:noFill/>
          <a:ln>
            <a:noFill/>
          </a:ln>
          <a:effectLst>
            <a:prstShdw prst="shdw13" dist="53882" dir="13500000">
              <a:schemeClr val="bg2">
                <a:alpha val="50000"/>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spcBef>
                <a:spcPct val="50000"/>
              </a:spcBef>
            </a:pPr>
            <a:r>
              <a:rPr lang="da-DK" sz="2800" b="1" dirty="0">
                <a:latin typeface="Calibri"/>
              </a:rPr>
              <a:t>Variable vogne</a:t>
            </a:r>
          </a:p>
        </p:txBody>
      </p:sp>
    </p:spTree>
    <p:extLst>
      <p:ext uri="{BB962C8B-B14F-4D97-AF65-F5344CB8AC3E}">
        <p14:creationId xmlns:p14="http://schemas.microsoft.com/office/powerpoint/2010/main" val="200347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ox(in)">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ox(in)">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ox(in)">
                                      <p:cBhvr>
                                        <p:cTn id="26" dur="500"/>
                                        <p:tgtEl>
                                          <p:spTgt spid="6"/>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ox(in)">
                                      <p:cBhvr>
                                        <p:cTn id="29" dur="500"/>
                                        <p:tgtEl>
                                          <p:spTgt spid="19"/>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ox(in)">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ox(i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ox(i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ox(in)">
                                      <p:cBhvr>
                                        <p:cTn id="47" dur="500"/>
                                        <p:tgtEl>
                                          <p:spTgt spid="15"/>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box(in)">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box(in)">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box(in)">
                                      <p:cBhvr>
                                        <p:cTn id="60" dur="500"/>
                                        <p:tgtEl>
                                          <p:spTgt spid="10"/>
                                        </p:tgtEl>
                                      </p:cBhvr>
                                    </p:animEffect>
                                  </p:childTnLst>
                                </p:cTn>
                              </p:par>
                              <p:par>
                                <p:cTn id="61" presetID="4" presetClass="entr" presetSubtype="16"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box(in)">
                                      <p:cBhvr>
                                        <p:cTn id="63" dur="500"/>
                                        <p:tgtEl>
                                          <p:spTgt spid="11"/>
                                        </p:tgtEl>
                                      </p:cBhvr>
                                    </p:animEffect>
                                  </p:childTnLst>
                                </p:cTn>
                              </p:par>
                              <p:par>
                                <p:cTn id="64" presetID="4" presetClass="entr" presetSubtype="16"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box(in)">
                                      <p:cBhvr>
                                        <p:cTn id="66" dur="500"/>
                                        <p:tgtEl>
                                          <p:spTgt spid="16"/>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nodeType="click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blinds(horizontal)">
                                      <p:cBhvr>
                                        <p:cTn id="7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P spid="13" grpId="0"/>
      <p:bldP spid="14" grpId="0"/>
      <p:bldP spid="15" grpId="0"/>
      <p:bldP spid="16" grpId="0"/>
      <p:bldP spid="17" grpId="0"/>
      <p:bldP spid="18" grpId="0"/>
      <p:bldP spid="1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BL00130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2100" y="2376488"/>
            <a:ext cx="609600" cy="528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Line 3"/>
          <p:cNvSpPr>
            <a:spLocks noChangeShapeType="1"/>
          </p:cNvSpPr>
          <p:nvPr/>
        </p:nvSpPr>
        <p:spPr bwMode="auto">
          <a:xfrm flipH="1">
            <a:off x="2324100" y="2224088"/>
            <a:ext cx="838200" cy="381000"/>
          </a:xfrm>
          <a:prstGeom prst="line">
            <a:avLst/>
          </a:prstGeom>
          <a:noFill/>
          <a:ln w="28575">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a-DK"/>
          </a:p>
        </p:txBody>
      </p:sp>
      <p:pic>
        <p:nvPicPr>
          <p:cNvPr id="7" name="Picture 4" descr="SY0011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2900" y="1385888"/>
            <a:ext cx="573088" cy="568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Line 5"/>
          <p:cNvSpPr>
            <a:spLocks noChangeShapeType="1"/>
          </p:cNvSpPr>
          <p:nvPr/>
        </p:nvSpPr>
        <p:spPr bwMode="auto">
          <a:xfrm>
            <a:off x="4762500" y="1919288"/>
            <a:ext cx="609600" cy="45720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da-DK"/>
          </a:p>
        </p:txBody>
      </p:sp>
      <p:pic>
        <p:nvPicPr>
          <p:cNvPr id="9" name="Picture 6" descr="SY0011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2100" y="2376488"/>
            <a:ext cx="573088" cy="568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Line 7"/>
          <p:cNvSpPr>
            <a:spLocks noChangeShapeType="1"/>
          </p:cNvSpPr>
          <p:nvPr/>
        </p:nvSpPr>
        <p:spPr bwMode="auto">
          <a:xfrm flipH="1">
            <a:off x="3924300" y="2681288"/>
            <a:ext cx="14478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da-DK"/>
          </a:p>
        </p:txBody>
      </p:sp>
      <p:sp>
        <p:nvSpPr>
          <p:cNvPr id="11" name="Line 8"/>
          <p:cNvSpPr>
            <a:spLocks noChangeShapeType="1"/>
          </p:cNvSpPr>
          <p:nvPr/>
        </p:nvSpPr>
        <p:spPr bwMode="auto">
          <a:xfrm flipH="1">
            <a:off x="2247900" y="2681288"/>
            <a:ext cx="1676400" cy="0"/>
          </a:xfrm>
          <a:prstGeom prst="line">
            <a:avLst/>
          </a:prstGeom>
          <a:noFill/>
          <a:ln w="28575">
            <a:solidFill>
              <a:schemeClr val="tx1"/>
            </a:solidFill>
            <a:prstDash val="sysDot"/>
            <a:round/>
            <a:headEnd/>
            <a:tailEnd type="triangle" w="med" len="med"/>
          </a:ln>
          <a:extLst>
            <a:ext uri="{909E8E84-426E-40dd-AFC4-6F175D3DCCD1}">
              <a14:hiddenFill xmlns="" xmlns:a14="http://schemas.microsoft.com/office/drawing/2010/main">
                <a:noFill/>
              </a14:hiddenFill>
            </a:ext>
          </a:extLst>
        </p:spPr>
        <p:txBody>
          <a:bodyPr/>
          <a:lstStyle/>
          <a:p>
            <a:endParaRPr lang="da-DK"/>
          </a:p>
        </p:txBody>
      </p:sp>
      <p:pic>
        <p:nvPicPr>
          <p:cNvPr id="12" name="Picture 9" descr="TN00211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0700" y="1995488"/>
            <a:ext cx="941388" cy="374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ext Box 10"/>
          <p:cNvSpPr txBox="1">
            <a:spLocks noChangeArrowheads="1"/>
          </p:cNvSpPr>
          <p:nvPr/>
        </p:nvSpPr>
        <p:spPr bwMode="auto">
          <a:xfrm>
            <a:off x="4610100" y="1004888"/>
            <a:ext cx="12192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spcBef>
                <a:spcPct val="50000"/>
              </a:spcBef>
            </a:pPr>
            <a:r>
              <a:rPr lang="da-DK" sz="1000" dirty="0">
                <a:latin typeface="Calibri"/>
              </a:rPr>
              <a:t>5 min. servicetid</a:t>
            </a:r>
          </a:p>
        </p:txBody>
      </p:sp>
      <p:sp>
        <p:nvSpPr>
          <p:cNvPr id="14" name="Text Box 11"/>
          <p:cNvSpPr txBox="1">
            <a:spLocks noChangeArrowheads="1"/>
          </p:cNvSpPr>
          <p:nvPr/>
        </p:nvSpPr>
        <p:spPr bwMode="auto">
          <a:xfrm>
            <a:off x="5981700" y="2986088"/>
            <a:ext cx="12192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spcBef>
                <a:spcPct val="50000"/>
              </a:spcBef>
            </a:pPr>
            <a:r>
              <a:rPr lang="da-DK" sz="1000" dirty="0">
                <a:latin typeface="Calibri"/>
              </a:rPr>
              <a:t>5 min. servicetid</a:t>
            </a:r>
          </a:p>
        </p:txBody>
      </p:sp>
      <p:sp>
        <p:nvSpPr>
          <p:cNvPr id="15" name="Text Box 12"/>
          <p:cNvSpPr txBox="1">
            <a:spLocks noChangeArrowheads="1"/>
          </p:cNvSpPr>
          <p:nvPr/>
        </p:nvSpPr>
        <p:spPr bwMode="auto">
          <a:xfrm>
            <a:off x="5143500" y="1766888"/>
            <a:ext cx="12192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spcBef>
                <a:spcPct val="50000"/>
              </a:spcBef>
            </a:pPr>
            <a:r>
              <a:rPr lang="da-DK" sz="1000" dirty="0">
                <a:latin typeface="Calibri"/>
              </a:rPr>
              <a:t>9 min. køretid</a:t>
            </a:r>
          </a:p>
        </p:txBody>
      </p:sp>
      <p:sp>
        <p:nvSpPr>
          <p:cNvPr id="16" name="Text Box 13"/>
          <p:cNvSpPr txBox="1">
            <a:spLocks noChangeArrowheads="1"/>
          </p:cNvSpPr>
          <p:nvPr/>
        </p:nvSpPr>
        <p:spPr bwMode="auto">
          <a:xfrm>
            <a:off x="3543300" y="2833688"/>
            <a:ext cx="12954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spcBef>
                <a:spcPct val="50000"/>
              </a:spcBef>
            </a:pPr>
            <a:r>
              <a:rPr lang="da-DK" sz="1000" dirty="0">
                <a:latin typeface="Calibri"/>
              </a:rPr>
              <a:t>25 min. returkørsel</a:t>
            </a:r>
          </a:p>
        </p:txBody>
      </p:sp>
      <p:sp>
        <p:nvSpPr>
          <p:cNvPr id="17" name="Text Box 14"/>
          <p:cNvSpPr txBox="1">
            <a:spLocks noChangeArrowheads="1"/>
          </p:cNvSpPr>
          <p:nvPr/>
        </p:nvSpPr>
        <p:spPr bwMode="auto">
          <a:xfrm>
            <a:off x="2628900" y="1614488"/>
            <a:ext cx="13716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spcBef>
                <a:spcPct val="50000"/>
              </a:spcBef>
            </a:pPr>
            <a:r>
              <a:rPr lang="da-DK" sz="1000" dirty="0">
                <a:latin typeface="Calibri"/>
              </a:rPr>
              <a:t>18 min. fremkørsel</a:t>
            </a:r>
          </a:p>
        </p:txBody>
      </p:sp>
      <p:sp>
        <p:nvSpPr>
          <p:cNvPr id="18" name="Text Box 15"/>
          <p:cNvSpPr txBox="1">
            <a:spLocks noChangeArrowheads="1"/>
          </p:cNvSpPr>
          <p:nvPr/>
        </p:nvSpPr>
        <p:spPr bwMode="auto">
          <a:xfrm>
            <a:off x="1485900" y="2986088"/>
            <a:ext cx="762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spcBef>
                <a:spcPct val="50000"/>
              </a:spcBef>
            </a:pPr>
            <a:r>
              <a:rPr lang="da-DK" sz="1000" dirty="0">
                <a:latin typeface="Calibri"/>
              </a:rPr>
              <a:t>Hjemsted/byområde</a:t>
            </a:r>
          </a:p>
        </p:txBody>
      </p:sp>
      <p:sp>
        <p:nvSpPr>
          <p:cNvPr id="19" name="Line 16"/>
          <p:cNvSpPr>
            <a:spLocks noChangeShapeType="1"/>
          </p:cNvSpPr>
          <p:nvPr/>
        </p:nvSpPr>
        <p:spPr bwMode="auto">
          <a:xfrm flipV="1">
            <a:off x="3162300" y="1782763"/>
            <a:ext cx="990600" cy="441325"/>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lIns="90000" tIns="46800" rIns="90000" bIns="46800">
            <a:spAutoFit/>
          </a:bodyPr>
          <a:lstStyle/>
          <a:p>
            <a:endParaRPr lang="da-DK"/>
          </a:p>
        </p:txBody>
      </p:sp>
      <p:grpSp>
        <p:nvGrpSpPr>
          <p:cNvPr id="20" name="Group 17"/>
          <p:cNvGrpSpPr>
            <a:grpSpLocks/>
          </p:cNvGrpSpPr>
          <p:nvPr/>
        </p:nvGrpSpPr>
        <p:grpSpPr bwMode="auto">
          <a:xfrm>
            <a:off x="762000" y="3657600"/>
            <a:ext cx="5638800" cy="2608263"/>
            <a:chOff x="480" y="1968"/>
            <a:chExt cx="3552" cy="1985"/>
          </a:xfrm>
        </p:grpSpPr>
        <p:sp>
          <p:nvSpPr>
            <p:cNvPr id="21" name="Text Box 18"/>
            <p:cNvSpPr txBox="1">
              <a:spLocks noChangeArrowheads="1"/>
            </p:cNvSpPr>
            <p:nvPr/>
          </p:nvSpPr>
          <p:spPr bwMode="auto">
            <a:xfrm>
              <a:off x="480" y="1968"/>
              <a:ext cx="1680" cy="4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spcBef>
                  <a:spcPct val="50000"/>
                </a:spcBef>
              </a:pPr>
              <a:r>
                <a:rPr lang="da-DK" sz="1200" b="1" dirty="0">
                  <a:latin typeface="Calibri"/>
                </a:rPr>
                <a:t>Køretid:</a:t>
              </a:r>
            </a:p>
            <a:p>
              <a:pPr eaLnBrk="1" hangingPunct="1">
                <a:spcBef>
                  <a:spcPct val="50000"/>
                </a:spcBef>
              </a:pPr>
              <a:r>
                <a:rPr lang="da-DK" sz="1200" dirty="0">
                  <a:latin typeface="Calibri"/>
                </a:rPr>
                <a:t>18 min. – 3 min. 	= 15 min.</a:t>
              </a:r>
            </a:p>
          </p:txBody>
        </p:sp>
        <p:sp>
          <p:nvSpPr>
            <p:cNvPr id="22" name="Text Box 19"/>
            <p:cNvSpPr txBox="1">
              <a:spLocks noChangeArrowheads="1"/>
            </p:cNvSpPr>
            <p:nvPr/>
          </p:nvSpPr>
          <p:spPr bwMode="auto">
            <a:xfrm>
              <a:off x="480" y="2304"/>
              <a:ext cx="1680" cy="2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spcBef>
                  <a:spcPct val="50000"/>
                </a:spcBef>
              </a:pPr>
              <a:r>
                <a:rPr lang="da-DK" sz="1200" dirty="0">
                  <a:latin typeface="Calibri"/>
                </a:rPr>
                <a:t>  9 min.	 	=   9 min.</a:t>
              </a:r>
            </a:p>
          </p:txBody>
        </p:sp>
        <p:sp>
          <p:nvSpPr>
            <p:cNvPr id="23" name="Text Box 20"/>
            <p:cNvSpPr txBox="1">
              <a:spLocks noChangeArrowheads="1"/>
            </p:cNvSpPr>
            <p:nvPr/>
          </p:nvSpPr>
          <p:spPr bwMode="auto">
            <a:xfrm>
              <a:off x="480" y="2496"/>
              <a:ext cx="1680" cy="2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spcBef>
                  <a:spcPct val="50000"/>
                </a:spcBef>
              </a:pPr>
              <a:r>
                <a:rPr lang="da-DK" sz="1200" dirty="0">
                  <a:latin typeface="Calibri"/>
                </a:rPr>
                <a:t>25 min. – 3 min. 	= 22 min.</a:t>
              </a:r>
            </a:p>
          </p:txBody>
        </p:sp>
        <p:sp>
          <p:nvSpPr>
            <p:cNvPr id="24" name="Text Box 21"/>
            <p:cNvSpPr txBox="1">
              <a:spLocks noChangeArrowheads="1"/>
            </p:cNvSpPr>
            <p:nvPr/>
          </p:nvSpPr>
          <p:spPr bwMode="auto">
            <a:xfrm>
              <a:off x="480" y="2688"/>
              <a:ext cx="1776" cy="2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spcBef>
                  <a:spcPct val="50000"/>
                </a:spcBef>
              </a:pPr>
              <a:r>
                <a:rPr lang="da-DK" sz="1200" b="1" i="1" dirty="0">
                  <a:latin typeface="Calibri"/>
                </a:rPr>
                <a:t>I alt 	 	= 46 min.</a:t>
              </a:r>
            </a:p>
          </p:txBody>
        </p:sp>
        <p:sp>
          <p:nvSpPr>
            <p:cNvPr id="25" name="Text Box 22"/>
            <p:cNvSpPr txBox="1">
              <a:spLocks noChangeArrowheads="1"/>
            </p:cNvSpPr>
            <p:nvPr/>
          </p:nvSpPr>
          <p:spPr bwMode="auto">
            <a:xfrm>
              <a:off x="2256" y="1968"/>
              <a:ext cx="1680" cy="4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spcBef>
                  <a:spcPct val="50000"/>
                </a:spcBef>
              </a:pPr>
              <a:r>
                <a:rPr lang="da-DK" sz="1200" b="1" dirty="0">
                  <a:latin typeface="Calibri"/>
                </a:rPr>
                <a:t>Servicetid:</a:t>
              </a:r>
            </a:p>
            <a:p>
              <a:pPr eaLnBrk="1" hangingPunct="1">
                <a:spcBef>
                  <a:spcPct val="50000"/>
                </a:spcBef>
              </a:pPr>
              <a:r>
                <a:rPr lang="da-DK" sz="1200" dirty="0">
                  <a:latin typeface="Calibri"/>
                </a:rPr>
                <a:t>2 * 5 min. 		= 10 min.</a:t>
              </a:r>
            </a:p>
          </p:txBody>
        </p:sp>
        <p:sp>
          <p:nvSpPr>
            <p:cNvPr id="26" name="Text Box 23"/>
            <p:cNvSpPr txBox="1">
              <a:spLocks noChangeArrowheads="1"/>
            </p:cNvSpPr>
            <p:nvPr/>
          </p:nvSpPr>
          <p:spPr bwMode="auto">
            <a:xfrm>
              <a:off x="2256" y="2688"/>
              <a:ext cx="1776" cy="2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spcBef>
                  <a:spcPct val="50000"/>
                </a:spcBef>
              </a:pPr>
              <a:r>
                <a:rPr lang="da-DK" sz="1200" b="1" i="1" dirty="0">
                  <a:latin typeface="Calibri"/>
                </a:rPr>
                <a:t>I alt 		= 10 min.</a:t>
              </a:r>
            </a:p>
          </p:txBody>
        </p:sp>
        <p:sp>
          <p:nvSpPr>
            <p:cNvPr id="27" name="Text Box 24"/>
            <p:cNvSpPr txBox="1">
              <a:spLocks noChangeArrowheads="1"/>
            </p:cNvSpPr>
            <p:nvPr/>
          </p:nvSpPr>
          <p:spPr bwMode="auto">
            <a:xfrm>
              <a:off x="480" y="3024"/>
              <a:ext cx="2160" cy="4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spcBef>
                  <a:spcPct val="50000"/>
                </a:spcBef>
              </a:pPr>
              <a:r>
                <a:rPr lang="da-DK" sz="1200" b="1" dirty="0">
                  <a:latin typeface="Calibri"/>
                </a:rPr>
                <a:t>Pris:</a:t>
              </a:r>
              <a:endParaRPr lang="da-DK" sz="1200" dirty="0">
                <a:latin typeface="Calibri"/>
              </a:endParaRPr>
            </a:p>
            <a:p>
              <a:pPr eaLnBrk="1" hangingPunct="1">
                <a:spcBef>
                  <a:spcPct val="50000"/>
                </a:spcBef>
              </a:pPr>
              <a:r>
                <a:rPr lang="da-DK" sz="1200" dirty="0">
                  <a:latin typeface="Calibri"/>
                </a:rPr>
                <a:t>Opstart		                   =   50 kr.</a:t>
              </a:r>
              <a:endParaRPr lang="da-DK" sz="1200" b="1" dirty="0">
                <a:latin typeface="Calibri"/>
              </a:endParaRPr>
            </a:p>
          </p:txBody>
        </p:sp>
        <p:sp>
          <p:nvSpPr>
            <p:cNvPr id="28" name="Text Box 25"/>
            <p:cNvSpPr txBox="1">
              <a:spLocks noChangeArrowheads="1"/>
            </p:cNvSpPr>
            <p:nvPr/>
          </p:nvSpPr>
          <p:spPr bwMode="auto">
            <a:xfrm>
              <a:off x="480" y="3360"/>
              <a:ext cx="2208" cy="2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spcBef>
                  <a:spcPct val="50000"/>
                </a:spcBef>
              </a:pPr>
              <a:r>
                <a:rPr lang="da-DK" sz="1200" dirty="0">
                  <a:latin typeface="Calibri"/>
                </a:rPr>
                <a:t>Køretid:     46 min. * 400 kr. /timen        = 306 kr.</a:t>
              </a:r>
            </a:p>
          </p:txBody>
        </p:sp>
        <p:sp>
          <p:nvSpPr>
            <p:cNvPr id="29" name="Text Box 26"/>
            <p:cNvSpPr txBox="1">
              <a:spLocks noChangeArrowheads="1"/>
            </p:cNvSpPr>
            <p:nvPr/>
          </p:nvSpPr>
          <p:spPr bwMode="auto">
            <a:xfrm>
              <a:off x="480" y="3552"/>
              <a:ext cx="2208" cy="2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spcBef>
                  <a:spcPct val="50000"/>
                </a:spcBef>
              </a:pPr>
              <a:r>
                <a:rPr lang="da-DK" sz="1200" dirty="0">
                  <a:latin typeface="Calibri"/>
                </a:rPr>
                <a:t>Servicetid: 10 min. * 300 kr./timen         =   50 kr.</a:t>
              </a:r>
            </a:p>
          </p:txBody>
        </p:sp>
        <p:sp>
          <p:nvSpPr>
            <p:cNvPr id="30" name="Text Box 27"/>
            <p:cNvSpPr txBox="1">
              <a:spLocks noChangeArrowheads="1"/>
            </p:cNvSpPr>
            <p:nvPr/>
          </p:nvSpPr>
          <p:spPr bwMode="auto">
            <a:xfrm>
              <a:off x="480" y="3744"/>
              <a:ext cx="2304" cy="2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spcBef>
                  <a:spcPct val="50000"/>
                </a:spcBef>
              </a:pPr>
              <a:r>
                <a:rPr lang="da-DK" sz="1200" b="1" i="1" dirty="0">
                  <a:latin typeface="Calibri"/>
                </a:rPr>
                <a:t>I alt	  	                   = 406 kr.</a:t>
              </a:r>
            </a:p>
          </p:txBody>
        </p:sp>
      </p:grpSp>
      <p:sp>
        <p:nvSpPr>
          <p:cNvPr id="32" name="Text Box 30"/>
          <p:cNvSpPr txBox="1">
            <a:spLocks noChangeArrowheads="1"/>
          </p:cNvSpPr>
          <p:nvPr/>
        </p:nvSpPr>
        <p:spPr bwMode="auto">
          <a:xfrm>
            <a:off x="251520" y="980728"/>
            <a:ext cx="3830191" cy="523220"/>
          </a:xfrm>
          <a:prstGeom prst="rect">
            <a:avLst/>
          </a:prstGeom>
          <a:noFill/>
          <a:ln>
            <a:noFill/>
          </a:ln>
          <a:effectLst>
            <a:prstShdw prst="shdw13" dist="53882" dir="13500000">
              <a:schemeClr val="bg2">
                <a:alpha val="50000"/>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lvl1pPr eaLnBrk="0" hangingPunct="0">
              <a:defRPr sz="1400">
                <a:solidFill>
                  <a:schemeClr val="tx1"/>
                </a:solidFill>
                <a:latin typeface="Verdana" pitchFamily="34" charset="0"/>
              </a:defRPr>
            </a:lvl1pPr>
            <a:lvl2pPr marL="742950" indent="-285750" eaLnBrk="0" hangingPunct="0">
              <a:defRPr sz="1400">
                <a:solidFill>
                  <a:schemeClr val="tx1"/>
                </a:solidFill>
                <a:latin typeface="Verdana" pitchFamily="34" charset="0"/>
              </a:defRPr>
            </a:lvl2pPr>
            <a:lvl3pPr marL="1143000" indent="-228600" eaLnBrk="0" hangingPunct="0">
              <a:defRPr sz="1400">
                <a:solidFill>
                  <a:schemeClr val="tx1"/>
                </a:solidFill>
                <a:latin typeface="Verdana" pitchFamily="34" charset="0"/>
              </a:defRPr>
            </a:lvl3pPr>
            <a:lvl4pPr marL="1600200" indent="-228600" eaLnBrk="0" hangingPunct="0">
              <a:defRPr sz="1400">
                <a:solidFill>
                  <a:schemeClr val="tx1"/>
                </a:solidFill>
                <a:latin typeface="Verdana" pitchFamily="34" charset="0"/>
              </a:defRPr>
            </a:lvl4pPr>
            <a:lvl5pPr marL="2057400" indent="-228600" eaLnBrk="0" hangingPunct="0">
              <a:defRPr sz="1400">
                <a:solidFill>
                  <a:schemeClr val="tx1"/>
                </a:solidFill>
                <a:latin typeface="Verdana" pitchFamily="34" charset="0"/>
              </a:defRPr>
            </a:lvl5pPr>
            <a:lvl6pPr marL="2514600" indent="-228600" eaLnBrk="0" fontAlgn="base" hangingPunct="0">
              <a:spcBef>
                <a:spcPct val="0"/>
              </a:spcBef>
              <a:spcAft>
                <a:spcPct val="0"/>
              </a:spcAft>
              <a:defRPr sz="1400">
                <a:solidFill>
                  <a:schemeClr val="tx1"/>
                </a:solidFill>
                <a:latin typeface="Verdana" pitchFamily="34" charset="0"/>
              </a:defRPr>
            </a:lvl6pPr>
            <a:lvl7pPr marL="2971800" indent="-228600" eaLnBrk="0" fontAlgn="base" hangingPunct="0">
              <a:spcBef>
                <a:spcPct val="0"/>
              </a:spcBef>
              <a:spcAft>
                <a:spcPct val="0"/>
              </a:spcAft>
              <a:defRPr sz="1400">
                <a:solidFill>
                  <a:schemeClr val="tx1"/>
                </a:solidFill>
                <a:latin typeface="Verdana" pitchFamily="34" charset="0"/>
              </a:defRPr>
            </a:lvl7pPr>
            <a:lvl8pPr marL="3429000" indent="-228600" eaLnBrk="0" fontAlgn="base" hangingPunct="0">
              <a:spcBef>
                <a:spcPct val="0"/>
              </a:spcBef>
              <a:spcAft>
                <a:spcPct val="0"/>
              </a:spcAft>
              <a:defRPr sz="1400">
                <a:solidFill>
                  <a:schemeClr val="tx1"/>
                </a:solidFill>
                <a:latin typeface="Verdana" pitchFamily="34" charset="0"/>
              </a:defRPr>
            </a:lvl8pPr>
            <a:lvl9pPr marL="3886200" indent="-228600" eaLnBrk="0" fontAlgn="base" hangingPunct="0">
              <a:spcBef>
                <a:spcPct val="0"/>
              </a:spcBef>
              <a:spcAft>
                <a:spcPct val="0"/>
              </a:spcAft>
              <a:defRPr sz="1400">
                <a:solidFill>
                  <a:schemeClr val="tx1"/>
                </a:solidFill>
                <a:latin typeface="Verdana" pitchFamily="34" charset="0"/>
              </a:defRPr>
            </a:lvl9pPr>
          </a:lstStyle>
          <a:p>
            <a:pPr eaLnBrk="1" hangingPunct="1">
              <a:spcBef>
                <a:spcPct val="50000"/>
              </a:spcBef>
            </a:pPr>
            <a:r>
              <a:rPr lang="da-DK" sz="2800" b="1" dirty="0" smtClean="0">
                <a:latin typeface="Calibri"/>
              </a:rPr>
              <a:t>Vogngrupper</a:t>
            </a:r>
            <a:endParaRPr lang="da-DK" sz="2800" b="1" dirty="0">
              <a:latin typeface="Calibri"/>
            </a:endParaRPr>
          </a:p>
        </p:txBody>
      </p:sp>
    </p:spTree>
    <p:extLst>
      <p:ext uri="{BB962C8B-B14F-4D97-AF65-F5344CB8AC3E}">
        <p14:creationId xmlns:p14="http://schemas.microsoft.com/office/powerpoint/2010/main" val="512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ox(in)">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ox(in)">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ox(in)">
                                      <p:cBhvr>
                                        <p:cTn id="26" dur="500"/>
                                        <p:tgtEl>
                                          <p:spTgt spid="6"/>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ox(in)">
                                      <p:cBhvr>
                                        <p:cTn id="29" dur="500"/>
                                        <p:tgtEl>
                                          <p:spTgt spid="19"/>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ox(in)">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ox(i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ox(i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ox(in)">
                                      <p:cBhvr>
                                        <p:cTn id="47" dur="500"/>
                                        <p:tgtEl>
                                          <p:spTgt spid="15"/>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box(in)">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box(in)">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box(in)">
                                      <p:cBhvr>
                                        <p:cTn id="60" dur="500"/>
                                        <p:tgtEl>
                                          <p:spTgt spid="10"/>
                                        </p:tgtEl>
                                      </p:cBhvr>
                                    </p:animEffect>
                                  </p:childTnLst>
                                </p:cTn>
                              </p:par>
                              <p:par>
                                <p:cTn id="61" presetID="4" presetClass="entr" presetSubtype="16"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box(in)">
                                      <p:cBhvr>
                                        <p:cTn id="63" dur="500"/>
                                        <p:tgtEl>
                                          <p:spTgt spid="11"/>
                                        </p:tgtEl>
                                      </p:cBhvr>
                                    </p:animEffect>
                                  </p:childTnLst>
                                </p:cTn>
                              </p:par>
                              <p:par>
                                <p:cTn id="64" presetID="4" presetClass="entr" presetSubtype="16"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box(in)">
                                      <p:cBhvr>
                                        <p:cTn id="66" dur="500"/>
                                        <p:tgtEl>
                                          <p:spTgt spid="16"/>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nodeType="click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blinds(horizontal)">
                                      <p:cBhvr>
                                        <p:cTn id="7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P spid="13" grpId="0"/>
      <p:bldP spid="14" grpId="0"/>
      <p:bldP spid="15" grpId="0"/>
      <p:bldP spid="16" grpId="0"/>
      <p:bldP spid="17" grpId="0"/>
      <p:bldP spid="18" grpId="0"/>
      <p:bldP spid="1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a:spLocks noGrp="1" noChangeArrowheads="1"/>
          </p:cNvSpPr>
          <p:nvPr>
            <p:ph type="title" idx="4294967295"/>
          </p:nvPr>
        </p:nvSpPr>
        <p:spPr>
          <a:xfrm>
            <a:off x="251520" y="1556791"/>
            <a:ext cx="7315200" cy="609600"/>
          </a:xfrm>
          <a:noFill/>
          <a:extLst>
            <a:ext uri="{909E8E84-426E-40dd-AFC4-6F175D3DCCD1}">
              <a14:hiddenFill xmlns="" xmlns:a14="http://schemas.microsoft.com/office/drawing/2010/main">
                <a:solidFill>
                  <a:schemeClr val="accent1"/>
                </a:solidFill>
              </a14:hiddenFill>
            </a:ext>
          </a:extLst>
        </p:spPr>
        <p:txBody>
          <a:bodyPr>
            <a:normAutofit fontScale="90000"/>
          </a:bodyPr>
          <a:lstStyle/>
          <a:p>
            <a:pPr algn="l" eaLnBrk="1" hangingPunct="1">
              <a:spcBef>
                <a:spcPct val="50000"/>
              </a:spcBef>
            </a:pPr>
            <a:r>
              <a:rPr lang="da-DK" sz="4000" b="1" dirty="0" smtClean="0"/>
              <a:t>Egenbetaling  </a:t>
            </a:r>
            <a:endParaRPr lang="da-DK" b="1" dirty="0" smtClean="0"/>
          </a:p>
        </p:txBody>
      </p:sp>
      <p:sp>
        <p:nvSpPr>
          <p:cNvPr id="6" name="Text Box 3"/>
          <p:cNvSpPr txBox="1">
            <a:spLocks noChangeArrowheads="1"/>
          </p:cNvSpPr>
          <p:nvPr/>
        </p:nvSpPr>
        <p:spPr>
          <a:xfrm>
            <a:off x="246459" y="2348880"/>
            <a:ext cx="7781925" cy="1728192"/>
          </a:xfrm>
          <a:prstGeom prst="rect">
            <a:avLst/>
          </a:prstGeom>
          <a:noFill/>
          <a:extLst>
            <a:ext uri="{909E8E84-426E-40dd-AFC4-6F175D3DCCD1}">
              <a14:hiddenFill xmlns="" xmlns:a14="http://schemas.microsoft.com/office/drawing/2010/main">
                <a:solidFill>
                  <a:schemeClr val="accent1"/>
                </a:solidFill>
              </a14:hiddenFill>
            </a:ext>
          </a:extLst>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32B3CF"/>
              </a:buClr>
              <a:buFont typeface="Wingdings" charset="2"/>
              <a:buChar char=""/>
              <a:tabLst>
                <a:tab pos="266700" algn="l"/>
              </a:tabLst>
            </a:pPr>
            <a:r>
              <a:rPr lang="da-DK" sz="2000" dirty="0" smtClean="0"/>
              <a:t>Er angivet ved et beløb på skærmen</a:t>
            </a:r>
          </a:p>
          <a:p>
            <a:pPr>
              <a:buClr>
                <a:srgbClr val="32B3CF"/>
              </a:buClr>
              <a:buFont typeface="Wingdings" charset="2"/>
              <a:buChar char=""/>
              <a:tabLst>
                <a:tab pos="266700" algn="l"/>
              </a:tabLst>
            </a:pPr>
            <a:r>
              <a:rPr lang="da-DK" sz="2000" dirty="0" smtClean="0"/>
              <a:t>Opkræves </a:t>
            </a:r>
            <a:r>
              <a:rPr lang="da-DK" sz="2000" u="sng" dirty="0" smtClean="0"/>
              <a:t>inden</a:t>
            </a:r>
            <a:r>
              <a:rPr lang="da-DK" sz="2000" dirty="0" smtClean="0"/>
              <a:t> kørsel.</a:t>
            </a:r>
          </a:p>
          <a:p>
            <a:pPr>
              <a:buClr>
                <a:srgbClr val="32B3CF"/>
              </a:buClr>
              <a:buFont typeface="Wingdings" charset="2"/>
              <a:buChar char=""/>
              <a:tabLst>
                <a:tab pos="266700" algn="l"/>
              </a:tabLst>
            </a:pPr>
            <a:r>
              <a:rPr lang="da-DK" sz="2000" dirty="0" smtClean="0"/>
              <a:t>Bytte penge skal medbringes.</a:t>
            </a:r>
          </a:p>
          <a:p>
            <a:pPr>
              <a:buClr>
                <a:srgbClr val="32B3CF"/>
              </a:buClr>
              <a:buFont typeface="Wingdings" charset="2"/>
              <a:buChar char=""/>
              <a:tabLst>
                <a:tab pos="266700" algn="l"/>
              </a:tabLst>
            </a:pPr>
            <a:r>
              <a:rPr lang="da-DK" sz="2000" dirty="0" smtClean="0"/>
              <a:t>Børn efterlades ikke!</a:t>
            </a:r>
            <a:endParaRPr lang="da-DK" sz="1400" dirty="0" smtClean="0">
              <a:latin typeface="Calibri"/>
            </a:endParaRPr>
          </a:p>
        </p:txBody>
      </p:sp>
      <p:pic>
        <p:nvPicPr>
          <p:cNvPr id="8" name="Billed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4048" y="2492896"/>
            <a:ext cx="2808312" cy="1877899"/>
          </a:xfrm>
          <a:prstGeom prst="rect">
            <a:avLst/>
          </a:prstGeom>
        </p:spPr>
      </p:pic>
    </p:spTree>
    <p:extLst>
      <p:ext uri="{BB962C8B-B14F-4D97-AF65-F5344CB8AC3E}">
        <p14:creationId xmlns:p14="http://schemas.microsoft.com/office/powerpoint/2010/main" val="32985674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224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p:cNvSpPr>
            <a:spLocks noGrp="1"/>
          </p:cNvSpPr>
          <p:nvPr>
            <p:ph idx="1"/>
          </p:nvPr>
        </p:nvSpPr>
        <p:spPr>
          <a:xfrm>
            <a:off x="251520" y="1700808"/>
            <a:ext cx="8229600" cy="3888431"/>
          </a:xfrm>
        </p:spPr>
        <p:txBody>
          <a:bodyPr>
            <a:normAutofit/>
          </a:bodyPr>
          <a:lstStyle/>
          <a:p>
            <a:pPr marL="0" indent="0">
              <a:lnSpc>
                <a:spcPct val="80000"/>
              </a:lnSpc>
              <a:buClr>
                <a:srgbClr val="FFCC00"/>
              </a:buClr>
              <a:buNone/>
              <a:defRPr/>
            </a:pPr>
            <a:r>
              <a:rPr lang="da-DK" sz="3600" b="1" dirty="0" smtClean="0">
                <a:latin typeface="Calibri"/>
              </a:rPr>
              <a:t>Kursuskrav </a:t>
            </a:r>
            <a:r>
              <a:rPr lang="da-DK" sz="3600" b="1" dirty="0">
                <a:latin typeface="Calibri"/>
              </a:rPr>
              <a:t>i henhold </a:t>
            </a:r>
            <a:r>
              <a:rPr lang="da-DK" sz="3600" b="1" dirty="0" smtClean="0">
                <a:latin typeface="Calibri"/>
              </a:rPr>
              <a:t>til kontrakten </a:t>
            </a:r>
            <a:br>
              <a:rPr lang="da-DK" sz="3600" b="1" dirty="0" smtClean="0">
                <a:latin typeface="Calibri"/>
              </a:rPr>
            </a:br>
            <a:r>
              <a:rPr lang="da-DK" sz="3600" b="1" dirty="0" smtClean="0">
                <a:latin typeface="Calibri"/>
              </a:rPr>
              <a:t>med det lokale trafikselskab, kan eksempelvis være:</a:t>
            </a:r>
          </a:p>
          <a:p>
            <a:pPr marL="0" indent="0">
              <a:buClr>
                <a:srgbClr val="FFCC00"/>
              </a:buClr>
              <a:buNone/>
              <a:defRPr/>
            </a:pPr>
            <a:endParaRPr lang="da-DK" sz="2400" b="1" dirty="0">
              <a:latin typeface="Calibri"/>
            </a:endParaRPr>
          </a:p>
          <a:p>
            <a:pPr marL="342900" lvl="1" indent="-342900">
              <a:buClr>
                <a:srgbClr val="32B3CF"/>
              </a:buClr>
              <a:buFont typeface="Wingdings" charset="2"/>
              <a:buChar char=""/>
              <a:defRPr/>
            </a:pPr>
            <a:r>
              <a:rPr lang="da-DK" sz="1800" kern="0" dirty="0">
                <a:solidFill>
                  <a:schemeClr val="tx1">
                    <a:lumMod val="95000"/>
                    <a:lumOff val="5000"/>
                  </a:schemeClr>
                </a:solidFill>
                <a:latin typeface="Calibri"/>
                <a:ea typeface="Calibri"/>
                <a:cs typeface="Calibri"/>
              </a:rPr>
              <a:t>Introduktionskursus til offentlig servicetrafik</a:t>
            </a:r>
          </a:p>
          <a:p>
            <a:pPr marL="342900" lvl="1" indent="-342900">
              <a:buClr>
                <a:srgbClr val="32B3CF"/>
              </a:buClr>
              <a:buFont typeface="Wingdings" charset="2"/>
              <a:buChar char=""/>
              <a:defRPr/>
            </a:pPr>
            <a:r>
              <a:rPr lang="da-DK" sz="1800" kern="0" dirty="0">
                <a:solidFill>
                  <a:schemeClr val="tx1">
                    <a:lumMod val="95000"/>
                    <a:lumOff val="5000"/>
                  </a:schemeClr>
                </a:solidFill>
                <a:latin typeface="Calibri"/>
                <a:ea typeface="Calibri"/>
                <a:cs typeface="Calibri"/>
              </a:rPr>
              <a:t>Befordring af sygdoms- og alderssvækkede passager</a:t>
            </a:r>
          </a:p>
          <a:p>
            <a:pPr marL="342900" lvl="1" indent="-342900">
              <a:buClr>
                <a:srgbClr val="32B3CF"/>
              </a:buClr>
              <a:buFont typeface="Wingdings" charset="2"/>
              <a:buChar char=""/>
              <a:defRPr/>
            </a:pPr>
            <a:r>
              <a:rPr lang="da-DK" sz="1800" kern="0" dirty="0">
                <a:solidFill>
                  <a:schemeClr val="tx1">
                    <a:lumMod val="95000"/>
                    <a:lumOff val="5000"/>
                  </a:schemeClr>
                </a:solidFill>
                <a:latin typeface="Calibri"/>
                <a:ea typeface="Calibri"/>
                <a:cs typeface="Calibri"/>
              </a:rPr>
              <a:t>Befordring af fysisk handicappe passagerer eller Befordring af bevægelseshæmmede. </a:t>
            </a:r>
          </a:p>
          <a:p>
            <a:pPr marL="0" indent="0">
              <a:buNone/>
            </a:pPr>
            <a:endParaRPr lang="da-DK" sz="2000" dirty="0"/>
          </a:p>
        </p:txBody>
      </p:sp>
    </p:spTree>
    <p:extLst>
      <p:ext uri="{BB962C8B-B14F-4D97-AF65-F5344CB8AC3E}">
        <p14:creationId xmlns:p14="http://schemas.microsoft.com/office/powerpoint/2010/main" val="3693564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p:cNvSpPr>
            <a:spLocks noGrp="1"/>
          </p:cNvSpPr>
          <p:nvPr>
            <p:ph idx="1"/>
          </p:nvPr>
        </p:nvSpPr>
        <p:spPr>
          <a:xfrm>
            <a:off x="251520" y="1700808"/>
            <a:ext cx="8229600" cy="3777283"/>
          </a:xfrm>
        </p:spPr>
        <p:txBody>
          <a:bodyPr>
            <a:normAutofit/>
          </a:bodyPr>
          <a:lstStyle/>
          <a:p>
            <a:pPr marL="0" indent="0">
              <a:buNone/>
            </a:pPr>
            <a:r>
              <a:rPr lang="da-DK" sz="3600" b="1" dirty="0" smtClean="0">
                <a:latin typeface="Calibri"/>
                <a:ea typeface="Calibri"/>
                <a:cs typeface="Calibri"/>
              </a:rPr>
              <a:t>Lovkrav til chauffør:</a:t>
            </a:r>
            <a:br>
              <a:rPr lang="da-DK" sz="3600" b="1" dirty="0" smtClean="0">
                <a:latin typeface="Calibri"/>
                <a:ea typeface="Calibri"/>
                <a:cs typeface="Calibri"/>
              </a:rPr>
            </a:br>
            <a:endParaRPr lang="da-DK" dirty="0" smtClean="0">
              <a:latin typeface="Calibri"/>
              <a:ea typeface="Calibri"/>
              <a:cs typeface="Calibri"/>
            </a:endParaRPr>
          </a:p>
          <a:p>
            <a:pPr marL="342900" lvl="1" indent="-342900">
              <a:buClr>
                <a:srgbClr val="32B3CF"/>
              </a:buClr>
              <a:buFont typeface="Wingdings" charset="2"/>
              <a:buChar char=""/>
              <a:defRPr/>
            </a:pPr>
            <a:r>
              <a:rPr lang="da-DK" sz="1800" kern="0" dirty="0">
                <a:solidFill>
                  <a:schemeClr val="tx1">
                    <a:lumMod val="95000"/>
                    <a:lumOff val="5000"/>
                  </a:schemeClr>
                </a:solidFill>
                <a:latin typeface="Calibri"/>
                <a:ea typeface="Calibri"/>
                <a:cs typeface="Calibri"/>
              </a:rPr>
              <a:t>Kat. B erhverv, max. 8 passagerer, 3500 kg  </a:t>
            </a:r>
          </a:p>
          <a:p>
            <a:pPr marL="342900" lvl="1" indent="-342900">
              <a:buClr>
                <a:srgbClr val="32B3CF"/>
              </a:buClr>
              <a:buFont typeface="Wingdings" charset="2"/>
              <a:buChar char=""/>
              <a:defRPr/>
            </a:pPr>
            <a:r>
              <a:rPr lang="da-DK" sz="1800" kern="0" dirty="0">
                <a:solidFill>
                  <a:schemeClr val="tx1">
                    <a:lumMod val="95000"/>
                    <a:lumOff val="5000"/>
                  </a:schemeClr>
                </a:solidFill>
                <a:latin typeface="Calibri"/>
                <a:ea typeface="Calibri"/>
                <a:cs typeface="Calibri"/>
              </a:rPr>
              <a:t>Kvalifikationsbevis til taxi kørsel (taxa/OST)</a:t>
            </a:r>
          </a:p>
          <a:p>
            <a:pPr marL="0" lvl="1" indent="0">
              <a:buClr>
                <a:srgbClr val="32B3CF"/>
              </a:buClr>
              <a:buNone/>
              <a:defRPr/>
            </a:pPr>
            <a:endParaRPr lang="da-DK" sz="1800" kern="0" dirty="0">
              <a:solidFill>
                <a:schemeClr val="tx1">
                  <a:lumMod val="95000"/>
                  <a:lumOff val="5000"/>
                </a:schemeClr>
              </a:solidFill>
              <a:latin typeface="Calibri"/>
              <a:ea typeface="Calibri"/>
              <a:cs typeface="Calibri"/>
            </a:endParaRPr>
          </a:p>
          <a:p>
            <a:pPr marL="342900" lvl="1" indent="-342900">
              <a:buClr>
                <a:srgbClr val="32B3CF"/>
              </a:buClr>
              <a:buFont typeface="Wingdings" charset="2"/>
              <a:buChar char=""/>
              <a:defRPr/>
            </a:pPr>
            <a:r>
              <a:rPr lang="da-DK" sz="1800" kern="0" dirty="0">
                <a:solidFill>
                  <a:schemeClr val="tx1">
                    <a:lumMod val="95000"/>
                    <a:lumOff val="5000"/>
                  </a:schemeClr>
                </a:solidFill>
                <a:latin typeface="Calibri"/>
                <a:ea typeface="Calibri"/>
                <a:cs typeface="Calibri"/>
              </a:rPr>
              <a:t>Kat. D erhverv, bus </a:t>
            </a:r>
            <a:endParaRPr lang="da-DK" sz="1800" kern="0" dirty="0" smtClean="0">
              <a:solidFill>
                <a:schemeClr val="tx1">
                  <a:lumMod val="95000"/>
                  <a:lumOff val="5000"/>
                </a:schemeClr>
              </a:solidFill>
              <a:latin typeface="Calibri"/>
              <a:ea typeface="Calibri"/>
              <a:cs typeface="Calibri"/>
            </a:endParaRPr>
          </a:p>
          <a:p>
            <a:pPr marL="342900" lvl="1" indent="-342900">
              <a:buClr>
                <a:srgbClr val="32B3CF"/>
              </a:buClr>
              <a:buFont typeface="Wingdings" charset="2"/>
              <a:buChar char=""/>
              <a:defRPr/>
            </a:pPr>
            <a:r>
              <a:rPr lang="da-DK" sz="1800" kern="0" dirty="0" smtClean="0">
                <a:solidFill>
                  <a:schemeClr val="tx1">
                    <a:lumMod val="95000"/>
                    <a:lumOff val="5000"/>
                  </a:schemeClr>
                </a:solidFill>
                <a:latin typeface="Calibri"/>
                <a:ea typeface="Calibri"/>
                <a:cs typeface="Calibri"/>
              </a:rPr>
              <a:t>Kat. D1 erhverv, bus</a:t>
            </a:r>
            <a:endParaRPr lang="da-DK" sz="1800" kern="0" dirty="0">
              <a:solidFill>
                <a:schemeClr val="tx1">
                  <a:lumMod val="95000"/>
                  <a:lumOff val="5000"/>
                </a:schemeClr>
              </a:solidFill>
              <a:latin typeface="Calibri"/>
              <a:ea typeface="Calibri"/>
              <a:cs typeface="Calibri"/>
            </a:endParaRPr>
          </a:p>
          <a:p>
            <a:pPr marL="342900" lvl="1" indent="-342900">
              <a:buClr>
                <a:srgbClr val="32B3CF"/>
              </a:buClr>
              <a:buFont typeface="Wingdings" charset="2"/>
              <a:buChar char=""/>
              <a:defRPr/>
            </a:pPr>
            <a:r>
              <a:rPr lang="da-DK" sz="1800" kern="0" dirty="0">
                <a:solidFill>
                  <a:schemeClr val="tx1">
                    <a:lumMod val="95000"/>
                    <a:lumOff val="5000"/>
                  </a:schemeClr>
                </a:solidFill>
                <a:latin typeface="Calibri"/>
                <a:ea typeface="Calibri"/>
                <a:cs typeface="Calibri"/>
              </a:rPr>
              <a:t>EU chaufføruddannelsesbevis.</a:t>
            </a:r>
          </a:p>
          <a:p>
            <a:pPr marL="0" indent="0">
              <a:buNone/>
            </a:pPr>
            <a:endParaRPr lang="da-DK" dirty="0"/>
          </a:p>
        </p:txBody>
      </p:sp>
    </p:spTree>
    <p:extLst>
      <p:ext uri="{BB962C8B-B14F-4D97-AF65-F5344CB8AC3E}">
        <p14:creationId xmlns:p14="http://schemas.microsoft.com/office/powerpoint/2010/main" val="28903148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p:cNvSpPr>
            <a:spLocks noGrp="1"/>
          </p:cNvSpPr>
          <p:nvPr>
            <p:ph idx="1"/>
          </p:nvPr>
        </p:nvSpPr>
        <p:spPr>
          <a:xfrm>
            <a:off x="251520" y="2204864"/>
            <a:ext cx="8229600" cy="2016224"/>
          </a:xfrm>
        </p:spPr>
        <p:txBody>
          <a:bodyPr>
            <a:noAutofit/>
          </a:bodyPr>
          <a:lstStyle/>
          <a:p>
            <a:pPr marL="0" indent="0">
              <a:lnSpc>
                <a:spcPct val="80000"/>
              </a:lnSpc>
              <a:buNone/>
            </a:pPr>
            <a:r>
              <a:rPr lang="da-DK" sz="3600" b="1" dirty="0" smtClean="0"/>
              <a:t>Redegør for ejerforhold, struktur og organisationsform i det lokale trafikselskab. eks. kommuner, </a:t>
            </a:r>
            <a:br>
              <a:rPr lang="da-DK" sz="3600" b="1" dirty="0" smtClean="0"/>
            </a:br>
            <a:r>
              <a:rPr lang="da-DK" sz="3600" b="1" dirty="0" smtClean="0"/>
              <a:t>regioner, ledelse osv.</a:t>
            </a:r>
          </a:p>
        </p:txBody>
      </p:sp>
    </p:spTree>
    <p:extLst>
      <p:ext uri="{BB962C8B-B14F-4D97-AF65-F5344CB8AC3E}">
        <p14:creationId xmlns:p14="http://schemas.microsoft.com/office/powerpoint/2010/main" val="6992602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p:cNvSpPr>
            <a:spLocks noGrp="1"/>
          </p:cNvSpPr>
          <p:nvPr>
            <p:ph idx="1"/>
          </p:nvPr>
        </p:nvSpPr>
        <p:spPr>
          <a:xfrm>
            <a:off x="251520" y="1196752"/>
            <a:ext cx="8229600" cy="4536504"/>
          </a:xfrm>
        </p:spPr>
        <p:txBody>
          <a:bodyPr>
            <a:normAutofit fontScale="47500" lnSpcReduction="20000"/>
          </a:bodyPr>
          <a:lstStyle/>
          <a:p>
            <a:pPr marL="0" indent="0">
              <a:buNone/>
            </a:pPr>
            <a:r>
              <a:rPr lang="da-DK" sz="2500" b="1" dirty="0" smtClean="0">
                <a:latin typeface="Calibri"/>
                <a:ea typeface="Calibri"/>
                <a:cs typeface="Calibri"/>
              </a:rPr>
              <a:t>LBK nr. 412 af 11/04/2010</a:t>
            </a:r>
          </a:p>
          <a:p>
            <a:pPr marL="0" indent="0">
              <a:buNone/>
            </a:pPr>
            <a:r>
              <a:rPr lang="da-DK" sz="6500" b="1" dirty="0" smtClean="0">
                <a:latin typeface="Calibri"/>
                <a:ea typeface="Calibri"/>
                <a:cs typeface="Calibri"/>
              </a:rPr>
              <a:t>Hvad er lovgrundlaget?</a:t>
            </a:r>
          </a:p>
          <a:p>
            <a:pPr marL="0" indent="0">
              <a:buNone/>
            </a:pPr>
            <a:endParaRPr lang="da-DK" sz="4500" dirty="0" smtClean="0">
              <a:latin typeface="Calibri"/>
              <a:ea typeface="Calibri"/>
              <a:cs typeface="Calibri"/>
            </a:endParaRPr>
          </a:p>
          <a:p>
            <a:pPr marL="0" indent="0">
              <a:buNone/>
            </a:pPr>
            <a:r>
              <a:rPr lang="da-DK" sz="4200" b="1" dirty="0" smtClean="0">
                <a:latin typeface="Calibri"/>
                <a:ea typeface="Calibri"/>
                <a:cs typeface="Calibri"/>
              </a:rPr>
              <a:t>Trafikselskaberne skal:</a:t>
            </a:r>
            <a:endParaRPr lang="da-DK" b="1" dirty="0" smtClean="0">
              <a:latin typeface="Calibri"/>
              <a:ea typeface="Calibri"/>
              <a:cs typeface="Calibri"/>
            </a:endParaRPr>
          </a:p>
          <a:p>
            <a:pPr marL="342900" lvl="1" indent="-342900">
              <a:buClr>
                <a:srgbClr val="32B3CF"/>
              </a:buClr>
              <a:buFont typeface="Wingdings" charset="2"/>
              <a:buChar char=""/>
              <a:defRPr/>
            </a:pPr>
            <a:r>
              <a:rPr lang="da-DK" sz="3300" kern="0" dirty="0">
                <a:solidFill>
                  <a:schemeClr val="tx1">
                    <a:lumMod val="95000"/>
                    <a:lumOff val="5000"/>
                  </a:schemeClr>
                </a:solidFill>
                <a:latin typeface="Calibri"/>
                <a:ea typeface="Calibri"/>
                <a:cs typeface="Calibri"/>
              </a:rPr>
              <a:t>Koordinere og planlægge offentlig </a:t>
            </a:r>
            <a:r>
              <a:rPr lang="da-DK" sz="3300" kern="0" dirty="0" smtClean="0">
                <a:solidFill>
                  <a:schemeClr val="tx1">
                    <a:lumMod val="95000"/>
                    <a:lumOff val="5000"/>
                  </a:schemeClr>
                </a:solidFill>
                <a:latin typeface="Calibri"/>
                <a:ea typeface="Calibri"/>
                <a:cs typeface="Calibri"/>
              </a:rPr>
              <a:t>servicetrafik</a:t>
            </a:r>
            <a:br>
              <a:rPr lang="da-DK" sz="3300" kern="0" dirty="0" smtClean="0">
                <a:solidFill>
                  <a:schemeClr val="tx1">
                    <a:lumMod val="95000"/>
                    <a:lumOff val="5000"/>
                  </a:schemeClr>
                </a:solidFill>
                <a:latin typeface="Calibri"/>
                <a:ea typeface="Calibri"/>
                <a:cs typeface="Calibri"/>
              </a:rPr>
            </a:br>
            <a:endParaRPr lang="da-DK" sz="3300" kern="0" dirty="0">
              <a:solidFill>
                <a:schemeClr val="tx1">
                  <a:lumMod val="95000"/>
                  <a:lumOff val="5000"/>
                </a:schemeClr>
              </a:solidFill>
              <a:latin typeface="Calibri"/>
              <a:ea typeface="Calibri"/>
              <a:cs typeface="Calibri"/>
            </a:endParaRPr>
          </a:p>
          <a:p>
            <a:pPr marL="742950" lvl="2" indent="-342900">
              <a:buClr>
                <a:srgbClr val="32B3CF"/>
              </a:buClr>
              <a:buFont typeface="Wingdings" charset="2"/>
              <a:buChar char=""/>
              <a:defRPr/>
            </a:pPr>
            <a:r>
              <a:rPr lang="da-DK" sz="2900" kern="0" dirty="0">
                <a:solidFill>
                  <a:schemeClr val="tx1">
                    <a:lumMod val="95000"/>
                    <a:lumOff val="5000"/>
                  </a:schemeClr>
                </a:solidFill>
                <a:latin typeface="Calibri"/>
                <a:ea typeface="Calibri"/>
                <a:cs typeface="Calibri"/>
              </a:rPr>
              <a:t>Rute- og bybusser</a:t>
            </a:r>
          </a:p>
          <a:p>
            <a:pPr marL="742950" lvl="2" indent="-342900">
              <a:buClr>
                <a:srgbClr val="32B3CF"/>
              </a:buClr>
              <a:buFont typeface="Wingdings" charset="2"/>
              <a:buChar char=""/>
              <a:defRPr/>
            </a:pPr>
            <a:r>
              <a:rPr lang="da-DK" sz="2900" kern="0" dirty="0">
                <a:solidFill>
                  <a:schemeClr val="tx1">
                    <a:lumMod val="95000"/>
                    <a:lumOff val="5000"/>
                  </a:schemeClr>
                </a:solidFill>
                <a:latin typeface="Calibri"/>
                <a:ea typeface="Calibri"/>
                <a:cs typeface="Calibri"/>
              </a:rPr>
              <a:t>Lokalbaner </a:t>
            </a:r>
          </a:p>
          <a:p>
            <a:pPr marL="742950" lvl="2" indent="-342900">
              <a:buClr>
                <a:srgbClr val="32B3CF"/>
              </a:buClr>
              <a:buFont typeface="Wingdings" charset="2"/>
              <a:buChar char=""/>
              <a:defRPr/>
            </a:pPr>
            <a:r>
              <a:rPr lang="da-DK" sz="2900" kern="0" dirty="0" smtClean="0">
                <a:solidFill>
                  <a:schemeClr val="tx1">
                    <a:lumMod val="95000"/>
                    <a:lumOff val="5000"/>
                  </a:schemeClr>
                </a:solidFill>
                <a:latin typeface="Calibri"/>
                <a:ea typeface="Calibri"/>
                <a:cs typeface="Calibri"/>
              </a:rPr>
              <a:t>Individuel </a:t>
            </a:r>
            <a:r>
              <a:rPr lang="da-DK" sz="2900" kern="0" dirty="0">
                <a:solidFill>
                  <a:schemeClr val="tx1">
                    <a:lumMod val="95000"/>
                    <a:lumOff val="5000"/>
                  </a:schemeClr>
                </a:solidFill>
                <a:latin typeface="Calibri"/>
                <a:ea typeface="Calibri"/>
                <a:cs typeface="Calibri"/>
              </a:rPr>
              <a:t>handicapkørsel for svært bevægelseshæmmede</a:t>
            </a:r>
          </a:p>
          <a:p>
            <a:pPr lvl="1"/>
            <a:endParaRPr lang="da-DK" sz="2900" b="1" dirty="0" smtClean="0">
              <a:latin typeface="Calibri"/>
              <a:ea typeface="Calibri"/>
              <a:cs typeface="Calibri"/>
            </a:endParaRPr>
          </a:p>
          <a:p>
            <a:pPr>
              <a:buNone/>
            </a:pPr>
            <a:r>
              <a:rPr lang="da-DK" sz="4200" b="1" dirty="0" smtClean="0">
                <a:latin typeface="Calibri"/>
                <a:ea typeface="Calibri"/>
                <a:cs typeface="Calibri"/>
              </a:rPr>
              <a:t>Trafikselskaberne kan:</a:t>
            </a:r>
          </a:p>
          <a:p>
            <a:pPr marL="342900" lvl="1" indent="-342900">
              <a:buClr>
                <a:srgbClr val="32B3CF"/>
              </a:buClr>
              <a:buFont typeface="Wingdings" charset="2"/>
              <a:buChar char=""/>
              <a:defRPr/>
            </a:pPr>
            <a:r>
              <a:rPr lang="da-DK" sz="3300" kern="0" dirty="0">
                <a:solidFill>
                  <a:schemeClr val="tx1">
                    <a:lumMod val="95000"/>
                    <a:lumOff val="5000"/>
                  </a:schemeClr>
                </a:solidFill>
                <a:latin typeface="Calibri"/>
                <a:ea typeface="Calibri"/>
                <a:cs typeface="Calibri"/>
              </a:rPr>
              <a:t>Indgå aftale med kommuner og regioner om at indkøbe og udføre kørsel som </a:t>
            </a:r>
            <a:r>
              <a:rPr lang="da-DK" sz="3300" kern="0" dirty="0" smtClean="0">
                <a:solidFill>
                  <a:schemeClr val="tx1">
                    <a:lumMod val="95000"/>
                    <a:lumOff val="5000"/>
                  </a:schemeClr>
                </a:solidFill>
                <a:latin typeface="Calibri"/>
                <a:ea typeface="Calibri"/>
                <a:cs typeface="Calibri"/>
              </a:rPr>
              <a:t/>
            </a:r>
            <a:br>
              <a:rPr lang="da-DK" sz="3300" kern="0" dirty="0" smtClean="0">
                <a:solidFill>
                  <a:schemeClr val="tx1">
                    <a:lumMod val="95000"/>
                    <a:lumOff val="5000"/>
                  </a:schemeClr>
                </a:solidFill>
                <a:latin typeface="Calibri"/>
                <a:ea typeface="Calibri"/>
                <a:cs typeface="Calibri"/>
              </a:rPr>
            </a:br>
            <a:r>
              <a:rPr lang="da-DK" sz="3300" kern="0" dirty="0" smtClean="0">
                <a:solidFill>
                  <a:schemeClr val="tx1">
                    <a:lumMod val="95000"/>
                    <a:lumOff val="5000"/>
                  </a:schemeClr>
                </a:solidFill>
                <a:latin typeface="Calibri"/>
                <a:ea typeface="Calibri"/>
                <a:cs typeface="Calibri"/>
              </a:rPr>
              <a:t>kommuner </a:t>
            </a:r>
            <a:r>
              <a:rPr lang="da-DK" sz="3300" kern="0" dirty="0">
                <a:solidFill>
                  <a:schemeClr val="tx1">
                    <a:lumMod val="95000"/>
                    <a:lumOff val="5000"/>
                  </a:schemeClr>
                </a:solidFill>
                <a:latin typeface="Calibri"/>
                <a:ea typeface="Calibri"/>
                <a:cs typeface="Calibri"/>
              </a:rPr>
              <a:t>og regioner skal varetage efter anden lovgivning, </a:t>
            </a:r>
            <a:r>
              <a:rPr lang="da-DK" sz="3300" kern="0" dirty="0" err="1">
                <a:solidFill>
                  <a:schemeClr val="tx1">
                    <a:lumMod val="95000"/>
                    <a:lumOff val="5000"/>
                  </a:schemeClr>
                </a:solidFill>
                <a:latin typeface="Calibri"/>
                <a:ea typeface="Calibri"/>
                <a:cs typeface="Calibri"/>
              </a:rPr>
              <a:t>f.eks</a:t>
            </a:r>
            <a:r>
              <a:rPr lang="da-DK" sz="3300" kern="0" dirty="0" smtClean="0">
                <a:solidFill>
                  <a:schemeClr val="tx1">
                    <a:lumMod val="95000"/>
                    <a:lumOff val="5000"/>
                  </a:schemeClr>
                </a:solidFill>
                <a:latin typeface="Calibri"/>
                <a:ea typeface="Calibri"/>
                <a:cs typeface="Calibri"/>
              </a:rPr>
              <a:t>:</a:t>
            </a:r>
            <a:br>
              <a:rPr lang="da-DK" sz="3300" kern="0" dirty="0" smtClean="0">
                <a:solidFill>
                  <a:schemeClr val="tx1">
                    <a:lumMod val="95000"/>
                    <a:lumOff val="5000"/>
                  </a:schemeClr>
                </a:solidFill>
                <a:latin typeface="Calibri"/>
                <a:ea typeface="Calibri"/>
                <a:cs typeface="Calibri"/>
              </a:rPr>
            </a:br>
            <a:endParaRPr lang="da-DK" sz="3300" kern="0" dirty="0">
              <a:solidFill>
                <a:schemeClr val="tx1">
                  <a:lumMod val="95000"/>
                  <a:lumOff val="5000"/>
                </a:schemeClr>
              </a:solidFill>
              <a:latin typeface="Calibri"/>
              <a:ea typeface="Calibri"/>
              <a:cs typeface="Calibri"/>
            </a:endParaRPr>
          </a:p>
          <a:p>
            <a:pPr marL="742950" lvl="2" indent="-342900">
              <a:buClr>
                <a:srgbClr val="32B3CF"/>
              </a:buClr>
              <a:buFont typeface="Wingdings" charset="2"/>
              <a:buChar char=""/>
              <a:defRPr/>
            </a:pPr>
            <a:r>
              <a:rPr lang="da-DK" sz="2900" kern="0" dirty="0" smtClean="0">
                <a:solidFill>
                  <a:schemeClr val="tx1">
                    <a:lumMod val="95000"/>
                    <a:lumOff val="5000"/>
                  </a:schemeClr>
                </a:solidFill>
                <a:latin typeface="Calibri"/>
                <a:ea typeface="Calibri"/>
                <a:cs typeface="Calibri"/>
              </a:rPr>
              <a:t>Skolekørsel</a:t>
            </a:r>
          </a:p>
          <a:p>
            <a:pPr marL="742950" lvl="2" indent="-342900">
              <a:buClr>
                <a:srgbClr val="32B3CF"/>
              </a:buClr>
              <a:buFont typeface="Wingdings" charset="2"/>
              <a:buChar char=""/>
              <a:defRPr/>
            </a:pPr>
            <a:r>
              <a:rPr lang="da-DK" sz="2900" kern="0" dirty="0" smtClean="0">
                <a:solidFill>
                  <a:schemeClr val="tx1">
                    <a:lumMod val="95000"/>
                    <a:lumOff val="5000"/>
                  </a:schemeClr>
                </a:solidFill>
                <a:ea typeface="Calibri"/>
                <a:cs typeface="Calibri"/>
              </a:rPr>
              <a:t>Flextur/Telekørsel</a:t>
            </a:r>
            <a:endParaRPr lang="da-DK" sz="2900" kern="0" dirty="0">
              <a:solidFill>
                <a:schemeClr val="tx1">
                  <a:lumMod val="95000"/>
                  <a:lumOff val="5000"/>
                </a:schemeClr>
              </a:solidFill>
              <a:latin typeface="Calibri"/>
              <a:ea typeface="Calibri"/>
              <a:cs typeface="Calibri"/>
            </a:endParaRPr>
          </a:p>
          <a:p>
            <a:pPr marL="742950" lvl="2" indent="-342900">
              <a:buClr>
                <a:srgbClr val="32B3CF"/>
              </a:buClr>
              <a:buFont typeface="Wingdings" charset="2"/>
              <a:buChar char=""/>
              <a:defRPr/>
            </a:pPr>
            <a:r>
              <a:rPr lang="da-DK" sz="2900" kern="0" dirty="0">
                <a:solidFill>
                  <a:schemeClr val="tx1">
                    <a:lumMod val="95000"/>
                    <a:lumOff val="5000"/>
                  </a:schemeClr>
                </a:solidFill>
                <a:latin typeface="Calibri"/>
                <a:ea typeface="Calibri"/>
                <a:cs typeface="Calibri"/>
              </a:rPr>
              <a:t>Siddende patientkørsel </a:t>
            </a:r>
          </a:p>
          <a:p>
            <a:pPr marL="742950" lvl="2" indent="-342900">
              <a:buClr>
                <a:srgbClr val="32B3CF"/>
              </a:buClr>
              <a:buFont typeface="Wingdings" charset="2"/>
              <a:buChar char=""/>
              <a:defRPr/>
            </a:pPr>
            <a:r>
              <a:rPr lang="da-DK" sz="2900" kern="0" dirty="0">
                <a:solidFill>
                  <a:schemeClr val="tx1">
                    <a:lumMod val="95000"/>
                    <a:lumOff val="5000"/>
                  </a:schemeClr>
                </a:solidFill>
                <a:latin typeface="Calibri"/>
                <a:ea typeface="Calibri"/>
                <a:cs typeface="Calibri"/>
              </a:rPr>
              <a:t>Kørsel til og fra læge</a:t>
            </a:r>
          </a:p>
          <a:p>
            <a:pPr lvl="1"/>
            <a:endParaRPr lang="da-DK" sz="2100" dirty="0" smtClean="0">
              <a:latin typeface="Calibri"/>
              <a:ea typeface="Calibri"/>
              <a:cs typeface="Calibri"/>
            </a:endParaRPr>
          </a:p>
          <a:p>
            <a:pPr marL="285750" indent="-285750"/>
            <a:endParaRPr lang="da-DK" b="1" dirty="0" smtClean="0">
              <a:latin typeface="Calibri"/>
              <a:ea typeface="Calibri"/>
              <a:cs typeface="Calibri"/>
            </a:endParaRPr>
          </a:p>
          <a:p>
            <a:pPr marL="0" indent="0">
              <a:buNone/>
            </a:pPr>
            <a:endParaRPr lang="da-DK" dirty="0"/>
          </a:p>
        </p:txBody>
      </p:sp>
    </p:spTree>
    <p:extLst>
      <p:ext uri="{BB962C8B-B14F-4D97-AF65-F5344CB8AC3E}">
        <p14:creationId xmlns:p14="http://schemas.microsoft.com/office/powerpoint/2010/main" val="1420689175"/>
      </p:ext>
    </p:extLst>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2210</TotalTime>
  <Words>1546</Words>
  <Application>Microsoft Office PowerPoint</Application>
  <PresentationFormat>Skærmshow (4:3)</PresentationFormat>
  <Paragraphs>484</Paragraphs>
  <Slides>53</Slides>
  <Notes>4</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53</vt:i4>
      </vt:variant>
    </vt:vector>
  </HeadingPairs>
  <TitlesOfParts>
    <vt:vector size="59" baseType="lpstr">
      <vt:lpstr>Arial</vt:lpstr>
      <vt:lpstr>Calibri</vt:lpstr>
      <vt:lpstr>Times</vt:lpstr>
      <vt:lpstr>Times New Roman</vt:lpstr>
      <vt:lpstr>Wingdings</vt:lpstr>
      <vt:lpstr>Kontortema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Kundeoplysninger</vt:lpstr>
      <vt:lpstr>Kundeoplysninger</vt:lpstr>
      <vt:lpstr>PowerPoint-præsentation</vt:lpstr>
      <vt:lpstr>PowerPoint-præsentation</vt:lpstr>
      <vt:lpstr>PowerPoint-præsentation</vt:lpstr>
      <vt:lpstr>PowerPoint-præsentation</vt:lpstr>
      <vt:lpstr> Forståelse for Trafikstyring                     </vt:lpstr>
      <vt:lpstr>Program</vt:lpstr>
      <vt:lpstr>Introduktion til Flextrafik trafikstyring</vt:lpstr>
      <vt:lpstr>Kredsløb Flextrafik</vt:lpstr>
      <vt:lpstr>PowerPoint-præsentation</vt:lpstr>
      <vt:lpstr>Opsætning i Planet?</vt:lpstr>
      <vt:lpstr>PowerPoint-præsentation</vt:lpstr>
      <vt:lpstr>Patient-busserne (Kun på Movia)</vt:lpstr>
      <vt:lpstr>Forståelse for afvigelser og det videre turforløb</vt:lpstr>
      <vt:lpstr>Fejlbestillinger</vt:lpstr>
      <vt:lpstr>Driftssvigt på materiel</vt:lpstr>
      <vt:lpstr>Procedure ved IT-nedbrud</vt:lpstr>
      <vt:lpstr>PowerPoint-præsentation</vt:lpstr>
      <vt:lpstr>Tal eller ring?</vt:lpstr>
      <vt:lpstr>Winfleet </vt:lpstr>
      <vt:lpstr>Daglige rutiner  </vt:lpstr>
      <vt:lpstr>Daglige rutiner  – Privatrejser (EP/OST tilladelser undtaget)</vt:lpstr>
      <vt:lpstr>Åbning /lukning af vognløb  </vt:lpstr>
      <vt:lpstr>Kørsel og kommunikation med børn  </vt:lpstr>
      <vt:lpstr>Brug af privatrejser/pauser/ flydende pauser</vt:lpstr>
      <vt:lpstr>Læsning af plan billede</vt:lpstr>
      <vt:lpstr>Akutkørsel/AMK </vt:lpstr>
      <vt:lpstr>Tider på skærm</vt:lpstr>
      <vt:lpstr>Ny ordre / Udråb korrekt </vt:lpstr>
      <vt:lpstr>Daglige rutiner - forsinkelser</vt:lpstr>
      <vt:lpstr>Sæde typer </vt:lpstr>
      <vt:lpstr>Brobilletter og færger </vt:lpstr>
      <vt:lpstr>Korrekt afregning </vt:lpstr>
      <vt:lpstr>PowerPoint-præsentation</vt:lpstr>
      <vt:lpstr>PowerPoint-præsentation</vt:lpstr>
      <vt:lpstr>Egenbetaling  </vt:lpstr>
      <vt:lpstr>PowerPoint-præsentation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Logo for alle involverede trafikselskaber ?</dc:title>
  <dc:creator>amu</dc:creator>
  <cp:lastModifiedBy>Kitte Verup</cp:lastModifiedBy>
  <cp:revision>91</cp:revision>
  <cp:lastPrinted>2014-11-14T09:41:38Z</cp:lastPrinted>
  <dcterms:created xsi:type="dcterms:W3CDTF">2014-11-07T07:28:56Z</dcterms:created>
  <dcterms:modified xsi:type="dcterms:W3CDTF">2015-11-27T13:21:17Z</dcterms:modified>
</cp:coreProperties>
</file>