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1133" r:id="rId5"/>
    <p:sldId id="1135" r:id="rId6"/>
    <p:sldId id="1137" r:id="rId7"/>
    <p:sldId id="1139" r:id="rId8"/>
    <p:sldId id="1141" r:id="rId9"/>
    <p:sldId id="1230" r:id="rId10"/>
    <p:sldId id="1233" r:id="rId11"/>
    <p:sldId id="1236" r:id="rId12"/>
    <p:sldId id="1242" r:id="rId13"/>
    <p:sldId id="1235" r:id="rId14"/>
    <p:sldId id="1237" r:id="rId15"/>
    <p:sldId id="1145" r:id="rId16"/>
    <p:sldId id="1146" r:id="rId17"/>
    <p:sldId id="1147" r:id="rId18"/>
    <p:sldId id="1148" r:id="rId19"/>
    <p:sldId id="1238" r:id="rId20"/>
    <p:sldId id="1155" r:id="rId21"/>
    <p:sldId id="1156" r:id="rId22"/>
    <p:sldId id="1227" r:id="rId23"/>
    <p:sldId id="1229" r:id="rId24"/>
    <p:sldId id="1228" r:id="rId25"/>
    <p:sldId id="1221" r:id="rId26"/>
    <p:sldId id="1158" r:id="rId27"/>
    <p:sldId id="1217" r:id="rId28"/>
    <p:sldId id="1239" r:id="rId29"/>
    <p:sldId id="1160" r:id="rId30"/>
    <p:sldId id="1240" r:id="rId31"/>
    <p:sldId id="1213" r:id="rId32"/>
    <p:sldId id="1224" r:id="rId33"/>
    <p:sldId id="1214" r:id="rId34"/>
    <p:sldId id="1226" r:id="rId35"/>
    <p:sldId id="1165" r:id="rId36"/>
    <p:sldId id="1166" r:id="rId37"/>
    <p:sldId id="1232" r:id="rId38"/>
    <p:sldId id="1225" r:id="rId39"/>
    <p:sldId id="1216" r:id="rId40"/>
    <p:sldId id="1241" r:id="rId41"/>
    <p:sldId id="1151" r:id="rId42"/>
    <p:sldId id="1153" r:id="rId43"/>
    <p:sldId id="1208" r:id="rId44"/>
  </p:sldIdLst>
  <p:sldSz cx="12192000" cy="6858000"/>
  <p:notesSz cx="9866313" cy="673576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MA noter" id="{DBA28854-193A-4272-AE58-282B047C7555}">
          <p14:sldIdLst/>
        </p14:section>
        <p14:section name="Velkomst og bordet rundt" id="{CF3999A1-EC5C-43E3-A72C-A780D6BC7F5B}">
          <p14:sldIdLst>
            <p14:sldId id="1133"/>
            <p14:sldId id="1135"/>
            <p14:sldId id="1137"/>
            <p14:sldId id="1139"/>
            <p14:sldId id="1141"/>
            <p14:sldId id="1230"/>
            <p14:sldId id="1233"/>
            <p14:sldId id="1236"/>
            <p14:sldId id="1242"/>
            <p14:sldId id="1235"/>
            <p14:sldId id="1237"/>
            <p14:sldId id="1145"/>
            <p14:sldId id="1146"/>
            <p14:sldId id="1147"/>
            <p14:sldId id="1148"/>
            <p14:sldId id="1238"/>
            <p14:sldId id="1155"/>
            <p14:sldId id="1156"/>
            <p14:sldId id="1227"/>
            <p14:sldId id="1229"/>
            <p14:sldId id="1228"/>
            <p14:sldId id="1221"/>
            <p14:sldId id="1158"/>
            <p14:sldId id="1217"/>
            <p14:sldId id="1239"/>
            <p14:sldId id="1160"/>
            <p14:sldId id="1240"/>
            <p14:sldId id="1213"/>
            <p14:sldId id="1224"/>
            <p14:sldId id="1214"/>
            <p14:sldId id="1226"/>
            <p14:sldId id="1165"/>
            <p14:sldId id="1166"/>
            <p14:sldId id="1232"/>
            <p14:sldId id="1225"/>
            <p14:sldId id="1216"/>
            <p14:sldId id="1241"/>
            <p14:sldId id="1151"/>
            <p14:sldId id="1153"/>
            <p14:sldId id="12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A0FF"/>
    <a:srgbClr val="FFFF00"/>
    <a:srgbClr val="BEDF75"/>
    <a:srgbClr val="36C1D6"/>
    <a:srgbClr val="FFFF99"/>
    <a:srgbClr val="EAEAEA"/>
    <a:srgbClr val="AEF8D1"/>
    <a:srgbClr val="C3D9FD"/>
    <a:srgbClr val="8FB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 autoAdjust="0"/>
    <p:restoredTop sz="90080" autoAdjust="0"/>
  </p:normalViewPr>
  <p:slideViewPr>
    <p:cSldViewPr>
      <p:cViewPr>
        <p:scale>
          <a:sx n="66" d="100"/>
          <a:sy n="66" d="100"/>
        </p:scale>
        <p:origin x="1142" y="23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745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144"/>
    </p:cViewPr>
  </p:sorterViewPr>
  <p:notesViewPr>
    <p:cSldViewPr>
      <p:cViewPr varScale="1">
        <p:scale>
          <a:sx n="78" d="100"/>
          <a:sy n="78" d="100"/>
        </p:scale>
        <p:origin x="13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E5CBB1-039F-424F-AD74-0870B58B4D98}" type="datetimeFigureOut">
              <a:rPr lang="da-DK"/>
              <a:pPr>
                <a:defRPr/>
              </a:pPr>
              <a:t>21-08-2017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2" y="639762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5587733" y="6397621"/>
            <a:ext cx="4276254" cy="33705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C8F09D-8D98-4281-941C-2C6DA53D5A76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39986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75965A-6C6B-4229-A52E-E17167002C5A}" type="datetimeFigureOut">
              <a:rPr lang="da-DK"/>
              <a:pPr>
                <a:defRPr/>
              </a:pPr>
              <a:t>21-08-2017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85934" y="3199352"/>
            <a:ext cx="7894446" cy="3031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2" y="639762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5587733" y="6397621"/>
            <a:ext cx="4276254" cy="33705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8DCF06-713E-4A99-9D09-366F5D8A70CF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278604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da-DK" dirty="0"/>
              <a:t>Nice to meet you, 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694474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8149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9894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/>
              <a:t>Alt kan fejle.. Uforudsete hændelser force majeure, har i en plan i år?</a:t>
            </a:r>
          </a:p>
        </p:txBody>
      </p:sp>
    </p:spTree>
    <p:extLst>
      <p:ext uri="{BB962C8B-B14F-4D97-AF65-F5344CB8AC3E}">
        <p14:creationId xmlns:p14="http://schemas.microsoft.com/office/powerpoint/2010/main" val="4029095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Gør</a:t>
            </a:r>
            <a:r>
              <a:rPr lang="da-DK" baseline="0" dirty="0"/>
              <a:t> opmærksom på at Multitest en dag kan fejle og et antal prøver må aflyses og flyttes.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Det anbefales at gennemtænke dette scenarie.  Først og fremmest bevare roen! Ingen er døde.. Vi forventer max nedetid på 24 timer og max tab af ca. 1 times information.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5193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 tilfælde</a:t>
            </a:r>
            <a:r>
              <a:rPr lang="da-DK" baseline="0" dirty="0"/>
              <a:t> af problemer vil information vil være at finde i nyhedsoversigten. Er denne ikke tilgængelig vil vi forsøge at informere via TUR hjemmeside</a:t>
            </a:r>
          </a:p>
          <a:p>
            <a:r>
              <a:rPr lang="da-DK" baseline="0" dirty="0"/>
              <a:t>Klik for forstørret tekst. OBS!!! Ændre så nyhed kun ses i bokse og indhold er skjult, afslut med kort view med PKS nyhed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9602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Tilmeld dig til </a:t>
            </a:r>
            <a:r>
              <a:rPr lang="da-DK" dirty="0" err="1"/>
              <a:t>TUR’s</a:t>
            </a:r>
            <a:r>
              <a:rPr lang="da-DK" dirty="0"/>
              <a:t> nyhedsbrev!</a:t>
            </a:r>
          </a:p>
        </p:txBody>
      </p:sp>
    </p:spTree>
    <p:extLst>
      <p:ext uri="{BB962C8B-B14F-4D97-AF65-F5344CB8AC3E}">
        <p14:creationId xmlns:p14="http://schemas.microsoft.com/office/powerpoint/2010/main" val="4022381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9355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Mange årsager men feedback til underviser er en af dem!</a:t>
            </a:r>
          </a:p>
        </p:txBody>
      </p:sp>
    </p:spTree>
    <p:extLst>
      <p:ext uri="{BB962C8B-B14F-4D97-AF65-F5344CB8AC3E}">
        <p14:creationId xmlns:p14="http://schemas.microsoft.com/office/powerpoint/2010/main" val="1066364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Kun denne ”Status for kursusholdet” virker</a:t>
            </a:r>
          </a:p>
        </p:txBody>
      </p:sp>
    </p:spTree>
    <p:extLst>
      <p:ext uri="{BB962C8B-B14F-4D97-AF65-F5344CB8AC3E}">
        <p14:creationId xmlns:p14="http://schemas.microsoft.com/office/powerpoint/2010/main" val="1694322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Kun denne ”Status for kursusholdet” virker</a:t>
            </a:r>
          </a:p>
        </p:txBody>
      </p:sp>
    </p:spTree>
    <p:extLst>
      <p:ext uri="{BB962C8B-B14F-4D97-AF65-F5344CB8AC3E}">
        <p14:creationId xmlns:p14="http://schemas.microsoft.com/office/powerpoint/2010/main" val="347002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3931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Kun denne ”Status for kursusholdet” virker</a:t>
            </a:r>
          </a:p>
        </p:txBody>
      </p:sp>
    </p:spTree>
    <p:extLst>
      <p:ext uri="{BB962C8B-B14F-4D97-AF65-F5344CB8AC3E}">
        <p14:creationId xmlns:p14="http://schemas.microsoft.com/office/powerpoint/2010/main" val="653940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Kun denne ”Status for kursusholdet” virker</a:t>
            </a:r>
          </a:p>
        </p:txBody>
      </p:sp>
    </p:spTree>
    <p:extLst>
      <p:ext uri="{BB962C8B-B14F-4D97-AF65-F5344CB8AC3E}">
        <p14:creationId xmlns:p14="http://schemas.microsoft.com/office/powerpoint/2010/main" val="1803185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Kun denne ”Status for kursusholdet” virker</a:t>
            </a:r>
          </a:p>
        </p:txBody>
      </p:sp>
    </p:spTree>
    <p:extLst>
      <p:ext uri="{BB962C8B-B14F-4D97-AF65-F5344CB8AC3E}">
        <p14:creationId xmlns:p14="http://schemas.microsoft.com/office/powerpoint/2010/main" val="1306653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Ses kun fra ”den grå menu” og ikke inde fra Kursushold</a:t>
            </a:r>
          </a:p>
          <a:p>
            <a:r>
              <a:rPr lang="da-DK" dirty="0"/>
              <a:t>Forventes at have god værdi for AMU afkortning da de emner der ikke er undervist i også ses</a:t>
            </a:r>
          </a:p>
        </p:txBody>
      </p:sp>
    </p:spTree>
    <p:extLst>
      <p:ext uri="{BB962C8B-B14F-4D97-AF65-F5344CB8AC3E}">
        <p14:creationId xmlns:p14="http://schemas.microsoft.com/office/powerpoint/2010/main" val="153298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Eksempel: </a:t>
            </a:r>
            <a:r>
              <a:rPr lang="da-DK" dirty="0" err="1"/>
              <a:t>org</a:t>
            </a:r>
            <a:r>
              <a:rPr lang="da-DK" dirty="0"/>
              <a:t>. Multitest, </a:t>
            </a:r>
            <a:r>
              <a:rPr lang="da-DK" b="0" dirty="0">
                <a:effectLst/>
              </a:rPr>
              <a:t>Multitest quiz 28-10-2016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0489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29798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85567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492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Enkelt at bruge, Google mv</a:t>
            </a:r>
          </a:p>
        </p:txBody>
      </p:sp>
    </p:spTree>
    <p:extLst>
      <p:ext uri="{BB962C8B-B14F-4D97-AF65-F5344CB8AC3E}">
        <p14:creationId xmlns:p14="http://schemas.microsoft.com/office/powerpoint/2010/main" val="998220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Enkelt at bruge, Google mv</a:t>
            </a:r>
          </a:p>
        </p:txBody>
      </p:sp>
    </p:spTree>
    <p:extLst>
      <p:ext uri="{BB962C8B-B14F-4D97-AF65-F5344CB8AC3E}">
        <p14:creationId xmlns:p14="http://schemas.microsoft.com/office/powerpoint/2010/main" val="4073076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100" i="1" dirty="0"/>
              <a:t>Af hensyn til nye lyttere gennemgår jeg kort Multitest.. </a:t>
            </a:r>
          </a:p>
          <a:p>
            <a:pPr marL="0" indent="0">
              <a:buNone/>
            </a:pPr>
            <a:r>
              <a:rPr lang="da-DK" sz="1100" i="1" dirty="0"/>
              <a:t>”Multitest er et stort fælles online testsystem som benyttes af mange brancher”</a:t>
            </a:r>
          </a:p>
          <a:p>
            <a:pPr marL="0" indent="0">
              <a:buNone/>
            </a:pPr>
            <a:r>
              <a:rPr lang="da-DK" sz="1100" i="1" dirty="0"/>
              <a:t>Klik!</a:t>
            </a:r>
          </a:p>
          <a:p>
            <a:pPr lvl="1"/>
            <a:endParaRPr lang="da-DK" sz="1100" dirty="0"/>
          </a:p>
          <a:p>
            <a:pPr lvl="1"/>
            <a:r>
              <a:rPr lang="da-DK" sz="1100" dirty="0"/>
              <a:t>Afholde teoretiske prøver -Administrere praktiske prøver</a:t>
            </a:r>
          </a:p>
          <a:p>
            <a:pPr lvl="1"/>
            <a:r>
              <a:rPr lang="da-DK" sz="1100" dirty="0"/>
              <a:t>Administrere kursushold, elever og resultater</a:t>
            </a:r>
          </a:p>
          <a:p>
            <a:pPr lvl="1"/>
            <a:r>
              <a:rPr lang="da-DK" sz="1100" dirty="0"/>
              <a:t>Vise resultater set fra mange synsvinkler</a:t>
            </a:r>
          </a:p>
          <a:p>
            <a:pPr lvl="1"/>
            <a:r>
              <a:rPr lang="da-DK" sz="1100" dirty="0"/>
              <a:t>Drift, vedligeholdelse og videreudvikling styres af TUR</a:t>
            </a:r>
          </a:p>
        </p:txBody>
      </p:sp>
    </p:spTree>
    <p:extLst>
      <p:ext uri="{BB962C8B-B14F-4D97-AF65-F5344CB8AC3E}">
        <p14:creationId xmlns:p14="http://schemas.microsoft.com/office/powerpoint/2010/main" val="1783879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Enkelt at bruge, Google mv</a:t>
            </a:r>
          </a:p>
        </p:txBody>
      </p:sp>
    </p:spTree>
    <p:extLst>
      <p:ext uri="{BB962C8B-B14F-4D97-AF65-F5344CB8AC3E}">
        <p14:creationId xmlns:p14="http://schemas.microsoft.com/office/powerpoint/2010/main" val="3644285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Enkelt at bruge, Google mv</a:t>
            </a:r>
          </a:p>
        </p:txBody>
      </p:sp>
    </p:spTree>
    <p:extLst>
      <p:ext uri="{BB962C8B-B14F-4D97-AF65-F5344CB8AC3E}">
        <p14:creationId xmlns:p14="http://schemas.microsoft.com/office/powerpoint/2010/main" val="13357828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74625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Valgfri = enten NemID eller koder (forudsætter at ”Normal” er valgt ved oprettelse af Kursushold</a:t>
            </a:r>
            <a:br>
              <a:rPr lang="da-DK" dirty="0"/>
            </a:br>
            <a:r>
              <a:rPr lang="da-DK" dirty="0"/>
              <a:t>* det er muligt at bestille en prøve ved kontakt til TUR men den indeholder support </a:t>
            </a:r>
            <a:r>
              <a:rPr lang="da-DK" dirty="0" err="1"/>
              <a:t>fee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63598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har nu en del erfaring med fejlfinding, en god måde er at teste med borger.dk</a:t>
            </a:r>
          </a:p>
        </p:txBody>
      </p:sp>
    </p:spTree>
    <p:extLst>
      <p:ext uri="{BB962C8B-B14F-4D97-AF65-F5344CB8AC3E}">
        <p14:creationId xmlns:p14="http://schemas.microsoft.com/office/powerpoint/2010/main" val="2579858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29980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 skoler som er relevante skal have tilføjet de aktuelle fagområder</a:t>
            </a:r>
          </a:p>
        </p:txBody>
      </p:sp>
    </p:spTree>
    <p:extLst>
      <p:ext uri="{BB962C8B-B14F-4D97-AF65-F5344CB8AC3E}">
        <p14:creationId xmlns:p14="http://schemas.microsoft.com/office/powerpoint/2010/main" val="406301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Eksempel på spørgsmål, tal</a:t>
            </a:r>
            <a:r>
              <a:rPr lang="da-DK" baseline="0" dirty="0"/>
              <a:t> foroven som skifter farve, lyd, svar ved klik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848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da-DK" altLang="da-DK" dirty="0"/>
              <a:t>Startede i 2007</a:t>
            </a:r>
          </a:p>
          <a:p>
            <a:pPr lvl="1"/>
            <a:r>
              <a:rPr lang="da-DK" altLang="da-DK" dirty="0"/>
              <a:t>Siden 2009 gennemført ca. 40.000 tests per år uden nedbrud, nu er vi oppe omkring 65.000 pr år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32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1121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802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4107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762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dato 11"/>
          <p:cNvSpPr>
            <a:spLocks noGrp="1"/>
          </p:cNvSpPr>
          <p:nvPr>
            <p:ph type="dt" sz="half" idx="10"/>
          </p:nvPr>
        </p:nvSpPr>
        <p:spPr>
          <a:xfrm>
            <a:off x="3599723" y="6433835"/>
            <a:ext cx="4512501" cy="365125"/>
          </a:xfrm>
        </p:spPr>
        <p:txBody>
          <a:bodyPr/>
          <a:lstStyle/>
          <a:p>
            <a:pPr>
              <a:defRPr/>
            </a:pPr>
            <a:fld id="{E9A94B5E-D063-4CD2-8533-3F10FC89EDBE}" type="datetime1">
              <a:rPr lang="da-DK" smtClean="0"/>
              <a:pPr>
                <a:defRPr/>
              </a:pPr>
              <a:t>21-08-2017</a:t>
            </a:fld>
            <a:endParaRPr lang="da-DK" dirty="0"/>
          </a:p>
        </p:txBody>
      </p:sp>
      <p:sp>
        <p:nvSpPr>
          <p:cNvPr id="10" name="Pladsholder til slidenummer 13"/>
          <p:cNvSpPr>
            <a:spLocks noGrp="1"/>
          </p:cNvSpPr>
          <p:nvPr>
            <p:ph type="sldNum" sz="quarter" idx="12"/>
          </p:nvPr>
        </p:nvSpPr>
        <p:spPr>
          <a:xfrm>
            <a:off x="335360" y="6431918"/>
            <a:ext cx="2844800" cy="365125"/>
          </a:xfrm>
        </p:spPr>
        <p:txBody>
          <a:bodyPr/>
          <a:lstStyle>
            <a:lvl1pPr algn="l">
              <a:defRPr/>
            </a:lvl1pPr>
          </a:lstStyle>
          <a:p>
            <a:fld id="{4B43C6CE-4437-43DE-AEAF-7AFD9730DEE7}" type="slidenum">
              <a:rPr lang="da-DK" altLang="da-DK" smtClean="0"/>
              <a:pPr/>
              <a:t>‹nr.›</a:t>
            </a:fld>
            <a:endParaRPr lang="da-DK" altLang="da-DK" dirty="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836712"/>
            <a:ext cx="1085359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2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ultitest standard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433" y="6480720"/>
            <a:ext cx="8354823" cy="332656"/>
          </a:xfrm>
          <a:noFill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a-DK" sz="2000" b="1" i="1" kern="1200" dirty="0">
                <a:solidFill>
                  <a:srgbClr val="8FBF42"/>
                </a:solidFill>
                <a:latin typeface="Arial Rounded MT Bold" panose="020F0704030504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7570" y="548680"/>
            <a:ext cx="11941092" cy="4523672"/>
          </a:xfrm>
        </p:spPr>
        <p:txBody>
          <a:bodyPr/>
          <a:lstStyle>
            <a:lvl1pPr>
              <a:defRPr sz="2000">
                <a:latin typeface="Century Gothic" panose="020B0502020202020204" pitchFamily="34" charset="0"/>
                <a:cs typeface="DokChampa" panose="020B0604020202020204" pitchFamily="34" charset="-34"/>
              </a:defRPr>
            </a:lvl1pPr>
            <a:lvl2pPr>
              <a:defRPr sz="1800">
                <a:latin typeface="Century Gothic" panose="020B0502020202020204" pitchFamily="34" charset="0"/>
                <a:cs typeface="DokChampa" panose="020B0604020202020204" pitchFamily="34" charset="-34"/>
              </a:defRPr>
            </a:lvl2pPr>
            <a:lvl3pPr>
              <a:defRPr sz="1600">
                <a:latin typeface="Century Gothic" panose="020B0502020202020204" pitchFamily="34" charset="0"/>
                <a:cs typeface="DokChampa" panose="020B0604020202020204" pitchFamily="34" charset="-34"/>
              </a:defRPr>
            </a:lvl3pPr>
            <a:lvl4pPr>
              <a:defRPr sz="1400">
                <a:latin typeface="Century Gothic" panose="020B0502020202020204" pitchFamily="34" charset="0"/>
                <a:cs typeface="DokChampa" panose="020B0604020202020204" pitchFamily="34" charset="-34"/>
              </a:defRPr>
            </a:lvl4pPr>
            <a:lvl5pPr>
              <a:defRPr sz="1200">
                <a:latin typeface="Century Gothic" panose="020B0502020202020204" pitchFamily="34" charset="0"/>
                <a:cs typeface="DokChampa" panose="020B0604020202020204" pitchFamily="34" charset="-34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462282"/>
            <a:ext cx="2433083" cy="3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h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433" y="6480720"/>
            <a:ext cx="8354823" cy="332656"/>
          </a:xfrm>
          <a:noFill/>
        </p:spPr>
        <p:txBody>
          <a:bodyPr/>
          <a:lstStyle>
            <a:lvl1pPr algn="l">
              <a:defRPr lang="da-DK" sz="2000" b="1" i="1" kern="1200" dirty="0">
                <a:solidFill>
                  <a:srgbClr val="8FBF42"/>
                </a:solidFill>
                <a:latin typeface="Arial Rounded MT Bold" panose="020F0704030504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2855640" y="692696"/>
            <a:ext cx="56886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a-DK" sz="5400" b="1" cap="none" spc="0" dirty="0">
                <a:ln/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Nyheder!</a:t>
            </a:r>
          </a:p>
          <a:p>
            <a:pPr algn="ctr"/>
            <a:endParaRPr lang="da-DK" sz="5400" b="1" cap="none" spc="0" dirty="0">
              <a:ln/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462282"/>
            <a:ext cx="2433083" cy="3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9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pattFill prst="lgGrid">
          <a:fgClr>
            <a:schemeClr val="bg2"/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83793-59FB-4B2C-A41E-B7F7198BB32B}" type="datetime1">
              <a:rPr lang="da-DK" smtClean="0"/>
              <a:pPr>
                <a:defRPr/>
              </a:pPr>
              <a:t>21-08-2017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3C6CE-4437-43DE-AEAF-7AFD9730DEE7}" type="slidenum">
              <a:rPr lang="da-DK" altLang="da-DK" smtClean="0"/>
              <a:pPr/>
              <a:t>‹nr.›</a:t>
            </a:fld>
            <a:endParaRPr lang="da-DK" alt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609600" y="2204864"/>
            <a:ext cx="10972800" cy="39213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entury Gothic" panose="020B0502020202020204" pitchFamily="34" charset="0"/>
                <a:cs typeface="DokChampa" panose="020B0604020202020204" pitchFamily="34" charset="-34"/>
              </a:defRPr>
            </a:lvl1pPr>
            <a:lvl2pPr>
              <a:defRPr sz="1600">
                <a:solidFill>
                  <a:schemeClr val="tx1"/>
                </a:solidFill>
                <a:latin typeface="Century Gothic" panose="020B0502020202020204" pitchFamily="34" charset="0"/>
                <a:cs typeface="DokChampa" panose="020B0604020202020204" pitchFamily="34" charset="-34"/>
              </a:defRPr>
            </a:lvl2pPr>
            <a:lvl3pPr>
              <a:defRPr sz="1400">
                <a:solidFill>
                  <a:schemeClr val="tx1"/>
                </a:solidFill>
                <a:latin typeface="Century Gothic" panose="020B0502020202020204" pitchFamily="34" charset="0"/>
                <a:cs typeface="DokChampa" panose="020B0604020202020204" pitchFamily="34" charset="-34"/>
              </a:defRPr>
            </a:lvl3pPr>
            <a:lvl4pPr>
              <a:defRPr sz="1200">
                <a:solidFill>
                  <a:schemeClr val="tx1"/>
                </a:solidFill>
                <a:latin typeface="Century Gothic" panose="020B0502020202020204" pitchFamily="34" charset="0"/>
                <a:cs typeface="DokChampa" panose="020B0604020202020204" pitchFamily="34" charset="-34"/>
              </a:defRPr>
            </a:lvl4pPr>
            <a:lvl5pPr>
              <a:defRPr sz="1200">
                <a:solidFill>
                  <a:schemeClr val="tx1"/>
                </a:solidFill>
                <a:latin typeface="Century Gothic" panose="020B0502020202020204" pitchFamily="34" charset="0"/>
                <a:cs typeface="DokChampa" panose="020B0604020202020204" pitchFamily="34" charset="-34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3" descr="TUR_TEST logo_2010_DK_4F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65088"/>
            <a:ext cx="1149773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462282"/>
            <a:ext cx="2433083" cy="3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5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83793-59FB-4B2C-A41E-B7F7198BB32B}" type="datetime1">
              <a:rPr lang="da-DK" smtClean="0"/>
              <a:pPr>
                <a:defRPr/>
              </a:pPr>
              <a:t>21-08-2017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3C6CE-4437-43DE-AEAF-7AFD9730DEE7}" type="slidenum">
              <a:rPr lang="da-DK" altLang="da-DK" smtClean="0"/>
              <a:pPr/>
              <a:t>‹nr.›</a:t>
            </a:fld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176087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6696-6779-4E54-811C-186ABD66CA3E}" type="datetime1">
              <a:rPr lang="da-DK" smtClean="0"/>
              <a:pPr>
                <a:defRPr/>
              </a:pPr>
              <a:t>21-08-2017</a:t>
            </a:fld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4CFB5-E0BB-43B1-8CA2-2428CED3EF40}" type="slidenum">
              <a:rPr lang="da-DK" altLang="da-DK"/>
              <a:pPr/>
              <a:t>‹nr.›</a:t>
            </a:fld>
            <a:endParaRPr lang="da-DK" alt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462282"/>
            <a:ext cx="2433083" cy="3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5A17-EBD7-4815-A85E-08C43BE40731}" type="datetime1">
              <a:rPr lang="da-DK" smtClean="0"/>
              <a:pPr>
                <a:defRPr/>
              </a:pPr>
              <a:t>21-08-2017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DBA7C-D5A2-4C71-931A-3A8679D692A2}" type="slidenum">
              <a:rPr lang="da-DK" altLang="da-DK"/>
              <a:pPr/>
              <a:t>‹nr.›</a:t>
            </a:fld>
            <a:endParaRPr lang="da-DK" alt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462282"/>
            <a:ext cx="2433083" cy="3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5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AD99-D380-4638-9C86-BA08FAD56DA5}" type="datetime1">
              <a:rPr lang="da-DK" smtClean="0"/>
              <a:pPr>
                <a:defRPr/>
              </a:pPr>
              <a:t>21-08-2017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E5F43-6DB5-4DD1-8164-9290C17CD4F6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815413" y="144463"/>
            <a:ext cx="1056216" cy="936625"/>
          </a:xfrm>
        </p:spPr>
        <p:txBody>
          <a:bodyPr/>
          <a:lstStyle>
            <a:lvl5pPr>
              <a:defRPr/>
            </a:lvl5pPr>
          </a:lstStyle>
          <a:p>
            <a:pPr lvl="4"/>
            <a:r>
              <a:rPr lang="da-DK" dirty="0" err="1"/>
              <a:t>Dfgdfgdgd</a:t>
            </a:r>
            <a:endParaRPr lang="da-DK" dirty="0"/>
          </a:p>
          <a:p>
            <a:pPr lvl="4"/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462282"/>
            <a:ext cx="2433083" cy="3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8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gGr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typografi i masteren</a:t>
            </a:r>
          </a:p>
          <a:p>
            <a:pPr lvl="1"/>
            <a:r>
              <a:rPr lang="da-DK" altLang="da-DK" dirty="0"/>
              <a:t>Andet niveau</a:t>
            </a:r>
          </a:p>
          <a:p>
            <a:pPr lvl="2"/>
            <a:r>
              <a:rPr lang="da-DK" altLang="da-DK" dirty="0"/>
              <a:t>Tredje niveau</a:t>
            </a:r>
          </a:p>
          <a:p>
            <a:pPr lvl="3"/>
            <a:r>
              <a:rPr lang="da-DK" altLang="da-DK" dirty="0"/>
              <a:t>Fjerde niveau</a:t>
            </a:r>
          </a:p>
          <a:p>
            <a:pPr lvl="4"/>
            <a:r>
              <a:rPr lang="da-DK" alt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887755" y="6308730"/>
            <a:ext cx="4512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983793-59FB-4B2C-A41E-B7F7198BB32B}" type="datetime1">
              <a:rPr lang="da-DK" smtClean="0"/>
              <a:pPr>
                <a:defRPr/>
              </a:pPr>
              <a:t>21-08-2017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09600" y="630681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43C6CE-4437-43DE-AEAF-7AFD9730DEE7}" type="slidenum">
              <a:rPr lang="da-DK" altLang="da-DK" smtClean="0"/>
              <a:pPr/>
              <a:t>‹nr.›</a:t>
            </a:fld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49907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  <p:sldLayoutId id="2147483682" r:id="rId4"/>
    <p:sldLayoutId id="2147483683" r:id="rId5"/>
    <p:sldLayoutId id="2147483664" r:id="rId6"/>
    <p:sldLayoutId id="2147483668" r:id="rId7"/>
    <p:sldLayoutId id="2147483669" r:id="rId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i="1" kern="1200">
          <a:solidFill>
            <a:srgbClr val="8FBF42"/>
          </a:solidFill>
          <a:latin typeface="Century Gothic" panose="020B0502020202020204" pitchFamily="34" charset="0"/>
          <a:ea typeface="+mj-ea"/>
          <a:cs typeface="DokChampa" panose="020B0604020202020204" pitchFamily="34" charset="-34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s.multitest.dk/Administration/Content/CourseTeamStatus/CourseTeamReport.aspx?CourseTeamID=4371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711624" y="3886200"/>
            <a:ext cx="6400800" cy="2207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b="1" dirty="0">
                <a:cs typeface="DokChampa" panose="020B0604020202020204" pitchFamily="34" charset="-34"/>
              </a:rPr>
              <a:t>Gaffeltruck konference </a:t>
            </a:r>
          </a:p>
          <a:p>
            <a:pPr fontAlgn="auto">
              <a:spcAft>
                <a:spcPts val="0"/>
              </a:spcAft>
              <a:defRPr/>
            </a:pPr>
            <a:br>
              <a:rPr lang="da-DK" dirty="0">
                <a:solidFill>
                  <a:srgbClr val="8FBF42"/>
                </a:solidFill>
              </a:rPr>
            </a:br>
            <a:r>
              <a:rPr lang="da-DK" dirty="0"/>
              <a:t>Koldingfjord 22 August 2017</a:t>
            </a:r>
          </a:p>
          <a:p>
            <a:pPr fontAlgn="auto">
              <a:spcAft>
                <a:spcPts val="0"/>
              </a:spcAft>
              <a:defRPr/>
            </a:pPr>
            <a:endParaRPr lang="da-DK" dirty="0"/>
          </a:p>
          <a:p>
            <a:pPr fontAlgn="auto">
              <a:spcAft>
                <a:spcPts val="0"/>
              </a:spcAft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440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20E825B-17AF-45D8-A285-8EF835678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16632"/>
            <a:ext cx="11810967" cy="45365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Multitest i tal, statistik på Gaffeltruck B prøver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alt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Pil: nedad 6">
            <a:extLst>
              <a:ext uri="{FF2B5EF4-FFF2-40B4-BE49-F238E27FC236}">
                <a16:creationId xmlns:a16="http://schemas.microsoft.com/office/drawing/2014/main" id="{6719C751-FB27-490B-81E6-6E0A39A5E60E}"/>
              </a:ext>
            </a:extLst>
          </p:cNvPr>
          <p:cNvSpPr/>
          <p:nvPr/>
        </p:nvSpPr>
        <p:spPr>
          <a:xfrm rot="12741326">
            <a:off x="6447593" y="2458835"/>
            <a:ext cx="703436" cy="2863533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2C3BE04-5ED3-4E36-A082-42CE42979BAE}"/>
              </a:ext>
            </a:extLst>
          </p:cNvPr>
          <p:cNvSpPr txBox="1"/>
          <p:nvPr/>
        </p:nvSpPr>
        <p:spPr>
          <a:xfrm>
            <a:off x="4475820" y="5091461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accent3"/>
                </a:solidFill>
              </a:rPr>
              <a:t>Hvad sker her?</a:t>
            </a:r>
          </a:p>
        </p:txBody>
      </p:sp>
    </p:spTree>
    <p:extLst>
      <p:ext uri="{BB962C8B-B14F-4D97-AF65-F5344CB8AC3E}">
        <p14:creationId xmlns:p14="http://schemas.microsoft.com/office/powerpoint/2010/main" val="6334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Multitest i tal, statistik på Gaffeltruck B prøver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alt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352D852-C72D-4E4D-B984-24BD0B3B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967807"/>
            <a:ext cx="6828799" cy="41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52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45433" y="6480720"/>
            <a:ext cx="8354823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b="0"/>
              <a:t>Alt kan fejle…</a:t>
            </a:r>
            <a:endParaRPr lang="da-DK" b="0" dirty="0"/>
          </a:p>
        </p:txBody>
      </p:sp>
      <p:pic>
        <p:nvPicPr>
          <p:cNvPr id="1026" name="Picture 2" descr="Billedresultat for force maje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60648"/>
            <a:ext cx="10873208" cy="61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7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Alt kan fejle…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Risikoen er meget lille, men selv Multitest kan en dag fejle og et antal prøver må aflyses og flyttes. </a:t>
            </a:r>
          </a:p>
          <a:p>
            <a:r>
              <a:rPr lang="da-DK" dirty="0"/>
              <a:t>Det anbefales at gennemtænke dette scenarie!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384" y="2091109"/>
            <a:ext cx="4946956" cy="342471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2154" y="2091109"/>
            <a:ext cx="5676244" cy="321009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9776" y="3961181"/>
            <a:ext cx="3555957" cy="26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41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Læs</a:t>
            </a:r>
            <a:r>
              <a:rPr lang="en-US" dirty="0"/>
              <a:t> </a:t>
            </a:r>
            <a:r>
              <a:rPr lang="en-US" dirty="0" err="1"/>
              <a:t>nyhedsoversigt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Multitest</a:t>
            </a:r>
            <a:r>
              <a:rPr lang="en-US" dirty="0"/>
              <a:t> 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22876" y="2924944"/>
            <a:ext cx="1368152" cy="288032"/>
          </a:xfrm>
          <a:prstGeom prst="ellipse">
            <a:avLst/>
          </a:prstGeom>
          <a:noFill/>
          <a:ln w="38100">
            <a:solidFill>
              <a:srgbClr val="9BA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5594195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301E3EF7-F011-45E9-8F04-AD20DA60B5C2}"/>
              </a:ext>
            </a:extLst>
          </p:cNvPr>
          <p:cNvGrpSpPr/>
          <p:nvPr/>
        </p:nvGrpSpPr>
        <p:grpSpPr>
          <a:xfrm>
            <a:off x="-384720" y="2923995"/>
            <a:ext cx="5028081" cy="2055453"/>
            <a:chOff x="55777" y="2852936"/>
            <a:chExt cx="5028081" cy="2055453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2470EBD-5814-47B3-B1BF-C34589C1DC1E}"/>
                </a:ext>
              </a:extLst>
            </p:cNvPr>
            <p:cNvSpPr/>
            <p:nvPr/>
          </p:nvSpPr>
          <p:spPr>
            <a:xfrm>
              <a:off x="55777" y="2852936"/>
              <a:ext cx="2304256" cy="656034"/>
            </a:xfrm>
            <a:prstGeom prst="ellipse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Pil: nedad 7">
              <a:extLst>
                <a:ext uri="{FF2B5EF4-FFF2-40B4-BE49-F238E27FC236}">
                  <a16:creationId xmlns:a16="http://schemas.microsoft.com/office/drawing/2014/main" id="{BBC189F9-50AB-4497-989F-531FCAC45F68}"/>
                </a:ext>
              </a:extLst>
            </p:cNvPr>
            <p:cNvSpPr/>
            <p:nvPr/>
          </p:nvSpPr>
          <p:spPr>
            <a:xfrm rot="7456221">
              <a:off x="2935660" y="2760190"/>
              <a:ext cx="1087820" cy="3208577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4893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Tilmeld dig til </a:t>
            </a:r>
            <a:r>
              <a:rPr lang="da-DK" dirty="0" err="1"/>
              <a:t>TUR’s</a:t>
            </a:r>
            <a:r>
              <a:rPr lang="da-DK" dirty="0"/>
              <a:t> nyhedsbrev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33" y="0"/>
            <a:ext cx="10856246" cy="6322690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8B6C36B9-FCDA-4191-AD13-5420AA6A8FB5}"/>
              </a:ext>
            </a:extLst>
          </p:cNvPr>
          <p:cNvGrpSpPr/>
          <p:nvPr/>
        </p:nvGrpSpPr>
        <p:grpSpPr>
          <a:xfrm>
            <a:off x="4181956" y="4446255"/>
            <a:ext cx="6306532" cy="1876435"/>
            <a:chOff x="4181956" y="4446255"/>
            <a:chExt cx="6306532" cy="1876435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7621154F-8F5A-4AAD-A7F5-08C9AE4F966A}"/>
                </a:ext>
              </a:extLst>
            </p:cNvPr>
            <p:cNvSpPr/>
            <p:nvPr/>
          </p:nvSpPr>
          <p:spPr>
            <a:xfrm>
              <a:off x="6528048" y="5365254"/>
              <a:ext cx="3960440" cy="957436"/>
            </a:xfrm>
            <a:prstGeom prst="ellipse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Pil: nedad 6">
              <a:extLst>
                <a:ext uri="{FF2B5EF4-FFF2-40B4-BE49-F238E27FC236}">
                  <a16:creationId xmlns:a16="http://schemas.microsoft.com/office/drawing/2014/main" id="{81A61850-8B56-42C3-9435-8085BC9EDB77}"/>
                </a:ext>
              </a:extLst>
            </p:cNvPr>
            <p:cNvSpPr/>
            <p:nvPr/>
          </p:nvSpPr>
          <p:spPr>
            <a:xfrm rot="18237732">
              <a:off x="5242335" y="3385876"/>
              <a:ext cx="1087820" cy="3208577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8" name="Pil: nedad 7">
            <a:extLst>
              <a:ext uri="{FF2B5EF4-FFF2-40B4-BE49-F238E27FC236}">
                <a16:creationId xmlns:a16="http://schemas.microsoft.com/office/drawing/2014/main" id="{3E007954-1849-4CB9-B63D-D8DE61CA631A}"/>
              </a:ext>
            </a:extLst>
          </p:cNvPr>
          <p:cNvSpPr/>
          <p:nvPr/>
        </p:nvSpPr>
        <p:spPr>
          <a:xfrm rot="9577669">
            <a:off x="1973413" y="363751"/>
            <a:ext cx="1087820" cy="320857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178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alt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97AC987-E41B-40A1-A10A-2A6586FE10D0}"/>
              </a:ext>
            </a:extLst>
          </p:cNvPr>
          <p:cNvSpPr/>
          <p:nvPr/>
        </p:nvSpPr>
        <p:spPr>
          <a:xfrm>
            <a:off x="2310350" y="2967335"/>
            <a:ext cx="7571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Ny </a:t>
            </a:r>
            <a:r>
              <a:rPr lang="da-DK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benchmark</a:t>
            </a:r>
            <a:r>
              <a:rPr lang="da-DK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rapport</a:t>
            </a:r>
            <a:endParaRPr lang="da-DK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2A0CDE5-2AC3-4783-9DCB-56CD1729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111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75520" y="1844824"/>
            <a:ext cx="8622605" cy="4392488"/>
          </a:xfrm>
        </p:spPr>
        <p:txBody>
          <a:bodyPr/>
          <a:lstStyle/>
          <a:p>
            <a:pPr marL="0" indent="0" algn="ctr">
              <a:buNone/>
            </a:pPr>
            <a:r>
              <a:rPr lang="da-DK" sz="200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?</a:t>
            </a:r>
          </a:p>
          <a:p>
            <a:endParaRPr lang="da-DK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45433" y="6480720"/>
            <a:ext cx="8354823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dirty="0"/>
              <a:t>Hvorfor var det nu vi holder tests og prøver?</a:t>
            </a:r>
          </a:p>
        </p:txBody>
      </p:sp>
    </p:spTree>
    <p:extLst>
      <p:ext uri="{BB962C8B-B14F-4D97-AF65-F5344CB8AC3E}">
        <p14:creationId xmlns:p14="http://schemas.microsoft.com/office/powerpoint/2010/main" val="255176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 rapport  til underviser!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600056" y="548680"/>
            <a:ext cx="5448606" cy="4523672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Der findes mange rapport muligheder i Multitest men de benyttes mest af administrativt personale og ikke mindst af organisationen bagved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116632"/>
            <a:ext cx="52387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24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 rapport  til underviser!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600056" y="548680"/>
            <a:ext cx="5448606" cy="4523672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Der findes mange rapport muligheder i Multitest men de benyttes mest af administrativt personale og ikke mindst af organisationen bagved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For at hjælpe underviseren med at evaluere det netop overståede undervisningsforløb kom ideen om at lave en særlig rapport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116632"/>
            <a:ext cx="52387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1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 2017!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1775520" y="1628800"/>
            <a:ext cx="8229600" cy="3600400"/>
          </a:xfrm>
        </p:spPr>
        <p:txBody>
          <a:bodyPr/>
          <a:lstStyle/>
          <a:p>
            <a:r>
              <a:rPr lang="da-DK" dirty="0"/>
              <a:t>Lidt statistik</a:t>
            </a:r>
          </a:p>
          <a:p>
            <a:r>
              <a:rPr lang="da-DK" dirty="0"/>
              <a:t>Hvad hvis/når Multitest crasher</a:t>
            </a:r>
          </a:p>
          <a:p>
            <a:r>
              <a:rPr lang="da-DK" dirty="0"/>
              <a:t>Hvor finder man information</a:t>
            </a:r>
          </a:p>
          <a:p>
            <a:r>
              <a:rPr lang="da-DK" dirty="0"/>
              <a:t>Ny rapport for undervisere</a:t>
            </a:r>
          </a:p>
          <a:p>
            <a:r>
              <a:rPr lang="da-DK" dirty="0"/>
              <a:t>Forbedret info på ”Status for kursushold”</a:t>
            </a:r>
          </a:p>
          <a:p>
            <a:r>
              <a:rPr lang="da-DK" dirty="0"/>
              <a:t>NemID</a:t>
            </a:r>
          </a:p>
          <a:p>
            <a:r>
              <a:rPr lang="da-DK" dirty="0"/>
              <a:t>(AMU afkortning).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5335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 rapport  til underviser!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600056" y="548680"/>
            <a:ext cx="5448606" cy="4523672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Der findes mange rapport muligheder i Multitest men de benyttes mest af administrativt personale og ikke mindst af organisationen bagved</a:t>
            </a:r>
          </a:p>
          <a:p>
            <a:pPr marL="0" indent="0">
              <a:buNone/>
            </a:pPr>
            <a:endParaRPr lang="da-DK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For at hjælpe underviseren med at evaluere det netop overståede undervisningsforløb kom ideen om at lave en særlig rapport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Vi har lagt vægt på at det er en rapport som er lettilgængelig og som bliver brugt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116632"/>
            <a:ext cx="52387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92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 rapport  til underviser!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600056" y="548680"/>
            <a:ext cx="5448606" cy="4523672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Der findes mange rapport muligheder i Multitest men de benyttes mest af administrativt personale og ikke mindst af organisationen bagved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For at hjælpe underviseren med at evaluere det netop overståede undervisningsforløb kom ideen om at lave en særlig rapport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Vi har lagt vægt på at det er en rapport som er lettilgængelig og som bliver brugt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116632"/>
            <a:ext cx="5238750" cy="5600700"/>
          </a:xfrm>
          <a:prstGeom prst="rect">
            <a:avLst/>
          </a:prstGeom>
        </p:spPr>
      </p:pic>
      <p:grpSp>
        <p:nvGrpSpPr>
          <p:cNvPr id="7" name="Gruppe 6"/>
          <p:cNvGrpSpPr/>
          <p:nvPr/>
        </p:nvGrpSpPr>
        <p:grpSpPr>
          <a:xfrm>
            <a:off x="55777" y="2852936"/>
            <a:ext cx="5028081" cy="2055453"/>
            <a:chOff x="55777" y="2852936"/>
            <a:chExt cx="5028081" cy="2055453"/>
          </a:xfrm>
        </p:grpSpPr>
        <p:sp>
          <p:nvSpPr>
            <p:cNvPr id="5" name="Ellipse 4"/>
            <p:cNvSpPr/>
            <p:nvPr/>
          </p:nvSpPr>
          <p:spPr>
            <a:xfrm>
              <a:off x="55777" y="2852936"/>
              <a:ext cx="2304256" cy="656034"/>
            </a:xfrm>
            <a:prstGeom prst="ellipse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Pil: nedad 5"/>
            <p:cNvSpPr/>
            <p:nvPr/>
          </p:nvSpPr>
          <p:spPr>
            <a:xfrm rot="7456221">
              <a:off x="2935660" y="2760190"/>
              <a:ext cx="1087820" cy="3208577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872442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 rapport  til underviser!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C27C90DF-B11A-49AB-984A-DDD08D6D2F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90" r="-10190"/>
          <a:stretch/>
        </p:blipFill>
        <p:spPr>
          <a:xfrm>
            <a:off x="3503712" y="-44594"/>
            <a:ext cx="6598280" cy="6858000"/>
          </a:xfrm>
          <a:prstGeom prst="rect">
            <a:avLst/>
          </a:prstGeom>
        </p:spPr>
      </p:pic>
      <p:sp>
        <p:nvSpPr>
          <p:cNvPr id="14" name="Pil: nedad 13">
            <a:extLst>
              <a:ext uri="{FF2B5EF4-FFF2-40B4-BE49-F238E27FC236}">
                <a16:creationId xmlns:a16="http://schemas.microsoft.com/office/drawing/2014/main" id="{784E08CF-363D-40E7-9102-1684352FBEB3}"/>
              </a:ext>
            </a:extLst>
          </p:cNvPr>
          <p:cNvSpPr/>
          <p:nvPr/>
        </p:nvSpPr>
        <p:spPr>
          <a:xfrm rot="4000712">
            <a:off x="8752800" y="3607376"/>
            <a:ext cx="1087820" cy="320857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4881DF8-42A0-456E-A34D-F7D3EB5C1AF8}"/>
              </a:ext>
            </a:extLst>
          </p:cNvPr>
          <p:cNvSpPr/>
          <p:nvPr/>
        </p:nvSpPr>
        <p:spPr>
          <a:xfrm>
            <a:off x="5519936" y="1196752"/>
            <a:ext cx="50405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57434-356B-475D-97CA-0B5850A923EC}"/>
              </a:ext>
            </a:extLst>
          </p:cNvPr>
          <p:cNvSpPr/>
          <p:nvPr/>
        </p:nvSpPr>
        <p:spPr>
          <a:xfrm>
            <a:off x="5591944" y="1124744"/>
            <a:ext cx="14401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699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Rapport til underviser</a:t>
            </a:r>
          </a:p>
        </p:txBody>
      </p:sp>
      <p:sp>
        <p:nvSpPr>
          <p:cNvPr id="5" name="Rektangel 4"/>
          <p:cNvSpPr/>
          <p:nvPr/>
        </p:nvSpPr>
        <p:spPr>
          <a:xfrm>
            <a:off x="9192344" y="802726"/>
            <a:ext cx="1440160" cy="394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highlight>
                <a:srgbClr val="FFFFFF"/>
              </a:highlight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9372364" y="84318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/>
              <a:t>Michael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0A1BB1E-9F23-401A-A67B-3B1EDAF4E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2" r="431"/>
          <a:stretch/>
        </p:blipFill>
        <p:spPr>
          <a:xfrm>
            <a:off x="191344" y="188640"/>
            <a:ext cx="11880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9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Rapport til underviser</a:t>
            </a:r>
          </a:p>
        </p:txBody>
      </p:sp>
      <p:sp>
        <p:nvSpPr>
          <p:cNvPr id="5" name="Rektangel 4"/>
          <p:cNvSpPr/>
          <p:nvPr/>
        </p:nvSpPr>
        <p:spPr>
          <a:xfrm>
            <a:off x="9192344" y="802726"/>
            <a:ext cx="1440160" cy="394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highlight>
                <a:srgbClr val="FFFFFF"/>
              </a:highlight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055440" y="802726"/>
            <a:ext cx="9577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3"/>
              </a:rPr>
              <a:t>https://ts.multitest.dk/Administration/Content/CourseTeamStatus/CourseTeamReport.aspx?CourseTeamID=43718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Kursushold:</a:t>
            </a:r>
          </a:p>
          <a:p>
            <a:r>
              <a:rPr lang="da-DK" dirty="0" err="1"/>
              <a:t>Org</a:t>
            </a:r>
            <a:r>
              <a:rPr lang="da-DK" dirty="0"/>
              <a:t> multitest</a:t>
            </a:r>
          </a:p>
          <a:p>
            <a:r>
              <a:rPr lang="da-DK" dirty="0"/>
              <a:t>Multitest quiz 28-10-2016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1258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97AC987-E41B-40A1-A10A-2A6586FE10D0}"/>
              </a:ext>
            </a:extLst>
          </p:cNvPr>
          <p:cNvSpPr/>
          <p:nvPr/>
        </p:nvSpPr>
        <p:spPr>
          <a:xfrm>
            <a:off x="1367781" y="1340768"/>
            <a:ext cx="94564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Status for kursushold viser</a:t>
            </a:r>
            <a:br>
              <a:rPr lang="da-DK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da-DK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score og eller karakter, </a:t>
            </a:r>
            <a:br>
              <a:rPr lang="da-DK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da-DK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også hvis man er dumpet</a:t>
            </a:r>
            <a:endParaRPr lang="da-DK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2A0CDE5-2AC3-4783-9DCB-56CD1729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0575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433" y="6480720"/>
            <a:ext cx="9146911" cy="332656"/>
          </a:xfrm>
        </p:spPr>
        <p:txBody>
          <a:bodyPr/>
          <a:lstStyle/>
          <a:p>
            <a:r>
              <a:rPr lang="da-DK" dirty="0"/>
              <a:t>Dumpede kursisters resultat vises nu også, ingen score= ikke deltaget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0331FC8-EE45-4DF4-B46D-BF31C69B6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12192000" cy="4477701"/>
          </a:xfrm>
          <a:prstGeom prst="rect">
            <a:avLst/>
          </a:prstGeom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7CFD6D43-5923-4EC4-995B-66A986F8D6CF}"/>
              </a:ext>
            </a:extLst>
          </p:cNvPr>
          <p:cNvGrpSpPr/>
          <p:nvPr/>
        </p:nvGrpSpPr>
        <p:grpSpPr>
          <a:xfrm>
            <a:off x="7716180" y="4175386"/>
            <a:ext cx="3708412" cy="1989918"/>
            <a:chOff x="7716180" y="4149080"/>
            <a:chExt cx="3708412" cy="1989918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109B7267-B2BE-4AD1-96A4-4DF116A60A9E}"/>
                </a:ext>
              </a:extLst>
            </p:cNvPr>
            <p:cNvSpPr/>
            <p:nvPr/>
          </p:nvSpPr>
          <p:spPr>
            <a:xfrm>
              <a:off x="8544272" y="4149080"/>
              <a:ext cx="2880320" cy="288032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CC164723-5753-4E65-B116-C8C2B7011339}"/>
                </a:ext>
              </a:extLst>
            </p:cNvPr>
            <p:cNvSpPr txBox="1"/>
            <p:nvPr/>
          </p:nvSpPr>
          <p:spPr>
            <a:xfrm>
              <a:off x="7716180" y="576966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a-DK"/>
              </a:defPPr>
              <a:lvl1pPr>
                <a:defRPr b="1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r>
                <a:rPr lang="da-DK" dirty="0"/>
                <a:t>Ikke deltaget</a:t>
              </a:r>
            </a:p>
          </p:txBody>
        </p:sp>
        <p:sp>
          <p:nvSpPr>
            <p:cNvPr id="9" name="Pil: nedad 8">
              <a:extLst>
                <a:ext uri="{FF2B5EF4-FFF2-40B4-BE49-F238E27FC236}">
                  <a16:creationId xmlns:a16="http://schemas.microsoft.com/office/drawing/2014/main" id="{55C2E79F-D451-4F77-ADF8-D3AD10949ECF}"/>
                </a:ext>
              </a:extLst>
            </p:cNvPr>
            <p:cNvSpPr/>
            <p:nvPr/>
          </p:nvSpPr>
          <p:spPr>
            <a:xfrm rot="14139202">
              <a:off x="9274996" y="4005995"/>
              <a:ext cx="214777" cy="2176983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B914EB07-2C5F-4D91-BF69-616EF6D2CA6F}"/>
              </a:ext>
            </a:extLst>
          </p:cNvPr>
          <p:cNvGrpSpPr/>
          <p:nvPr/>
        </p:nvGrpSpPr>
        <p:grpSpPr>
          <a:xfrm>
            <a:off x="5339914" y="3892158"/>
            <a:ext cx="6084678" cy="2246840"/>
            <a:chOff x="5339914" y="3933056"/>
            <a:chExt cx="6084678" cy="2246840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5BA24B55-B88F-40BC-BDE9-1691E25C0D5A}"/>
                </a:ext>
              </a:extLst>
            </p:cNvPr>
            <p:cNvSpPr/>
            <p:nvPr/>
          </p:nvSpPr>
          <p:spPr>
            <a:xfrm>
              <a:off x="8544272" y="3933056"/>
              <a:ext cx="2880320" cy="288032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C3EB5083-8726-4E8D-84B5-BA1E17DDB117}"/>
                </a:ext>
              </a:extLst>
            </p:cNvPr>
            <p:cNvSpPr txBox="1"/>
            <p:nvPr/>
          </p:nvSpPr>
          <p:spPr>
            <a:xfrm>
              <a:off x="5339914" y="5810564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>
                  <a:solidFill>
                    <a:schemeClr val="accent6">
                      <a:lumMod val="75000"/>
                    </a:schemeClr>
                  </a:solidFill>
                </a:rPr>
                <a:t>Ikke bestået</a:t>
              </a:r>
            </a:p>
          </p:txBody>
        </p:sp>
        <p:sp>
          <p:nvSpPr>
            <p:cNvPr id="10" name="Pil: nedad 9">
              <a:extLst>
                <a:ext uri="{FF2B5EF4-FFF2-40B4-BE49-F238E27FC236}">
                  <a16:creationId xmlns:a16="http://schemas.microsoft.com/office/drawing/2014/main" id="{DAB41D5B-18F0-4783-8472-10626242C9CF}"/>
                </a:ext>
              </a:extLst>
            </p:cNvPr>
            <p:cNvSpPr/>
            <p:nvPr/>
          </p:nvSpPr>
          <p:spPr>
            <a:xfrm rot="14139202">
              <a:off x="7323560" y="3478619"/>
              <a:ext cx="231385" cy="2921306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17613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97AC987-E41B-40A1-A10A-2A6586FE10D0}"/>
              </a:ext>
            </a:extLst>
          </p:cNvPr>
          <p:cNvSpPr/>
          <p:nvPr/>
        </p:nvSpPr>
        <p:spPr>
          <a:xfrm>
            <a:off x="4830269" y="1340768"/>
            <a:ext cx="2531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Nem-Id</a:t>
            </a:r>
            <a:endParaRPr lang="da-DK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2A0CDE5-2AC3-4783-9DCB-56CD1729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7972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Traditionel prøveklargøring</a:t>
            </a:r>
          </a:p>
        </p:txBody>
      </p:sp>
      <p:sp>
        <p:nvSpPr>
          <p:cNvPr id="5" name="Rektangel 4"/>
          <p:cNvSpPr/>
          <p:nvPr/>
        </p:nvSpPr>
        <p:spPr>
          <a:xfrm>
            <a:off x="8328248" y="40466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https://mt.multitest.dk</a:t>
            </a:r>
          </a:p>
        </p:txBody>
      </p:sp>
      <p:pic>
        <p:nvPicPr>
          <p:cNvPr id="7" name="Picture 16" descr="http://expertintegratedsystemsblog.com/wp-content/uploads/2014/08/ETL-PureData-for-Analytics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8" y="404664"/>
            <a:ext cx="5472608" cy="41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0056" y="908720"/>
            <a:ext cx="5152930" cy="2248121"/>
          </a:xfrm>
          <a:prstGeom prst="rect">
            <a:avLst/>
          </a:prstGeom>
        </p:spPr>
      </p:pic>
      <p:sp>
        <p:nvSpPr>
          <p:cNvPr id="6" name="Pil: højre 5"/>
          <p:cNvSpPr/>
          <p:nvPr/>
        </p:nvSpPr>
        <p:spPr>
          <a:xfrm rot="20406584">
            <a:off x="2682717" y="2310127"/>
            <a:ext cx="766600" cy="359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il: højre 8"/>
          <p:cNvSpPr/>
          <p:nvPr/>
        </p:nvSpPr>
        <p:spPr>
          <a:xfrm rot="20406584">
            <a:off x="4324779" y="1859932"/>
            <a:ext cx="575116" cy="359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il: højre 9"/>
          <p:cNvSpPr/>
          <p:nvPr/>
        </p:nvSpPr>
        <p:spPr>
          <a:xfrm rot="12574963">
            <a:off x="4497557" y="1459307"/>
            <a:ext cx="575116" cy="359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il: højre 10"/>
          <p:cNvSpPr/>
          <p:nvPr/>
        </p:nvSpPr>
        <p:spPr>
          <a:xfrm rot="9851738">
            <a:off x="3481302" y="1325191"/>
            <a:ext cx="575116" cy="359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il: højre 11"/>
          <p:cNvSpPr/>
          <p:nvPr/>
        </p:nvSpPr>
        <p:spPr>
          <a:xfrm rot="9802675">
            <a:off x="2224340" y="1726625"/>
            <a:ext cx="575116" cy="359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il: højre 12"/>
          <p:cNvSpPr/>
          <p:nvPr/>
        </p:nvSpPr>
        <p:spPr>
          <a:xfrm rot="15175583">
            <a:off x="882296" y="1726624"/>
            <a:ext cx="575116" cy="359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il: højre 13"/>
          <p:cNvSpPr/>
          <p:nvPr/>
        </p:nvSpPr>
        <p:spPr>
          <a:xfrm rot="20564356">
            <a:off x="1618664" y="1073986"/>
            <a:ext cx="575116" cy="359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il: højre 14"/>
          <p:cNvSpPr/>
          <p:nvPr/>
        </p:nvSpPr>
        <p:spPr>
          <a:xfrm rot="20564356">
            <a:off x="2650679" y="791497"/>
            <a:ext cx="575116" cy="359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3019" y="3714464"/>
            <a:ext cx="4114800" cy="1590675"/>
          </a:xfrm>
          <a:prstGeom prst="rect">
            <a:avLst/>
          </a:prstGeom>
        </p:spPr>
      </p:pic>
      <p:sp>
        <p:nvSpPr>
          <p:cNvPr id="16" name="Pil: højre 15"/>
          <p:cNvSpPr/>
          <p:nvPr/>
        </p:nvSpPr>
        <p:spPr>
          <a:xfrm rot="15175583">
            <a:off x="2413661" y="3766829"/>
            <a:ext cx="575116" cy="359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052949" y="3991046"/>
            <a:ext cx="890659" cy="13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Traditionel prøveklargøring</a:t>
            </a:r>
          </a:p>
        </p:txBody>
      </p:sp>
      <p:sp>
        <p:nvSpPr>
          <p:cNvPr id="5" name="Rektangel 4"/>
          <p:cNvSpPr/>
          <p:nvPr/>
        </p:nvSpPr>
        <p:spPr>
          <a:xfrm>
            <a:off x="8256240" y="445646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https://mt.multitest.dk</a:t>
            </a:r>
          </a:p>
        </p:txBody>
      </p:sp>
      <p:pic>
        <p:nvPicPr>
          <p:cNvPr id="7" name="Picture 16" descr="http://expertintegratedsystemsblog.com/wp-content/uploads/2014/08/ETL-PureData-for-Analytics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8" y="404664"/>
            <a:ext cx="5472608" cy="41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l: højre 12"/>
          <p:cNvSpPr/>
          <p:nvPr/>
        </p:nvSpPr>
        <p:spPr>
          <a:xfrm rot="15175583">
            <a:off x="882296" y="1726624"/>
            <a:ext cx="575116" cy="359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33227" y="5068143"/>
            <a:ext cx="890659" cy="1393082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29D7653A-9B05-47EF-B876-699D7518B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832" y="965459"/>
            <a:ext cx="7448890" cy="334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8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Multitest?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11424" y="2420888"/>
            <a:ext cx="10153128" cy="3672408"/>
          </a:xfrm>
        </p:spPr>
        <p:txBody>
          <a:bodyPr/>
          <a:lstStyle/>
          <a:p>
            <a:pPr marL="0" indent="0">
              <a:buNone/>
            </a:pPr>
            <a:r>
              <a:rPr lang="da-DK" i="1" dirty="0"/>
              <a:t>”Multitest er et stort fælles online testsystem som benyttes af mange brancher”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Afholde teoretiske prøver</a:t>
            </a:r>
          </a:p>
          <a:p>
            <a:pPr lvl="1"/>
            <a:r>
              <a:rPr lang="da-DK" dirty="0"/>
              <a:t>Administrere praktiske prøver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Drift, videreudvikling og support styres af TUR.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384" y="136067"/>
            <a:ext cx="10857917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Prøveklargøring med Multitest og NemID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6200" y="1196752"/>
            <a:ext cx="3933825" cy="4352925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836909" y="617904"/>
            <a:ext cx="39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https://mt.multitest.dk/nemID/nemID/</a:t>
            </a:r>
          </a:p>
        </p:txBody>
      </p:sp>
      <p:pic>
        <p:nvPicPr>
          <p:cNvPr id="7" name="Picture 16" descr="http://expertintegratedsystemsblog.com/wp-content/uploads/2014/08/ETL-PureData-for-Analytics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85" y="1310339"/>
            <a:ext cx="5472608" cy="41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il: højre 14"/>
          <p:cNvSpPr/>
          <p:nvPr/>
        </p:nvSpPr>
        <p:spPr>
          <a:xfrm rot="211345" flipV="1">
            <a:off x="4391114" y="2977070"/>
            <a:ext cx="3737501" cy="70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Pil: højre 16"/>
          <p:cNvSpPr/>
          <p:nvPr/>
        </p:nvSpPr>
        <p:spPr>
          <a:xfrm rot="232463">
            <a:off x="2181780" y="3162663"/>
            <a:ext cx="5949601" cy="104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il: højre 17"/>
          <p:cNvSpPr/>
          <p:nvPr/>
        </p:nvSpPr>
        <p:spPr>
          <a:xfrm rot="233275" flipV="1">
            <a:off x="2843118" y="3741015"/>
            <a:ext cx="5306207" cy="109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Pil: højre 18"/>
          <p:cNvSpPr/>
          <p:nvPr/>
        </p:nvSpPr>
        <p:spPr>
          <a:xfrm>
            <a:off x="1703512" y="2348880"/>
            <a:ext cx="6374401" cy="101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Pil: højre 19"/>
          <p:cNvSpPr/>
          <p:nvPr/>
        </p:nvSpPr>
        <p:spPr>
          <a:xfrm>
            <a:off x="3033968" y="1988840"/>
            <a:ext cx="5043946" cy="87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Pil: højre 20"/>
          <p:cNvSpPr/>
          <p:nvPr/>
        </p:nvSpPr>
        <p:spPr>
          <a:xfrm rot="211345" flipV="1">
            <a:off x="5745026" y="2709204"/>
            <a:ext cx="2382811" cy="86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Pil: højre 21"/>
          <p:cNvSpPr/>
          <p:nvPr/>
        </p:nvSpPr>
        <p:spPr>
          <a:xfrm flipV="1">
            <a:off x="4944279" y="2163610"/>
            <a:ext cx="3133634" cy="113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Pil: højre 23"/>
          <p:cNvSpPr/>
          <p:nvPr/>
        </p:nvSpPr>
        <p:spPr>
          <a:xfrm>
            <a:off x="3682039" y="2492895"/>
            <a:ext cx="4395874" cy="110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Pil: højre 24"/>
          <p:cNvSpPr/>
          <p:nvPr/>
        </p:nvSpPr>
        <p:spPr>
          <a:xfrm>
            <a:off x="4076390" y="1772816"/>
            <a:ext cx="4001523" cy="84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3" name="Billede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309635" y="4829939"/>
            <a:ext cx="890659" cy="13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Prøveklargøring med Multitest og NemID</a:t>
            </a:r>
          </a:p>
        </p:txBody>
      </p:sp>
      <p:sp>
        <p:nvSpPr>
          <p:cNvPr id="5" name="Rektangel 4"/>
          <p:cNvSpPr/>
          <p:nvPr/>
        </p:nvSpPr>
        <p:spPr>
          <a:xfrm>
            <a:off x="8256240" y="445646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https://mt.multitest.dk</a:t>
            </a:r>
          </a:p>
        </p:txBody>
      </p:sp>
      <p:pic>
        <p:nvPicPr>
          <p:cNvPr id="7" name="Picture 16" descr="http://expertintegratedsystemsblog.com/wp-content/uploads/2014/08/ETL-PureData-for-Analytics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8" y="404664"/>
            <a:ext cx="5472608" cy="41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l: højre 12"/>
          <p:cNvSpPr/>
          <p:nvPr/>
        </p:nvSpPr>
        <p:spPr>
          <a:xfrm rot="15175583">
            <a:off x="882296" y="1726624"/>
            <a:ext cx="575116" cy="359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33227" y="5068143"/>
            <a:ext cx="890659" cy="1393082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29D7653A-9B05-47EF-B876-699D7518B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832" y="965459"/>
            <a:ext cx="7448890" cy="334392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EA166BB-31C3-4319-B2BD-1267DB1C7488}"/>
              </a:ext>
            </a:extLst>
          </p:cNvPr>
          <p:cNvSpPr/>
          <p:nvPr/>
        </p:nvSpPr>
        <p:spPr>
          <a:xfrm>
            <a:off x="9840416" y="3861048"/>
            <a:ext cx="648072" cy="2311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5B4DF79-A903-4057-AE94-CAF3532B4ECB}"/>
              </a:ext>
            </a:extLst>
          </p:cNvPr>
          <p:cNvSpPr/>
          <p:nvPr/>
        </p:nvSpPr>
        <p:spPr>
          <a:xfrm>
            <a:off x="9768408" y="3815171"/>
            <a:ext cx="79208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00:08:10</a:t>
            </a:r>
          </a:p>
        </p:txBody>
      </p:sp>
    </p:spTree>
    <p:extLst>
      <p:ext uri="{BB962C8B-B14F-4D97-AF65-F5344CB8AC3E}">
        <p14:creationId xmlns:p14="http://schemas.microsoft.com/office/powerpoint/2010/main" val="686057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NemID som login til Multitest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NemID har nu kørt som krav hos Trafik, Bygge og Boligstyrelsen siden 1 maj og i PKS siden juni.</a:t>
            </a:r>
          </a:p>
          <a:p>
            <a:r>
              <a:rPr lang="da-DK" dirty="0"/>
              <a:t>Der nu er aflagt rigtigt mange prøver med NemID login</a:t>
            </a:r>
          </a:p>
          <a:p>
            <a:r>
              <a:rPr lang="da-DK" dirty="0"/>
              <a:t>Det er gået godt!</a:t>
            </a:r>
          </a:p>
          <a:p>
            <a:r>
              <a:rPr lang="da-DK" dirty="0"/>
              <a:t>Mange melder at det giver tidsbesparelse og letter arbejdet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8136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Nyt!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7570" y="548680"/>
            <a:ext cx="11941092" cy="4968552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Dagens største nyhed fra Multitest!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For mange kurser er der, og vedbliver med at være,  et ufravigeligt krav om NemID ved prøvestart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For alle øvrige prøver er der nu to måder for at klargøre en prøve:</a:t>
            </a:r>
          </a:p>
          <a:p>
            <a:pPr marL="514350" indent="-514350">
              <a:buFont typeface="+mj-lt"/>
              <a:buAutoNum type="romanUcPeriod"/>
            </a:pPr>
            <a:r>
              <a:rPr lang="da-DK" dirty="0"/>
              <a:t>Tilsynsførende forbereder computerne med CPR og koder </a:t>
            </a:r>
          </a:p>
          <a:p>
            <a:pPr marL="514350" indent="-514350">
              <a:buFont typeface="+mj-lt"/>
              <a:buAutoNum type="romanUcPeriod"/>
            </a:pPr>
            <a:r>
              <a:rPr lang="da-DK" dirty="0"/>
              <a:t>Kursisten logger ind med NemID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Hvis skolen meddeler kursisterne at de skal medbringe fungerende NemID  vil meget tid kunne spares før prøvestart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Det kan især være en stor fordel ved kurser med mange deltagere, for eksempel Gaffeltruck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339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  22-8-2017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E95AD9A2-96F5-439B-A035-AC5E15488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661329"/>
              </p:ext>
            </p:extLst>
          </p:nvPr>
        </p:nvGraphicFramePr>
        <p:xfrm>
          <a:off x="335360" y="1268760"/>
          <a:ext cx="11305256" cy="31639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59420">
                  <a:extLst>
                    <a:ext uri="{9D8B030D-6E8A-4147-A177-3AD203B41FA5}">
                      <a16:colId xmlns:a16="http://schemas.microsoft.com/office/drawing/2014/main" val="1710738114"/>
                    </a:ext>
                  </a:extLst>
                </a:gridCol>
                <a:gridCol w="3058618">
                  <a:extLst>
                    <a:ext uri="{9D8B030D-6E8A-4147-A177-3AD203B41FA5}">
                      <a16:colId xmlns:a16="http://schemas.microsoft.com/office/drawing/2014/main" val="1079052934"/>
                    </a:ext>
                  </a:extLst>
                </a:gridCol>
                <a:gridCol w="2166938">
                  <a:extLst>
                    <a:ext uri="{9D8B030D-6E8A-4147-A177-3AD203B41FA5}">
                      <a16:colId xmlns:a16="http://schemas.microsoft.com/office/drawing/2014/main" val="807426877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670814699"/>
                    </a:ext>
                  </a:extLst>
                </a:gridCol>
              </a:tblGrid>
              <a:tr h="840015">
                <a:tc>
                  <a:txBody>
                    <a:bodyPr/>
                    <a:lstStyle/>
                    <a:p>
                      <a:r>
                        <a:rPr lang="da-DK" sz="2400" dirty="0"/>
                        <a:t>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Kursusforløb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NemID 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Aktiveringskode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87009"/>
                  </a:ext>
                </a:extLst>
              </a:tr>
              <a:tr h="466675">
                <a:tc>
                  <a:txBody>
                    <a:bodyPr/>
                    <a:lstStyle/>
                    <a:p>
                      <a:r>
                        <a:rPr lang="da-DK" sz="2400" dirty="0"/>
                        <a:t>Trafikstyrelsen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Alle prøver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2400" dirty="0"/>
                        <a:t>Krævet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958023"/>
                  </a:ext>
                </a:extLst>
              </a:tr>
              <a:tr h="466675">
                <a:tc>
                  <a:txBody>
                    <a:bodyPr/>
                    <a:lstStyle/>
                    <a:p>
                      <a:r>
                        <a:rPr lang="da-DK" sz="2400" dirty="0"/>
                        <a:t>PKS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BAB prøver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2400" dirty="0"/>
                        <a:t>Krævet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17647"/>
                  </a:ext>
                </a:extLst>
              </a:tr>
              <a:tr h="242859">
                <a:tc>
                  <a:txBody>
                    <a:bodyPr/>
                    <a:lstStyle/>
                    <a:p>
                      <a:r>
                        <a:rPr lang="da-DK" sz="2400" dirty="0"/>
                        <a:t>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Alle undtagen GK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2400" dirty="0"/>
                        <a:t>Valgfrit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572669"/>
                  </a:ext>
                </a:extLst>
              </a:tr>
              <a:tr h="466675">
                <a:tc>
                  <a:txBody>
                    <a:bodyPr/>
                    <a:lstStyle/>
                    <a:p>
                      <a:r>
                        <a:rPr lang="da-DK" sz="2400" dirty="0"/>
                        <a:t>TUR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GK prøver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2400" dirty="0"/>
                        <a:t>Ikke muligt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Ja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808842"/>
                  </a:ext>
                </a:extLst>
              </a:tr>
              <a:tr h="466675">
                <a:tc>
                  <a:txBody>
                    <a:bodyPr/>
                    <a:lstStyle/>
                    <a:p>
                      <a:r>
                        <a:rPr lang="da-DK" sz="2400" dirty="0"/>
                        <a:t>Beredskabsstyrelsen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Alle prøver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2400" dirty="0"/>
                        <a:t>Ikke muligt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Ja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04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118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56235-E057-4F34-B2C0-95CADF5CB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Vejledning i brug af NemID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E7573B-E7BB-4024-A1C2-F6FF62402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248" y="548680"/>
            <a:ext cx="3720414" cy="4523672"/>
          </a:xfrm>
        </p:spPr>
        <p:txBody>
          <a:bodyPr/>
          <a:lstStyle/>
          <a:p>
            <a:r>
              <a:rPr lang="da-DK" dirty="0"/>
              <a:t>Alle er velkomne til at tage NemID i brug</a:t>
            </a:r>
          </a:p>
          <a:p>
            <a:endParaRPr lang="da-DK" dirty="0"/>
          </a:p>
          <a:p>
            <a:r>
              <a:rPr lang="da-DK" dirty="0"/>
              <a:t>Som altid er TUR klar med support</a:t>
            </a:r>
          </a:p>
          <a:p>
            <a:endParaRPr lang="da-DK" dirty="0"/>
          </a:p>
          <a:p>
            <a:r>
              <a:rPr lang="da-DK" dirty="0"/>
              <a:t>Dokumentation findes på Multitest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682F3F9-644A-4D97-A9F2-713E4D3A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7" y="131870"/>
            <a:ext cx="8280921" cy="4940482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7EC91030-42B0-4F28-8C71-54B54022A0E2}"/>
              </a:ext>
            </a:extLst>
          </p:cNvPr>
          <p:cNvGrpSpPr/>
          <p:nvPr/>
        </p:nvGrpSpPr>
        <p:grpSpPr>
          <a:xfrm>
            <a:off x="47328" y="3284984"/>
            <a:ext cx="2746486" cy="2814648"/>
            <a:chOff x="47328" y="3284984"/>
            <a:chExt cx="2746486" cy="2814648"/>
          </a:xfrm>
        </p:grpSpPr>
        <p:sp>
          <p:nvSpPr>
            <p:cNvPr id="6" name="Pil: nedad 5">
              <a:extLst>
                <a:ext uri="{FF2B5EF4-FFF2-40B4-BE49-F238E27FC236}">
                  <a16:creationId xmlns:a16="http://schemas.microsoft.com/office/drawing/2014/main" id="{04EF596C-62AF-4622-9D5C-D4198926850C}"/>
                </a:ext>
              </a:extLst>
            </p:cNvPr>
            <p:cNvSpPr/>
            <p:nvPr/>
          </p:nvSpPr>
          <p:spPr>
            <a:xfrm rot="8608694">
              <a:off x="1705994" y="3921600"/>
              <a:ext cx="1087820" cy="2178032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F3108672-ADF1-475C-BE8C-B509D3225D09}"/>
                </a:ext>
              </a:extLst>
            </p:cNvPr>
            <p:cNvSpPr/>
            <p:nvPr/>
          </p:nvSpPr>
          <p:spPr>
            <a:xfrm>
              <a:off x="47328" y="3284984"/>
              <a:ext cx="2304256" cy="656034"/>
            </a:xfrm>
            <a:prstGeom prst="ellipse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8" name="Pil: nedad 7">
            <a:extLst>
              <a:ext uri="{FF2B5EF4-FFF2-40B4-BE49-F238E27FC236}">
                <a16:creationId xmlns:a16="http://schemas.microsoft.com/office/drawing/2014/main" id="{A87590DD-8B00-41F4-87E3-00863700599D}"/>
              </a:ext>
            </a:extLst>
          </p:cNvPr>
          <p:cNvSpPr/>
          <p:nvPr/>
        </p:nvSpPr>
        <p:spPr>
          <a:xfrm rot="8482132">
            <a:off x="5355459" y="3842721"/>
            <a:ext cx="1087820" cy="282057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543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Fejlfinding NemID 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968" y="72008"/>
            <a:ext cx="9579432" cy="630932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23392" y="0"/>
            <a:ext cx="1368152" cy="4766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4943872" y="332656"/>
            <a:ext cx="180020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037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97AC987-E41B-40A1-A10A-2A6586FE10D0}"/>
              </a:ext>
            </a:extLst>
          </p:cNvPr>
          <p:cNvSpPr/>
          <p:nvPr/>
        </p:nvSpPr>
        <p:spPr>
          <a:xfrm>
            <a:off x="1707656" y="1340768"/>
            <a:ext cx="8776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Kollektiv afkortning i AMU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2A0CDE5-2AC3-4783-9DCB-56CD1729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7825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Fra Undervisningsministeriet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570155">
            <a:off x="745907" y="1309267"/>
            <a:ext cx="6552474" cy="279519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15676">
            <a:off x="4871268" y="2700350"/>
            <a:ext cx="6192687" cy="235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71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31 AMU kurser  dækket af Multitest prøver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33" y="16793"/>
            <a:ext cx="8136904" cy="62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1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Eksempel på et spørgsmål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7448" y="332656"/>
            <a:ext cx="8771428" cy="58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0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6000" dirty="0"/>
              <a:t>Tak for i dag!</a:t>
            </a:r>
          </a:p>
        </p:txBody>
      </p:sp>
    </p:spTree>
    <p:extLst>
      <p:ext uri="{BB962C8B-B14F-4D97-AF65-F5344CB8AC3E}">
        <p14:creationId xmlns:p14="http://schemas.microsoft.com/office/powerpoint/2010/main" val="191764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Multitest i tal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alt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2DD87CA-F817-4A97-8280-CD9F8871B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04" y="1319601"/>
            <a:ext cx="11077392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6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Multitest i tal statistik på Gaffeltruck prøver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alt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97AC987-E41B-40A1-A10A-2A6586FE10D0}"/>
              </a:ext>
            </a:extLst>
          </p:cNvPr>
          <p:cNvSpPr/>
          <p:nvPr/>
        </p:nvSpPr>
        <p:spPr>
          <a:xfrm>
            <a:off x="2291118" y="2967335"/>
            <a:ext cx="7609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Statistik på gaffeltruck</a:t>
            </a:r>
          </a:p>
        </p:txBody>
      </p:sp>
    </p:spTree>
    <p:extLst>
      <p:ext uri="{BB962C8B-B14F-4D97-AF65-F5344CB8AC3E}">
        <p14:creationId xmlns:p14="http://schemas.microsoft.com/office/powerpoint/2010/main" val="328594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Multitest i tal, statistik på Gaffeltruck A prøver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alt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9A13FC0-E7DA-4156-AADE-E2440EFD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174979"/>
            <a:ext cx="11856640" cy="469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0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Multitest i tal, statistik på Gaffeltruck A prøver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alt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D667E34-F60F-4DBE-8F20-92208A49C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74702"/>
            <a:ext cx="11857318" cy="4766466"/>
          </a:xfrm>
          <a:prstGeom prst="rect">
            <a:avLst/>
          </a:prstGeom>
        </p:spPr>
      </p:pic>
      <p:sp>
        <p:nvSpPr>
          <p:cNvPr id="7" name="Pil: nedad 6">
            <a:extLst>
              <a:ext uri="{FF2B5EF4-FFF2-40B4-BE49-F238E27FC236}">
                <a16:creationId xmlns:a16="http://schemas.microsoft.com/office/drawing/2014/main" id="{7FA7005C-5D81-4173-94A1-CFCC37555C6A}"/>
              </a:ext>
            </a:extLst>
          </p:cNvPr>
          <p:cNvSpPr/>
          <p:nvPr/>
        </p:nvSpPr>
        <p:spPr>
          <a:xfrm rot="12741326">
            <a:off x="5021847" y="1287118"/>
            <a:ext cx="703436" cy="3976491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256688C-390A-42C8-97B6-B48D1B1CEE7C}"/>
              </a:ext>
            </a:extLst>
          </p:cNvPr>
          <p:cNvSpPr txBox="1"/>
          <p:nvPr/>
        </p:nvSpPr>
        <p:spPr>
          <a:xfrm>
            <a:off x="2351584" y="521528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accent3"/>
                </a:solidFill>
              </a:rPr>
              <a:t>Er det tendensen?</a:t>
            </a:r>
          </a:p>
        </p:txBody>
      </p:sp>
    </p:spTree>
    <p:extLst>
      <p:ext uri="{BB962C8B-B14F-4D97-AF65-F5344CB8AC3E}">
        <p14:creationId xmlns:p14="http://schemas.microsoft.com/office/powerpoint/2010/main" val="372848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4BAFB91-A5D5-4D77-B808-878FF804A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116630"/>
            <a:ext cx="11741641" cy="51125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Multitest i tal, statistik på Gaffeltruck A prøver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altLang="da-DK" dirty="0"/>
          </a:p>
          <a:p>
            <a:pPr marL="0" indent="0">
              <a:buNone/>
            </a:pPr>
            <a:endParaRPr lang="da-DK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1F265B2D-0A1F-44DE-AC55-CBAAD5E17C28}"/>
              </a:ext>
            </a:extLst>
          </p:cNvPr>
          <p:cNvGrpSpPr/>
          <p:nvPr/>
        </p:nvGrpSpPr>
        <p:grpSpPr>
          <a:xfrm>
            <a:off x="1685628" y="1222035"/>
            <a:ext cx="8784976" cy="4891331"/>
            <a:chOff x="1685628" y="1222035"/>
            <a:chExt cx="8784976" cy="4891331"/>
          </a:xfrm>
        </p:grpSpPr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7256688C-390A-42C8-97B6-B48D1B1CEE7C}"/>
                </a:ext>
              </a:extLst>
            </p:cNvPr>
            <p:cNvSpPr txBox="1"/>
            <p:nvPr/>
          </p:nvSpPr>
          <p:spPr>
            <a:xfrm>
              <a:off x="1685628" y="5528591"/>
              <a:ext cx="87849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3200" dirty="0">
                  <a:solidFill>
                    <a:schemeClr val="accent3"/>
                  </a:solidFill>
                </a:rPr>
                <a:t>Tendens er let faldende på ny prøve 2014</a:t>
              </a:r>
            </a:p>
          </p:txBody>
        </p:sp>
        <p:sp>
          <p:nvSpPr>
            <p:cNvPr id="11" name="Pil: nedad 10">
              <a:extLst>
                <a:ext uri="{FF2B5EF4-FFF2-40B4-BE49-F238E27FC236}">
                  <a16:creationId xmlns:a16="http://schemas.microsoft.com/office/drawing/2014/main" id="{7BBEB647-3476-4A07-880B-27C6B9FC0C48}"/>
                </a:ext>
              </a:extLst>
            </p:cNvPr>
            <p:cNvSpPr/>
            <p:nvPr/>
          </p:nvSpPr>
          <p:spPr>
            <a:xfrm rot="11954929">
              <a:off x="5178367" y="1222035"/>
              <a:ext cx="703436" cy="4362788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7419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 Multitest master.potx" id="{7CE82EAF-EA67-425E-9A4C-81C0DDFD58E6}" vid="{6961B7EE-51D6-44F4-8F5E-B7F641270F70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B41B53CBFCB540BB0B48A164B13594" ma:contentTypeVersion="4" ma:contentTypeDescription="Opret et nyt dokument." ma:contentTypeScope="" ma:versionID="46950db7f2be9d4343a6ad6b533a5cda">
  <xsd:schema xmlns:xsd="http://www.w3.org/2001/XMLSchema" xmlns:xs="http://www.w3.org/2001/XMLSchema" xmlns:p="http://schemas.microsoft.com/office/2006/metadata/properties" xmlns:ns2="617c1b07-32e5-4dab-9a7b-3eeb9a19c3ed" targetNamespace="http://schemas.microsoft.com/office/2006/metadata/properties" ma:root="true" ma:fieldsID="cf83da550e9ff016631d07394b9132f7" ns2:_="">
    <xsd:import namespace="617c1b07-32e5-4dab-9a7b-3eeb9a19c3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c1b07-32e5-4dab-9a7b-3eeb9a19c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ECA29C-869B-43AD-ADE8-1D635D9F76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DCC9E6-E095-4607-A11F-FFE96BCFF55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17c1b07-32e5-4dab-9a7b-3eeb9a19c3e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98E49D-DC71-4B35-8E7D-8142C58258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c1b07-32e5-4dab-9a7b-3eeb9a19c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 Multitest master</Template>
  <TotalTime>12050</TotalTime>
  <Words>1105</Words>
  <Application>Microsoft Office PowerPoint</Application>
  <PresentationFormat>Widescreen</PresentationFormat>
  <Paragraphs>171</Paragraphs>
  <Slides>40</Slides>
  <Notes>36</Notes>
  <HiddenSlides>2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40</vt:i4>
      </vt:variant>
    </vt:vector>
  </HeadingPairs>
  <TitlesOfParts>
    <vt:vector size="47" baseType="lpstr">
      <vt:lpstr>Arial</vt:lpstr>
      <vt:lpstr>Arial Rounded MT Bold</vt:lpstr>
      <vt:lpstr>Berlin Sans FB</vt:lpstr>
      <vt:lpstr>Calibri</vt:lpstr>
      <vt:lpstr>Century Gothic</vt:lpstr>
      <vt:lpstr>DokChampa</vt:lpstr>
      <vt:lpstr>1_Kontortema</vt:lpstr>
      <vt:lpstr>PowerPoint-præsentation</vt:lpstr>
      <vt:lpstr>Agenda 2017!</vt:lpstr>
      <vt:lpstr>Hvad er Multitest?</vt:lpstr>
      <vt:lpstr>Eksempel på et spørgsmål</vt:lpstr>
      <vt:lpstr>Multitest i tal</vt:lpstr>
      <vt:lpstr>Multitest i tal statistik på Gaffeltruck prøver</vt:lpstr>
      <vt:lpstr>Multitest i tal, statistik på Gaffeltruck A prøver</vt:lpstr>
      <vt:lpstr>Multitest i tal, statistik på Gaffeltruck A prøver</vt:lpstr>
      <vt:lpstr>Multitest i tal, statistik på Gaffeltruck A prøver</vt:lpstr>
      <vt:lpstr>Multitest i tal, statistik på Gaffeltruck B prøver</vt:lpstr>
      <vt:lpstr>Multitest i tal, statistik på Gaffeltruck B prøver</vt:lpstr>
      <vt:lpstr>PowerPoint-præsentation</vt:lpstr>
      <vt:lpstr>Alt kan fejle…</vt:lpstr>
      <vt:lpstr>Læs nyhedsoversigt i Multitest </vt:lpstr>
      <vt:lpstr>Tilmeld dig til TUR’s nyhedsbrev</vt:lpstr>
      <vt:lpstr>PowerPoint-præsentation</vt:lpstr>
      <vt:lpstr>PowerPoint-præsentation</vt:lpstr>
      <vt:lpstr>Ny rapport  til underviser!</vt:lpstr>
      <vt:lpstr>Ny rapport  til underviser!</vt:lpstr>
      <vt:lpstr>Ny rapport  til underviser!</vt:lpstr>
      <vt:lpstr>Ny rapport  til underviser!</vt:lpstr>
      <vt:lpstr>Ny rapport  til underviser!</vt:lpstr>
      <vt:lpstr>Rapport til underviser</vt:lpstr>
      <vt:lpstr>Rapport til underviser</vt:lpstr>
      <vt:lpstr>PowerPoint-præsentation</vt:lpstr>
      <vt:lpstr>Dumpede kursisters resultat vises nu også, ingen score= ikke deltaget</vt:lpstr>
      <vt:lpstr>PowerPoint-præsentation</vt:lpstr>
      <vt:lpstr>Traditionel prøveklargøring</vt:lpstr>
      <vt:lpstr>Traditionel prøveklargøring</vt:lpstr>
      <vt:lpstr>Prøveklargøring med Multitest og NemID</vt:lpstr>
      <vt:lpstr>Prøveklargøring med Multitest og NemID</vt:lpstr>
      <vt:lpstr>NemID som login til Multitest</vt:lpstr>
      <vt:lpstr>Nyt!</vt:lpstr>
      <vt:lpstr>Status  22-8-2017</vt:lpstr>
      <vt:lpstr>Vejledning i brug af NemID</vt:lpstr>
      <vt:lpstr>Fejlfinding NemID </vt:lpstr>
      <vt:lpstr>PowerPoint-præsentation</vt:lpstr>
      <vt:lpstr>Fra Undervisningsministeriet</vt:lpstr>
      <vt:lpstr>31 AMU kurser  dækket af Multitest prøver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Michael Andersen</dc:creator>
  <cp:lastModifiedBy>Michael Andersen</cp:lastModifiedBy>
  <cp:revision>915</cp:revision>
  <cp:lastPrinted>2014-11-24T08:20:47Z</cp:lastPrinted>
  <dcterms:created xsi:type="dcterms:W3CDTF">2014-06-23T12:48:09Z</dcterms:created>
  <dcterms:modified xsi:type="dcterms:W3CDTF">2017-08-21T12:36:44Z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0x010100B7B41B53CBFCB540BB0B48A164B13594</vt:lpwstr>
  </property>
</Properties>
</file>