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5" r:id="rId3"/>
    <p:sldId id="272" r:id="rId4"/>
    <p:sldId id="277" r:id="rId5"/>
    <p:sldId id="273" r:id="rId6"/>
    <p:sldId id="275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m Voigt Østrøm" initials="KVØ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E0F"/>
    <a:srgbClr val="8C8C8C"/>
    <a:srgbClr val="92D050"/>
    <a:srgbClr val="A5B3AB"/>
    <a:srgbClr val="BEF3FE"/>
    <a:srgbClr val="FF1300"/>
    <a:srgbClr val="7FC31C"/>
    <a:srgbClr val="9DEDF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D230F3-CF80-4859-8CE7-A43EE81993B5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yst layout 2 - Markerin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E171933-4619-4E11-9A3F-F7608DF75F80}" styleName="Mellemlayout 1 - Markerin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llemlayout 1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yst layout 1 - Markerin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yst layout 1 - Markering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5" autoAdjust="0"/>
    <p:restoredTop sz="87074" autoAdjust="0"/>
  </p:normalViewPr>
  <p:slideViewPr>
    <p:cSldViewPr>
      <p:cViewPr varScale="1">
        <p:scale>
          <a:sx n="100" d="100"/>
          <a:sy n="100" d="100"/>
        </p:scale>
        <p:origin x="17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26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71772-3772-4975-83B8-5E44246FC8C3}" type="datetimeFigureOut">
              <a:rPr lang="da-DK" smtClean="0"/>
              <a:t>22-05-2019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904704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89C5B-DD52-4311-9ACA-A4D59ECA065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7721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5C9EF17-EE01-4EB0-A278-6B6B30B4DD04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50021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9527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EF17-EE01-4EB0-A278-6B6B30B4DD04}" type="slidenum">
              <a:rPr lang="da-DK" smtClean="0"/>
              <a:pPr>
                <a:defRPr/>
              </a:pPr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04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EF17-EE01-4EB0-A278-6B6B30B4DD04}" type="slidenum">
              <a:rPr lang="da-DK" smtClean="0"/>
              <a:pPr>
                <a:defRPr/>
              </a:pPr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026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EF17-EE01-4EB0-A278-6B6B30B4DD04}" type="slidenum">
              <a:rPr lang="da-DK" smtClean="0"/>
              <a:pPr>
                <a:defRPr/>
              </a:pPr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3100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da-DK" sz="1200" dirty="0">
                <a:solidFill>
                  <a:schemeClr val="tx1"/>
                </a:solidFill>
              </a:rPr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EF17-EE01-4EB0-A278-6B6B30B4DD04}" type="slidenum">
              <a:rPr lang="da-DK" smtClean="0"/>
              <a:pPr>
                <a:defRPr/>
              </a:pPr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5869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da-DK" sz="1200" dirty="0">
                <a:solidFill>
                  <a:schemeClr val="tx1"/>
                </a:solidFill>
              </a:rPr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EF17-EE01-4EB0-A278-6B6B30B4DD04}" type="slidenum">
              <a:rPr lang="da-DK" smtClean="0"/>
              <a:pPr>
                <a:defRPr/>
              </a:pPr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71533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da-DK" sz="1200" dirty="0">
                <a:solidFill>
                  <a:schemeClr val="tx1"/>
                </a:solidFill>
              </a:rPr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EF17-EE01-4EB0-A278-6B6B30B4DD04}" type="slidenum">
              <a:rPr lang="da-DK" smtClean="0"/>
              <a:pPr>
                <a:defRPr/>
              </a:pPr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1805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da-DK" sz="1200" dirty="0">
                <a:solidFill>
                  <a:schemeClr val="tx1"/>
                </a:solidFill>
              </a:rPr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EF17-EE01-4EB0-A278-6B6B30B4DD04}" type="slidenum">
              <a:rPr lang="da-DK" smtClean="0"/>
              <a:pPr>
                <a:defRPr/>
              </a:pPr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96346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da-DK" sz="1200" dirty="0">
                <a:solidFill>
                  <a:schemeClr val="tx1"/>
                </a:solidFill>
              </a:rPr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9EF17-EE01-4EB0-A278-6B6B30B4DD04}" type="slidenum">
              <a:rPr lang="da-DK" smtClean="0"/>
              <a:pPr>
                <a:defRPr/>
              </a:pPr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210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15" b="21819"/>
          <a:stretch/>
        </p:blipFill>
        <p:spPr>
          <a:xfrm>
            <a:off x="0" y="2276872"/>
            <a:ext cx="9144000" cy="2719346"/>
          </a:xfrm>
          <a:prstGeom prst="rect">
            <a:avLst/>
          </a:prstGeom>
        </p:spPr>
      </p:pic>
      <p:pic>
        <p:nvPicPr>
          <p:cNvPr id="9" name="Billed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78594" y="156448"/>
            <a:ext cx="2985894" cy="68972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>
          <a:xfrm>
            <a:off x="719139" y="856535"/>
            <a:ext cx="7669286" cy="127632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a-DK" dirty="0"/>
              <a:t>Klik for at skrive titlen                                         på præsentationen</a:t>
            </a:r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10" hasCustomPrompt="1"/>
          </p:nvPr>
        </p:nvSpPr>
        <p:spPr>
          <a:xfrm>
            <a:off x="719138" y="5437430"/>
            <a:ext cx="2988766" cy="87188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360362" indent="0">
              <a:buNone/>
              <a:defRPr/>
            </a:lvl2pPr>
            <a:lvl3pPr marL="722312" indent="0"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787525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da-DK" dirty="0"/>
              <a:t>Klik for at tilføje:                                                     Trafik-, Bygge- og Boligstyrelsen,                                        Navn på fagcenter,                                                                   Titel p</a:t>
            </a:r>
            <a:r>
              <a:rPr lang="en-US" dirty="0"/>
              <a:t>å arrangement, </a:t>
            </a:r>
            <a:r>
              <a:rPr lang="en-US" dirty="0" err="1"/>
              <a:t>samt</a:t>
            </a:r>
            <a:r>
              <a:rPr lang="en-US" dirty="0"/>
              <a:t>                                                     </a:t>
            </a:r>
            <a:r>
              <a:rPr lang="en-US" dirty="0" err="1"/>
              <a:t>dato</a:t>
            </a:r>
            <a:endParaRPr lang="en-US" dirty="0"/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138392"/>
            <a:ext cx="1599695" cy="50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88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00000"/>
          </a:xfrm>
        </p:spPr>
        <p:txBody>
          <a:bodyPr>
            <a:norm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000">
                <a:latin typeface="Calibri" panose="020F0502020204030204" pitchFamily="34" charset="0"/>
              </a:defRPr>
            </a:lvl1pPr>
            <a:lvl2pPr marL="360362" indent="0">
              <a:buNone/>
              <a:defRPr sz="1800">
                <a:latin typeface="Calibri" panose="020F0502020204030204" pitchFamily="34" charset="0"/>
              </a:defRPr>
            </a:lvl2pPr>
            <a:lvl3pPr marL="722312" indent="0">
              <a:buNone/>
              <a:defRPr sz="1600">
                <a:latin typeface="Calibri" panose="020F0502020204030204" pitchFamily="34" charset="0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latin typeface="Calibri" panose="020F0502020204030204" pitchFamily="34" charset="0"/>
              </a:defRPr>
            </a:lvl4pPr>
            <a:lvl5pPr marL="1787525" indent="0">
              <a:buFont typeface="Arial" panose="020B0604020202020204" pitchFamily="34" charset="0"/>
              <a:buNone/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Tekstboks 3"/>
          <p:cNvSpPr txBox="1"/>
          <p:nvPr userDrawn="1"/>
        </p:nvSpPr>
        <p:spPr>
          <a:xfrm>
            <a:off x="6749256" y="6317828"/>
            <a:ext cx="1872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>
                <a:solidFill>
                  <a:srgbClr val="A5B3AB"/>
                </a:solidFill>
                <a:latin typeface="+mj-lt"/>
                <a:ea typeface="+mj-ea"/>
                <a:cs typeface="+mj-cs"/>
              </a:rPr>
              <a:t>www.tbst.dk</a:t>
            </a:r>
          </a:p>
        </p:txBody>
      </p:sp>
    </p:spTree>
    <p:extLst>
      <p:ext uri="{BB962C8B-B14F-4D97-AF65-F5344CB8AC3E}">
        <p14:creationId xmlns:p14="http://schemas.microsoft.com/office/powerpoint/2010/main" val="278338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Tekstboks 2"/>
          <p:cNvSpPr txBox="1"/>
          <p:nvPr userDrawn="1"/>
        </p:nvSpPr>
        <p:spPr>
          <a:xfrm>
            <a:off x="6838112" y="6361855"/>
            <a:ext cx="18614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</a:p>
        </p:txBody>
      </p:sp>
    </p:spTree>
    <p:extLst>
      <p:ext uri="{BB962C8B-B14F-4D97-AF65-F5344CB8AC3E}">
        <p14:creationId xmlns:p14="http://schemas.microsoft.com/office/powerpoint/2010/main" val="399825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00000"/>
          </a:xfrm>
        </p:spPr>
        <p:txBody>
          <a:bodyPr>
            <a:norm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Tekstboks 2"/>
          <p:cNvSpPr txBox="1"/>
          <p:nvPr userDrawn="1"/>
        </p:nvSpPr>
        <p:spPr>
          <a:xfrm>
            <a:off x="6444208" y="6361855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</a:p>
        </p:txBody>
      </p:sp>
    </p:spTree>
    <p:extLst>
      <p:ext uri="{BB962C8B-B14F-4D97-AF65-F5344CB8AC3E}">
        <p14:creationId xmlns:p14="http://schemas.microsoft.com/office/powerpoint/2010/main" val="413918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7006928" y="6361855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</a:p>
        </p:txBody>
      </p:sp>
    </p:spTree>
    <p:extLst>
      <p:ext uri="{BB962C8B-B14F-4D97-AF65-F5344CB8AC3E}">
        <p14:creationId xmlns:p14="http://schemas.microsoft.com/office/powerpoint/2010/main" val="33616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80808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6875748" y="6391326"/>
            <a:ext cx="957579" cy="165734"/>
          </a:xfrm>
          <a:prstGeom prst="rect">
            <a:avLst/>
          </a:prstGeom>
        </p:spPr>
        <p:txBody>
          <a:bodyPr lIns="0" tIns="0" rIns="0" bIns="0"/>
          <a:lstStyle>
            <a:lvl1pPr>
              <a:defRPr sz="1100" b="0" i="0">
                <a:solidFill>
                  <a:srgbClr val="A5B3AB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A7A8A7"/>
                </a:solidFill>
              </a:rPr>
              <a:t>www</a:t>
            </a:r>
            <a:r>
              <a:rPr spc="-10" dirty="0">
                <a:solidFill>
                  <a:srgbClr val="A7A8A7"/>
                </a:solidFill>
              </a:rPr>
              <a:t>.</a:t>
            </a:r>
            <a:r>
              <a:rPr spc="-5" dirty="0">
                <a:solidFill>
                  <a:srgbClr val="A7A8A7"/>
                </a:solidFill>
              </a:rPr>
              <a:t>f</a:t>
            </a:r>
            <a:r>
              <a:rPr dirty="0">
                <a:solidFill>
                  <a:srgbClr val="A7A8A7"/>
                </a:solidFill>
              </a:rPr>
              <a:t>s</a:t>
            </a:r>
            <a:r>
              <a:rPr spc="-5" dirty="0">
                <a:solidFill>
                  <a:srgbClr val="A7A8A7"/>
                </a:solidFill>
              </a:rPr>
              <a:t>t</a:t>
            </a:r>
            <a:r>
              <a:rPr spc="-10" dirty="0">
                <a:solidFill>
                  <a:srgbClr val="A7A8A7"/>
                </a:solidFill>
              </a:rPr>
              <a:t>y</a:t>
            </a:r>
            <a:r>
              <a:rPr spc="-5" dirty="0">
                <a:solidFill>
                  <a:srgbClr val="A7A8A7"/>
                </a:solidFill>
              </a:rPr>
              <a:t>r</a:t>
            </a:r>
            <a:r>
              <a:rPr spc="-10" dirty="0">
                <a:solidFill>
                  <a:srgbClr val="A7A8A7"/>
                </a:solidFill>
              </a:rPr>
              <a:t>.</a:t>
            </a:r>
            <a:r>
              <a:rPr spc="-5" dirty="0">
                <a:solidFill>
                  <a:srgbClr val="A7A8A7"/>
                </a:solidFill>
              </a:rPr>
              <a:t>dk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635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546225"/>
            <a:ext cx="7881937" cy="47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da-DK" dirty="0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539750"/>
            <a:ext cx="7881937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2000" rIns="0" bIns="72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dirty="0"/>
              <a:t>Klik for at redigere titeltypografi i masteren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9" r:id="rId2"/>
    <p:sldLayoutId id="2147483701" r:id="rId3"/>
    <p:sldLayoutId id="2147483673" r:id="rId4"/>
    <p:sldLayoutId id="2147483674" r:id="rId5"/>
    <p:sldLayoutId id="2147483702" r:id="rId6"/>
  </p:sldLayoutIdLst>
  <p:hf hdr="0" dt="0"/>
  <p:txStyles>
    <p:titleStyle>
      <a:lvl1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2pPr>
      <a:lvl3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3pPr>
      <a:lvl4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4pPr>
      <a:lvl5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5pPr>
      <a:lvl6pPr marL="4572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6pPr>
      <a:lvl7pPr marL="9144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7pPr>
      <a:lvl8pPr marL="13716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8pPr>
      <a:lvl9pPr marL="18288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buFont typeface="Verdana" pitchFamily="34" charset="0"/>
        <a:buNone/>
        <a:defRPr sz="20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33400" indent="-17303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­"/>
        <a:defRPr sz="1600">
          <a:solidFill>
            <a:schemeClr val="tx1"/>
          </a:solidFill>
          <a:latin typeface="+mn-lt"/>
        </a:defRPr>
      </a:lvl2pPr>
      <a:lvl3pPr marL="901700" indent="-17938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­"/>
        <a:defRPr sz="1400">
          <a:solidFill>
            <a:schemeClr val="tx1"/>
          </a:solidFill>
          <a:latin typeface="+mn-lt"/>
        </a:defRPr>
      </a:lvl3pPr>
      <a:lvl4pPr marL="1608138" indent="-23653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400">
          <a:solidFill>
            <a:schemeClr val="tx1"/>
          </a:solidFill>
          <a:latin typeface="+mn-lt"/>
        </a:defRPr>
      </a:lvl4pPr>
      <a:lvl5pPr marL="1787525" indent="4127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5pPr>
      <a:lvl6pPr marL="224472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6pPr>
      <a:lvl7pPr marL="270192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7pPr>
      <a:lvl8pPr marL="315912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8pPr>
      <a:lvl9pPr marL="361632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76256" y="260648"/>
            <a:ext cx="2016220" cy="733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" y="2351281"/>
            <a:ext cx="9143925" cy="29138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87624" y="1524000"/>
            <a:ext cx="774047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da-DK" sz="2800" dirty="0">
                <a:solidFill>
                  <a:srgbClr val="808080"/>
                </a:solidFill>
                <a:latin typeface="Verdana"/>
                <a:cs typeface="Verdana"/>
              </a:rPr>
              <a:t>Nyt fra Færdselsstyrelsen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6" name="Pladsholder til tekst 2"/>
          <p:cNvSpPr txBox="1">
            <a:spLocks/>
          </p:cNvSpPr>
          <p:nvPr/>
        </p:nvSpPr>
        <p:spPr>
          <a:xfrm>
            <a:off x="1187624" y="5437430"/>
            <a:ext cx="2988766" cy="87188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50000"/>
              </a:spcBef>
              <a:spcAft>
                <a:spcPct val="0"/>
              </a:spcAft>
              <a:buFont typeface="Verdana" pitchFamily="34" charset="0"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3400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­"/>
              <a:defRPr sz="1600">
                <a:solidFill>
                  <a:schemeClr val="tx1"/>
                </a:solidFill>
                <a:latin typeface="+mn-lt"/>
              </a:defRPr>
            </a:lvl2pPr>
            <a:lvl3pPr marL="901700" indent="-179388" algn="l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3pPr>
            <a:lvl4pPr marL="1608138" indent="-236538" algn="l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defRPr sz="1400">
                <a:solidFill>
                  <a:schemeClr val="tx1"/>
                </a:solidFill>
                <a:latin typeface="+mn-lt"/>
              </a:defRPr>
            </a:lvl4pPr>
            <a:lvl5pPr marL="1787525" indent="41275" algn="l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defRPr sz="1200">
                <a:solidFill>
                  <a:schemeClr val="tx1"/>
                </a:solidFill>
                <a:latin typeface="+mn-lt"/>
              </a:defRPr>
            </a:lvl5pPr>
            <a:lvl6pPr marL="2244725" algn="l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defRPr sz="1200">
                <a:solidFill>
                  <a:schemeClr val="tx1"/>
                </a:solidFill>
                <a:latin typeface="+mn-lt"/>
              </a:defRPr>
            </a:lvl6pPr>
            <a:lvl7pPr marL="2701925" algn="l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defRPr sz="1200">
                <a:solidFill>
                  <a:schemeClr val="tx1"/>
                </a:solidFill>
                <a:latin typeface="+mn-lt"/>
              </a:defRPr>
            </a:lvl7pPr>
            <a:lvl8pPr marL="3159125" algn="l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defRPr sz="1200">
                <a:solidFill>
                  <a:schemeClr val="tx1"/>
                </a:solidFill>
                <a:latin typeface="+mn-lt"/>
              </a:defRPr>
            </a:lvl8pPr>
            <a:lvl9pPr marL="3616325" algn="l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a-DK" sz="1000" kern="0" dirty="0">
                <a:latin typeface="+mj-lt"/>
              </a:rPr>
              <a:t>Oplæg til 1. AMU dialogmøde 2019</a:t>
            </a:r>
          </a:p>
          <a:p>
            <a:r>
              <a:rPr lang="da-DK" sz="1000" kern="0" dirty="0">
                <a:latin typeface="+mj-lt"/>
              </a:rPr>
              <a:t>23. maj 2019</a:t>
            </a:r>
          </a:p>
        </p:txBody>
      </p:sp>
    </p:spTree>
    <p:extLst>
      <p:ext uri="{BB962C8B-B14F-4D97-AF65-F5344CB8AC3E}">
        <p14:creationId xmlns:p14="http://schemas.microsoft.com/office/powerpoint/2010/main" val="3807565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7176" y="2785763"/>
            <a:ext cx="5468064" cy="900113"/>
          </a:xfrm>
        </p:spPr>
        <p:txBody>
          <a:bodyPr>
            <a:normAutofit/>
          </a:bodyPr>
          <a:lstStyle/>
          <a:p>
            <a:r>
              <a:rPr lang="da-DK" dirty="0"/>
              <a:t>Tak for opmærksomheden</a:t>
            </a:r>
            <a:br>
              <a:rPr lang="da-DK" dirty="0"/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a-DK" sz="900" smtClean="0"/>
              <a:t>10</a:t>
            </a:fld>
            <a:endParaRPr lang="da-DK" sz="900" dirty="0"/>
          </a:p>
        </p:txBody>
      </p:sp>
      <p:sp>
        <p:nvSpPr>
          <p:cNvPr id="5" name="object 2"/>
          <p:cNvSpPr/>
          <p:nvPr/>
        </p:nvSpPr>
        <p:spPr>
          <a:xfrm>
            <a:off x="6876256" y="260648"/>
            <a:ext cx="2016220" cy="733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ekstfelt 12"/>
          <p:cNvSpPr txBox="1"/>
          <p:nvPr/>
        </p:nvSpPr>
        <p:spPr>
          <a:xfrm>
            <a:off x="3923928" y="4933617"/>
            <a:ext cx="4762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200" dirty="0"/>
          </a:p>
          <a:p>
            <a:endParaRPr lang="da-DK" sz="1200" dirty="0"/>
          </a:p>
          <a:p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383631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a-DK" sz="900" smtClean="0"/>
              <a:t>2</a:t>
            </a:fld>
            <a:endParaRPr lang="da-DK" sz="900" dirty="0"/>
          </a:p>
        </p:txBody>
      </p:sp>
      <p:sp>
        <p:nvSpPr>
          <p:cNvPr id="5" name="object 2"/>
          <p:cNvSpPr/>
          <p:nvPr/>
        </p:nvSpPr>
        <p:spPr>
          <a:xfrm>
            <a:off x="6876256" y="260648"/>
            <a:ext cx="2016220" cy="7331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kstfelt 5"/>
          <p:cNvSpPr txBox="1"/>
          <p:nvPr/>
        </p:nvSpPr>
        <p:spPr>
          <a:xfrm>
            <a:off x="827584" y="1628800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a-DK" dirty="0"/>
              <a:t>VUB.</a:t>
            </a:r>
          </a:p>
          <a:p>
            <a:pPr marL="342900" indent="-342900">
              <a:buFont typeface="+mj-lt"/>
              <a:buAutoNum type="arabicPeriod"/>
            </a:pPr>
            <a:endParaRPr lang="da-DK" dirty="0"/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CEP.</a:t>
            </a:r>
          </a:p>
          <a:p>
            <a:pPr marL="342900" indent="-342900">
              <a:buFont typeface="+mj-lt"/>
              <a:buAutoNum type="arabicPeriod"/>
            </a:pPr>
            <a:endParaRPr lang="da-DK" dirty="0"/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Revision af uddannelsesdirektivet.</a:t>
            </a:r>
          </a:p>
          <a:p>
            <a:pPr marL="342900" indent="-342900">
              <a:buFont typeface="+mj-lt"/>
              <a:buAutoNum type="arabicPeriod"/>
            </a:pPr>
            <a:endParaRPr lang="da-DK" dirty="0"/>
          </a:p>
          <a:p>
            <a:r>
              <a:rPr lang="da-DK" dirty="0"/>
              <a:t>	</a:t>
            </a:r>
          </a:p>
          <a:p>
            <a:r>
              <a:rPr lang="da-DK" dirty="0"/>
              <a:t>		Stil gerne spørgsmål under vejs!</a:t>
            </a:r>
          </a:p>
          <a:p>
            <a:pPr lvl="1"/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6705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944711"/>
            <a:ext cx="7881937" cy="900113"/>
          </a:xfrm>
        </p:spPr>
        <p:txBody>
          <a:bodyPr/>
          <a:lstStyle/>
          <a:p>
            <a:r>
              <a:rPr lang="da-DK" dirty="0"/>
              <a:t>1. VUB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a-DK" sz="900" smtClean="0"/>
              <a:t>3</a:t>
            </a:fld>
            <a:endParaRPr lang="da-DK" sz="900" dirty="0"/>
          </a:p>
        </p:txBody>
      </p:sp>
      <p:sp>
        <p:nvSpPr>
          <p:cNvPr id="5" name="object 2"/>
          <p:cNvSpPr/>
          <p:nvPr/>
        </p:nvSpPr>
        <p:spPr>
          <a:xfrm>
            <a:off x="6876256" y="260648"/>
            <a:ext cx="2016220" cy="733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E10A661-6ACD-4159-80A5-022E65854195}"/>
              </a:ext>
            </a:extLst>
          </p:cNvPr>
          <p:cNvSpPr/>
          <p:nvPr/>
        </p:nvSpPr>
        <p:spPr>
          <a:xfrm>
            <a:off x="719138" y="3140968"/>
            <a:ext cx="4935827" cy="2521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>
                <a:solidFill>
                  <a:schemeClr val="tx1"/>
                </a:solidFill>
              </a:rPr>
              <a:t>Bekymrende lille antal chauffører har gennemført uddannelsen.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tx1"/>
                </a:solidFill>
              </a:rPr>
              <a:t>Ca. 5.000 forventes at skulle gennemføre et GK.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tx1"/>
                </a:solidFill>
              </a:rPr>
              <a:t>Godt 1.500 har været på kursus.</a:t>
            </a:r>
          </a:p>
          <a:p>
            <a:pPr lvl="1"/>
            <a:endParaRPr lang="da-DK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>
                <a:solidFill>
                  <a:schemeClr val="tx1"/>
                </a:solidFill>
              </a:rPr>
              <a:t>Chauffører med erhvervede rettigheder.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tx1"/>
                </a:solidFill>
              </a:rPr>
              <a:t>Ca. 5.000 forventes at kunne få anerkendt erhvervede rettigheder.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tx1"/>
                </a:solidFill>
              </a:rPr>
              <a:t>Knapt 5.000 chauffører har søgt om at få anerkendt erhvervede rettigheder.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tx1"/>
                </a:solidFill>
              </a:rPr>
              <a:t>Er forventningerne korrekte?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da-DK" sz="1400" dirty="0">
              <a:solidFill>
                <a:schemeClr val="tx1"/>
              </a:solidFill>
            </a:endParaRPr>
          </a:p>
          <a:p>
            <a:pPr lvl="1"/>
            <a:endParaRPr lang="da-DK" sz="12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2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2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200" dirty="0">
              <a:solidFill>
                <a:schemeClr val="tx1"/>
              </a:solidFill>
            </a:endParaRPr>
          </a:p>
          <a:p>
            <a:endParaRPr lang="da-DK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5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944711"/>
            <a:ext cx="7881937" cy="900113"/>
          </a:xfrm>
        </p:spPr>
        <p:txBody>
          <a:bodyPr/>
          <a:lstStyle/>
          <a:p>
            <a:r>
              <a:rPr lang="da-DK" dirty="0"/>
              <a:t>1. VUB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a-DK" sz="900" smtClean="0"/>
              <a:t>4</a:t>
            </a:fld>
            <a:endParaRPr lang="da-DK" sz="900" dirty="0"/>
          </a:p>
        </p:txBody>
      </p:sp>
      <p:sp>
        <p:nvSpPr>
          <p:cNvPr id="5" name="object 2"/>
          <p:cNvSpPr/>
          <p:nvPr/>
        </p:nvSpPr>
        <p:spPr>
          <a:xfrm>
            <a:off x="6876256" y="260648"/>
            <a:ext cx="2016220" cy="733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E10A661-6ACD-4159-80A5-022E65854195}"/>
              </a:ext>
            </a:extLst>
          </p:cNvPr>
          <p:cNvSpPr/>
          <p:nvPr/>
        </p:nvSpPr>
        <p:spPr>
          <a:xfrm>
            <a:off x="719138" y="2168335"/>
            <a:ext cx="4935827" cy="2521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lvl="1"/>
            <a:endParaRPr lang="da-DK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>
                <a:solidFill>
                  <a:schemeClr val="tx1"/>
                </a:solidFill>
              </a:rPr>
              <a:t>Der er lukket for bestilling af ordblindeprøver.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tx1"/>
                </a:solidFill>
              </a:rPr>
              <a:t>Ordblindeprøver kan bestilles efter ansøgning hos FS. Vejledning under udarbejdelse.</a:t>
            </a:r>
          </a:p>
          <a:p>
            <a:endParaRPr lang="da-DK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>
                <a:solidFill>
                  <a:schemeClr val="tx1"/>
                </a:solidFill>
              </a:rPr>
              <a:t>Antal teoretiske prøver – året til dato: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tx1"/>
                </a:solidFill>
              </a:rPr>
              <a:t>1.663.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tx1"/>
                </a:solidFill>
              </a:rPr>
              <a:t>VUB-beståelsesprocent – 69,56.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tx1"/>
                </a:solidFill>
              </a:rPr>
              <a:t>CUB-beståelsesprocent – 85,36.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tx1"/>
                </a:solidFill>
              </a:rPr>
              <a:t>FS vil naturligvis fortsat justere og korrigere prøven.</a:t>
            </a:r>
          </a:p>
          <a:p>
            <a:pPr lvl="1"/>
            <a:endParaRPr lang="da-DK" sz="12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2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2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200" dirty="0">
              <a:solidFill>
                <a:schemeClr val="tx1"/>
              </a:solidFill>
            </a:endParaRPr>
          </a:p>
          <a:p>
            <a:endParaRPr lang="da-DK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2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944711"/>
            <a:ext cx="7881937" cy="900113"/>
          </a:xfrm>
        </p:spPr>
        <p:txBody>
          <a:bodyPr/>
          <a:lstStyle/>
          <a:p>
            <a:r>
              <a:rPr lang="da-DK" dirty="0"/>
              <a:t>2. CEP</a:t>
            </a:r>
            <a:br>
              <a:rPr lang="da-DK" dirty="0"/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a-DK" sz="900" smtClean="0"/>
              <a:t>5</a:t>
            </a:fld>
            <a:endParaRPr lang="da-DK" sz="900" dirty="0"/>
          </a:p>
        </p:txBody>
      </p:sp>
      <p:sp>
        <p:nvSpPr>
          <p:cNvPr id="5" name="object 2"/>
          <p:cNvSpPr/>
          <p:nvPr/>
        </p:nvSpPr>
        <p:spPr>
          <a:xfrm>
            <a:off x="6876256" y="260648"/>
            <a:ext cx="2016220" cy="733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ektangel 8"/>
          <p:cNvSpPr/>
          <p:nvPr/>
        </p:nvSpPr>
        <p:spPr>
          <a:xfrm>
            <a:off x="719138" y="1844824"/>
            <a:ext cx="5725070" cy="2952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>
                <a:solidFill>
                  <a:schemeClr val="tx1"/>
                </a:solidFill>
              </a:rPr>
              <a:t>Taxibekendtgørelsen.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tx1"/>
                </a:solidFill>
              </a:rPr>
              <a:t>Den igangværende revision af bekendtgørelsen er sat i bero som følge af det forestående folketingsvalg.</a:t>
            </a:r>
          </a:p>
          <a:p>
            <a:endParaRPr lang="da-DK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>
                <a:solidFill>
                  <a:schemeClr val="tx1"/>
                </a:solidFill>
              </a:rPr>
              <a:t>Antal teoretiske prøver – året til dato: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tx1"/>
                </a:solidFill>
              </a:rPr>
              <a:t>1.977 stk.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tx1"/>
                </a:solidFill>
              </a:rPr>
              <a:t>Beståelsesprocent – 86,3.</a:t>
            </a:r>
          </a:p>
          <a:p>
            <a:pPr lvl="1"/>
            <a:endParaRPr lang="da-DK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>
                <a:solidFill>
                  <a:schemeClr val="tx1"/>
                </a:solidFill>
              </a:rPr>
              <a:t>Styrelsens øgede fokus på tilsyn med taxi-området.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tx1"/>
                </a:solidFill>
              </a:rPr>
              <a:t>Der er iværksat en større undersøgelse af uregelmæssigheder hos flere taxiudbydere.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2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200" dirty="0">
              <a:solidFill>
                <a:schemeClr val="tx1"/>
              </a:solidFill>
            </a:endParaRPr>
          </a:p>
          <a:p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3836159" y="4573751"/>
            <a:ext cx="4904306" cy="12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endParaRPr lang="da-DK" sz="12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2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a-DK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87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944711"/>
            <a:ext cx="7881937" cy="900113"/>
          </a:xfrm>
        </p:spPr>
        <p:txBody>
          <a:bodyPr>
            <a:normAutofit/>
          </a:bodyPr>
          <a:lstStyle/>
          <a:p>
            <a:r>
              <a:rPr lang="da-DK" dirty="0"/>
              <a:t>3. Revision af uddannelsesdirektivet</a:t>
            </a:r>
            <a:br>
              <a:rPr lang="da-DK" dirty="0"/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a-DK" sz="900" smtClean="0"/>
              <a:t>6</a:t>
            </a:fld>
            <a:endParaRPr lang="da-DK" sz="900" dirty="0"/>
          </a:p>
        </p:txBody>
      </p:sp>
      <p:sp>
        <p:nvSpPr>
          <p:cNvPr id="5" name="object 2"/>
          <p:cNvSpPr/>
          <p:nvPr/>
        </p:nvSpPr>
        <p:spPr>
          <a:xfrm>
            <a:off x="6876256" y="260648"/>
            <a:ext cx="2016220" cy="733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kstfelt 6"/>
          <p:cNvSpPr txBox="1"/>
          <p:nvPr/>
        </p:nvSpPr>
        <p:spPr>
          <a:xfrm>
            <a:off x="698151" y="1628800"/>
            <a:ext cx="467714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/>
              <a:t>EUROPA-PARLAMENTETS OG RÅDETS DIREKTIV (EU) 2018/645 af 18. april 2018  om ændring af direktiv 2003/59/EF…</a:t>
            </a:r>
          </a:p>
          <a:p>
            <a:endParaRPr lang="da-DK" sz="1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/>
              <a:t>Træder i kraft 23. maj 2020</a:t>
            </a:r>
          </a:p>
          <a:p>
            <a:endParaRPr lang="da-DK" sz="1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/>
              <a:t>Emne 3 i bilag 1. </a:t>
            </a:r>
          </a:p>
          <a:p>
            <a:pPr lvl="1"/>
            <a:r>
              <a:rPr lang="da-DK" sz="1400" dirty="0"/>
              <a:t>	Sundhed, færdselssikkerhed og 	miljøsikkerhed, service og logistik.</a:t>
            </a:r>
          </a:p>
          <a:p>
            <a:pPr lvl="1"/>
            <a:endParaRPr lang="da-DK" sz="1400" dirty="0"/>
          </a:p>
          <a:p>
            <a:pPr lvl="1"/>
            <a:r>
              <a:rPr lang="da-DK" sz="1400" dirty="0"/>
              <a:t>	Efter at have sammenlignet den 	engelske, tyske og danske tekst vil der 	formentlig blive lagt større vægt på 	arbejdsmiljø-aspektet og den generelle 	miljømæssige indvirkning af kørslen. 	(støj, støv, lugt, spild af olie eller andre 	væsker, osv.) </a:t>
            </a:r>
          </a:p>
          <a:p>
            <a:pPr lvl="1"/>
            <a:r>
              <a:rPr lang="da-DK" sz="1400" dirty="0"/>
              <a:t>	Det vil formentlig betyde en vis 	nytænkning af indholdet i 	undervisningen.</a:t>
            </a:r>
          </a:p>
          <a:p>
            <a:pPr lvl="1"/>
            <a:endParaRPr lang="da-DK" sz="1400" dirty="0"/>
          </a:p>
          <a:p>
            <a:pPr lvl="1"/>
            <a:endParaRPr lang="da-DK" sz="1400" dirty="0"/>
          </a:p>
          <a:p>
            <a:endParaRPr lang="da-DK" sz="1400" dirty="0"/>
          </a:p>
        </p:txBody>
      </p:sp>
      <p:sp>
        <p:nvSpPr>
          <p:cNvPr id="13" name="Tekstfelt 12"/>
          <p:cNvSpPr txBox="1"/>
          <p:nvPr/>
        </p:nvSpPr>
        <p:spPr>
          <a:xfrm>
            <a:off x="3923928" y="4933617"/>
            <a:ext cx="4762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200" dirty="0"/>
          </a:p>
          <a:p>
            <a:endParaRPr lang="da-DK" sz="1200" dirty="0"/>
          </a:p>
          <a:p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2468793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944711"/>
            <a:ext cx="7881937" cy="900113"/>
          </a:xfrm>
        </p:spPr>
        <p:txBody>
          <a:bodyPr>
            <a:normAutofit/>
          </a:bodyPr>
          <a:lstStyle/>
          <a:p>
            <a:r>
              <a:rPr lang="da-DK" dirty="0"/>
              <a:t>3. Revision af uddannelsesdirektivet</a:t>
            </a:r>
            <a:br>
              <a:rPr lang="da-DK" dirty="0"/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a-DK" sz="900" smtClean="0"/>
              <a:t>7</a:t>
            </a:fld>
            <a:endParaRPr lang="da-DK" sz="900" dirty="0"/>
          </a:p>
        </p:txBody>
      </p:sp>
      <p:sp>
        <p:nvSpPr>
          <p:cNvPr id="5" name="object 2"/>
          <p:cNvSpPr/>
          <p:nvPr/>
        </p:nvSpPr>
        <p:spPr>
          <a:xfrm>
            <a:off x="6876256" y="260648"/>
            <a:ext cx="2016220" cy="733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kstfelt 6"/>
          <p:cNvSpPr txBox="1"/>
          <p:nvPr/>
        </p:nvSpPr>
        <p:spPr>
          <a:xfrm>
            <a:off x="698151" y="1628800"/>
            <a:ext cx="467714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/>
              <a:t>EUROPA-PARLAMENTETS OG RÅDETS DIREKTIV (EU) 2018/645 af 18. april 2018  om ændring af direktiv 2003/59/EF…</a:t>
            </a:r>
          </a:p>
          <a:p>
            <a:endParaRPr lang="da-DK" sz="1400" dirty="0"/>
          </a:p>
          <a:p>
            <a:pPr lvl="1"/>
            <a:endParaRPr lang="da-DK" sz="1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/>
              <a:t>Bilag 1 mål 1.2</a:t>
            </a:r>
          </a:p>
          <a:p>
            <a:pPr lvl="1"/>
            <a:r>
              <a:rPr lang="da-DK" sz="1400" dirty="0"/>
              <a:t>	Undervisning i ”…Særlige kendetegn 	ved pneumatisk/hydraulisk 	bremsesystem,…” er faldet ud.</a:t>
            </a:r>
          </a:p>
          <a:p>
            <a:pPr lvl="1"/>
            <a:r>
              <a:rPr lang="da-DK" sz="1400" dirty="0"/>
              <a:t>	Chauffører som skal føre C1/D1 vil 	komme til at mangle kundskaber!</a:t>
            </a:r>
          </a:p>
          <a:p>
            <a:pPr lvl="1"/>
            <a:endParaRPr lang="da-DK" sz="1400" dirty="0"/>
          </a:p>
          <a:p>
            <a:pPr lvl="1"/>
            <a:endParaRPr lang="da-DK" sz="1400" dirty="0"/>
          </a:p>
          <a:p>
            <a:pPr lvl="1"/>
            <a:endParaRPr lang="da-DK" sz="1400" dirty="0"/>
          </a:p>
          <a:p>
            <a:endParaRPr lang="da-DK" sz="1400" dirty="0"/>
          </a:p>
        </p:txBody>
      </p:sp>
      <p:sp>
        <p:nvSpPr>
          <p:cNvPr id="13" name="Tekstfelt 12"/>
          <p:cNvSpPr txBox="1"/>
          <p:nvPr/>
        </p:nvSpPr>
        <p:spPr>
          <a:xfrm>
            <a:off x="3923928" y="4933617"/>
            <a:ext cx="4762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200" dirty="0"/>
          </a:p>
          <a:p>
            <a:endParaRPr lang="da-DK" sz="1200" dirty="0"/>
          </a:p>
          <a:p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39295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944711"/>
            <a:ext cx="7881937" cy="900113"/>
          </a:xfrm>
        </p:spPr>
        <p:txBody>
          <a:bodyPr>
            <a:normAutofit/>
          </a:bodyPr>
          <a:lstStyle/>
          <a:p>
            <a:r>
              <a:rPr lang="da-DK" dirty="0"/>
              <a:t>3. Revision af uddannelsesdirektivet</a:t>
            </a:r>
            <a:br>
              <a:rPr lang="da-DK" dirty="0"/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a-DK" sz="900" smtClean="0"/>
              <a:t>8</a:t>
            </a:fld>
            <a:endParaRPr lang="da-DK" sz="900" dirty="0"/>
          </a:p>
        </p:txBody>
      </p:sp>
      <p:sp>
        <p:nvSpPr>
          <p:cNvPr id="5" name="object 2"/>
          <p:cNvSpPr/>
          <p:nvPr/>
        </p:nvSpPr>
        <p:spPr>
          <a:xfrm>
            <a:off x="6876256" y="260648"/>
            <a:ext cx="2016220" cy="733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kstfelt 6"/>
          <p:cNvSpPr txBox="1"/>
          <p:nvPr/>
        </p:nvSpPr>
        <p:spPr>
          <a:xfrm>
            <a:off x="698151" y="1628800"/>
            <a:ext cx="69701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/>
              <a:t>EUROPA-PARLAMENTETS OG RÅDETS DIREKTIV (EU) 2018/645 af 18. april 2018  om ændring af direktiv 2003/59/EF…</a:t>
            </a:r>
          </a:p>
          <a:p>
            <a:endParaRPr lang="da-DK" sz="1400" dirty="0"/>
          </a:p>
          <a:p>
            <a:pPr lvl="1"/>
            <a:endParaRPr lang="da-DK" sz="1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/>
              <a:t>Bilag 1 mål 1.3a</a:t>
            </a:r>
          </a:p>
          <a:p>
            <a:pPr lvl="2"/>
            <a:r>
              <a:rPr lang="da-DK" sz="1400" dirty="0"/>
              <a:t>” evne til at forudse, vurdere og tilpasse sig risici i trafikken:”</a:t>
            </a:r>
          </a:p>
          <a:p>
            <a:pPr lvl="1"/>
            <a:r>
              <a:rPr lang="da-DK" sz="1400" dirty="0"/>
              <a:t>	</a:t>
            </a:r>
          </a:p>
          <a:p>
            <a:pPr lvl="1"/>
            <a:r>
              <a:rPr lang="da-DK" sz="1400" dirty="0"/>
              <a:t>	Her er der tale om et helt nyt 	uddannelsesmål som af 	sikkerhedshensyn formentlig bedst vil 	kunne afvikles i simulator.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da-DK" sz="1400" dirty="0"/>
          </a:p>
          <a:p>
            <a:pPr lvl="1"/>
            <a:r>
              <a:rPr lang="da-DK" sz="1400" dirty="0"/>
              <a:t>” At identificere mulige farlige situationer og korrekt fortolke, hvordan disse potentielt farlige situationer kan blive til situationer, hvor sammenstød ikke længere kan undgås, og vælge og foretage handlinger, der øger sikkerhedsmargenen i en sådan grad, at et sammenstød stadig kan undgås, hvis den potentielle farlige situation opstår.”</a:t>
            </a:r>
          </a:p>
          <a:p>
            <a:endParaRPr lang="da-DK" sz="1400" dirty="0"/>
          </a:p>
        </p:txBody>
      </p:sp>
      <p:sp>
        <p:nvSpPr>
          <p:cNvPr id="13" name="Tekstfelt 12"/>
          <p:cNvSpPr txBox="1"/>
          <p:nvPr/>
        </p:nvSpPr>
        <p:spPr>
          <a:xfrm>
            <a:off x="3923928" y="4933617"/>
            <a:ext cx="4762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200" dirty="0"/>
          </a:p>
          <a:p>
            <a:endParaRPr lang="da-DK" sz="1200" dirty="0"/>
          </a:p>
          <a:p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3058967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944711"/>
            <a:ext cx="7881937" cy="900113"/>
          </a:xfrm>
        </p:spPr>
        <p:txBody>
          <a:bodyPr>
            <a:normAutofit/>
          </a:bodyPr>
          <a:lstStyle/>
          <a:p>
            <a:r>
              <a:rPr lang="da-DK" dirty="0"/>
              <a:t>3. Revision af uddannelsesdirektivet</a:t>
            </a:r>
            <a:br>
              <a:rPr lang="da-DK" dirty="0"/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a-DK" sz="900" smtClean="0"/>
              <a:t>9</a:t>
            </a:fld>
            <a:endParaRPr lang="da-DK" sz="900" dirty="0"/>
          </a:p>
        </p:txBody>
      </p:sp>
      <p:sp>
        <p:nvSpPr>
          <p:cNvPr id="5" name="object 2"/>
          <p:cNvSpPr/>
          <p:nvPr/>
        </p:nvSpPr>
        <p:spPr>
          <a:xfrm>
            <a:off x="6876256" y="260648"/>
            <a:ext cx="2016220" cy="733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kstfelt 6"/>
          <p:cNvSpPr txBox="1"/>
          <p:nvPr/>
        </p:nvSpPr>
        <p:spPr>
          <a:xfrm>
            <a:off x="698151" y="1628800"/>
            <a:ext cx="467714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sz="1400" dirty="0"/>
              <a:t>EUROPA-PARLAMENTETS OG RÅDETS DIREKTIV (EU) 2018/645 af 18. april 2018  om ændring af direktiv 2003/59/EF…</a:t>
            </a:r>
          </a:p>
          <a:p>
            <a:endParaRPr lang="da-DK" sz="1400" dirty="0"/>
          </a:p>
          <a:p>
            <a:pPr lvl="1"/>
            <a:endParaRPr lang="da-DK" sz="1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a-DK" sz="1400" dirty="0"/>
              <a:t>Medlemsstaterne kan medregne særlige uddannelseskrav i anden EU-lovgivning som en del af uddannelsen. </a:t>
            </a:r>
          </a:p>
          <a:p>
            <a:pPr lvl="1"/>
            <a:r>
              <a:rPr lang="da-DK" sz="1400" dirty="0"/>
              <a:t>	</a:t>
            </a:r>
          </a:p>
          <a:p>
            <a:pPr lvl="1"/>
            <a:r>
              <a:rPr lang="da-DK" sz="1400" dirty="0"/>
              <a:t>	Der åbnes altså mulighed for at både 	på ”andre uddannelser” kan tælle med i 	grund- og efteruddannelsen.</a:t>
            </a:r>
          </a:p>
          <a:p>
            <a:endParaRPr lang="da-DK" sz="1400" dirty="0"/>
          </a:p>
        </p:txBody>
      </p:sp>
      <p:sp>
        <p:nvSpPr>
          <p:cNvPr id="13" name="Tekstfelt 12"/>
          <p:cNvSpPr txBox="1"/>
          <p:nvPr/>
        </p:nvSpPr>
        <p:spPr>
          <a:xfrm>
            <a:off x="3923928" y="4933617"/>
            <a:ext cx="4762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200" dirty="0"/>
          </a:p>
          <a:p>
            <a:endParaRPr lang="da-DK" sz="1200" dirty="0"/>
          </a:p>
          <a:p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290659910"/>
      </p:ext>
    </p:extLst>
  </p:cSld>
  <p:clrMapOvr>
    <a:masterClrMapping/>
  </p:clrMapOvr>
</p:sld>
</file>

<file path=ppt/theme/theme1.xml><?xml version="1.0" encoding="utf-8"?>
<a:theme xmlns:a="http://schemas.openxmlformats.org/drawingml/2006/main" name="TS PowerPoint 2010">
  <a:themeElements>
    <a:clrScheme name="TS PowerPoint 2010">
      <a:dk1>
        <a:srgbClr val="000000"/>
      </a:dk1>
      <a:lt1>
        <a:srgbClr val="FFFFFF"/>
      </a:lt1>
      <a:dk2>
        <a:srgbClr val="000000"/>
      </a:dk2>
      <a:lt2>
        <a:srgbClr val="8C8C8C"/>
      </a:lt2>
      <a:accent1>
        <a:srgbClr val="DC0014"/>
      </a:accent1>
      <a:accent2>
        <a:srgbClr val="96BE0F"/>
      </a:accent2>
      <a:accent3>
        <a:srgbClr val="FFFFFF"/>
      </a:accent3>
      <a:accent4>
        <a:srgbClr val="000000"/>
      </a:accent4>
      <a:accent5>
        <a:srgbClr val="FFC800"/>
      </a:accent5>
      <a:accent6>
        <a:srgbClr val="C8C8C8"/>
      </a:accent6>
      <a:hlink>
        <a:srgbClr val="F08200"/>
      </a:hlink>
      <a:folHlink>
        <a:srgbClr val="00AFC8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1300"/>
        </a:accent1>
        <a:accent2>
          <a:srgbClr val="7FC31C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2B018"/>
        </a:accent6>
        <a:hlink>
          <a:srgbClr val="FF690B"/>
        </a:hlink>
        <a:folHlink>
          <a:srgbClr val="33AB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7-09-01-TBST-PowerPoint-Skabelon" id="{A2F64FAE-D4D1-4084-89E2-45725B67C548}" vid="{51E315C7-9909-4498-8125-204F99829E81}"/>
    </a:ext>
  </a:ext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TBST Powerpoint præsentation</Template>
  <TotalTime>1312</TotalTime>
  <Words>272</Words>
  <Application>Microsoft Office PowerPoint</Application>
  <PresentationFormat>Skærmshow (4:3)</PresentationFormat>
  <Paragraphs>115</Paragraphs>
  <Slides>10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TS PowerPoint 2010</vt:lpstr>
      <vt:lpstr>PowerPoint-præsentation</vt:lpstr>
      <vt:lpstr>PowerPoint-præsentation</vt:lpstr>
      <vt:lpstr>1. VUB</vt:lpstr>
      <vt:lpstr>1. VUB</vt:lpstr>
      <vt:lpstr>2. CEP </vt:lpstr>
      <vt:lpstr>3. Revision af uddannelsesdirektivet </vt:lpstr>
      <vt:lpstr>3. Revision af uddannelsesdirektivet </vt:lpstr>
      <vt:lpstr>3. Revision af uddannelsesdirektivet </vt:lpstr>
      <vt:lpstr>3. Revision af uddannelsesdirektivet </vt:lpstr>
      <vt:lpstr>Tak for opmærksomheden </vt:lpstr>
    </vt:vector>
  </TitlesOfParts>
  <Company>Trafik- Bygge- og Boligstyrelsen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Lena Maria Just Carlsen</dc:creator>
  <dc:description>vers. 07.12.2011</dc:description>
  <cp:lastModifiedBy>Michael Igelski</cp:lastModifiedBy>
  <cp:revision>119</cp:revision>
  <dcterms:created xsi:type="dcterms:W3CDTF">2018-06-28T10:37:19Z</dcterms:created>
  <dcterms:modified xsi:type="dcterms:W3CDTF">2019-05-22T12:12:42Z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kumenttype">
    <vt:lpwstr>Skabelon</vt:lpwstr>
  </property>
  <property fmtid="{D5CDD505-2E9C-101B-9397-08002B2CF9AE}" pid="3" name="Omraade">
    <vt:lpwstr>Alle fagområder</vt:lpwstr>
  </property>
  <property fmtid="{D5CDD505-2E9C-101B-9397-08002B2CF9AE}" pid="4" name="Fritekst">
    <vt:lpwstr/>
  </property>
  <property fmtid="{D5CDD505-2E9C-101B-9397-08002B2CF9AE}" pid="5" name="ContentType">
    <vt:lpwstr>Dokument</vt:lpwstr>
  </property>
</Properties>
</file>