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9"/>
  </p:notesMasterIdLst>
  <p:sldIdLst>
    <p:sldId id="369" r:id="rId5"/>
    <p:sldId id="266" r:id="rId6"/>
    <p:sldId id="632" r:id="rId7"/>
    <p:sldId id="642" r:id="rId8"/>
    <p:sldId id="671" r:id="rId9"/>
    <p:sldId id="694" r:id="rId10"/>
    <p:sldId id="695" r:id="rId11"/>
    <p:sldId id="696" r:id="rId12"/>
    <p:sldId id="264" r:id="rId13"/>
    <p:sldId id="265" r:id="rId14"/>
    <p:sldId id="697" r:id="rId15"/>
    <p:sldId id="402" r:id="rId16"/>
    <p:sldId id="690" r:id="rId17"/>
    <p:sldId id="698" r:id="rId18"/>
    <p:sldId id="699" r:id="rId19"/>
    <p:sldId id="608" r:id="rId20"/>
    <p:sldId id="668" r:id="rId21"/>
    <p:sldId id="633" r:id="rId22"/>
    <p:sldId id="701" r:id="rId23"/>
    <p:sldId id="702" r:id="rId24"/>
    <p:sldId id="267" r:id="rId25"/>
    <p:sldId id="719" r:id="rId26"/>
    <p:sldId id="269" r:id="rId27"/>
    <p:sldId id="634" r:id="rId28"/>
    <p:sldId id="704" r:id="rId29"/>
    <p:sldId id="720" r:id="rId30"/>
    <p:sldId id="611" r:id="rId31"/>
    <p:sldId id="707" r:id="rId32"/>
    <p:sldId id="708" r:id="rId33"/>
    <p:sldId id="669" r:id="rId34"/>
    <p:sldId id="549" r:id="rId35"/>
    <p:sldId id="689" r:id="rId36"/>
    <p:sldId id="709" r:id="rId37"/>
    <p:sldId id="710" r:id="rId38"/>
    <p:sldId id="711" r:id="rId39"/>
    <p:sldId id="437" r:id="rId40"/>
    <p:sldId id="714" r:id="rId41"/>
    <p:sldId id="715" r:id="rId42"/>
    <p:sldId id="716" r:id="rId43"/>
    <p:sldId id="717" r:id="rId44"/>
    <p:sldId id="718" r:id="rId45"/>
    <p:sldId id="431" r:id="rId46"/>
    <p:sldId id="432" r:id="rId47"/>
    <p:sldId id="259" r:id="rId48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95BA"/>
    <a:srgbClr val="25B7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llemlayout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6"/>
    <p:restoredTop sz="94653"/>
  </p:normalViewPr>
  <p:slideViewPr>
    <p:cSldViewPr snapToGrid="0" snapToObjects="1">
      <p:cViewPr varScale="1">
        <p:scale>
          <a:sx n="72" d="100"/>
          <a:sy n="72" d="100"/>
        </p:scale>
        <p:origin x="6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35" d="100"/>
          <a:sy n="135" d="100"/>
        </p:scale>
        <p:origin x="4520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tte Verup" userId="8cc5bd2c-d68d-4435-85a9-1a2494cac4c8" providerId="ADAL" clId="{EDF3EB19-C95B-4A92-9DBA-6DD68B76AE36}"/>
    <pc:docChg chg="delSld">
      <pc:chgData name="Kitte Verup" userId="8cc5bd2c-d68d-4435-85a9-1a2494cac4c8" providerId="ADAL" clId="{EDF3EB19-C95B-4A92-9DBA-6DD68B76AE36}" dt="2019-05-30T22:29:38.298" v="0" actId="2696"/>
      <pc:docMkLst>
        <pc:docMk/>
      </pc:docMkLst>
      <pc:sldChg chg="del">
        <pc:chgData name="Kitte Verup" userId="8cc5bd2c-d68d-4435-85a9-1a2494cac4c8" providerId="ADAL" clId="{EDF3EB19-C95B-4A92-9DBA-6DD68B76AE36}" dt="2019-05-30T22:29:38.298" v="0" actId="2696"/>
        <pc:sldMkLst>
          <pc:docMk/>
          <pc:sldMk cId="3101414153" sldId="706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4" Type="http://schemas.openxmlformats.org/officeDocument/2006/relationships/image" Target="../media/image38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4" Type="http://schemas.openxmlformats.org/officeDocument/2006/relationships/image" Target="../media/image3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dk2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dk2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A95FD7-89DD-45BC-B468-A210B09B9A93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coloredtext_accent0_3" csCatId="mainScheme" phldr="1"/>
      <dgm:spPr/>
      <dgm:t>
        <a:bodyPr/>
        <a:lstStyle/>
        <a:p>
          <a:endParaRPr lang="en-US"/>
        </a:p>
      </dgm:t>
    </dgm:pt>
    <dgm:pt modelId="{B8639F96-0B79-4DDC-8577-E15133336D04}">
      <dgm:prSet custT="1"/>
      <dgm:spPr/>
      <dgm:t>
        <a:bodyPr/>
        <a:lstStyle/>
        <a:p>
          <a:r>
            <a:rPr lang="da-DK" sz="2000" dirty="0"/>
            <a:t>Fra 1. august 2019 vil alle kurser på turteori undtaget Risikolære være html5 baseret. Det betyder, at Flash, er udfaset, og at kurserne kan afvikles på alle </a:t>
          </a:r>
          <a:r>
            <a:rPr lang="da-DK" sz="2000" dirty="0" err="1"/>
            <a:t>devices</a:t>
          </a:r>
          <a:r>
            <a:rPr lang="da-DK" sz="2000" dirty="0"/>
            <a:t>.</a:t>
          </a:r>
          <a:endParaRPr lang="en-US" sz="2000" dirty="0"/>
        </a:p>
      </dgm:t>
    </dgm:pt>
    <dgm:pt modelId="{13D537B0-7B46-4DFE-8941-9576A05A4E0F}" type="parTrans" cxnId="{E4EE9F47-B1FA-4E1A-A3E3-2A2FA2271817}">
      <dgm:prSet/>
      <dgm:spPr/>
      <dgm:t>
        <a:bodyPr/>
        <a:lstStyle/>
        <a:p>
          <a:endParaRPr lang="en-US"/>
        </a:p>
      </dgm:t>
    </dgm:pt>
    <dgm:pt modelId="{43745635-22B9-4320-9110-9CAAB76441D8}" type="sibTrans" cxnId="{E4EE9F47-B1FA-4E1A-A3E3-2A2FA2271817}">
      <dgm:prSet/>
      <dgm:spPr/>
      <dgm:t>
        <a:bodyPr/>
        <a:lstStyle/>
        <a:p>
          <a:endParaRPr lang="en-US"/>
        </a:p>
      </dgm:t>
    </dgm:pt>
    <dgm:pt modelId="{A6E53F14-087F-42F7-96AA-5F4A7FD9386B}">
      <dgm:prSet custT="1"/>
      <dgm:spPr/>
      <dgm:t>
        <a:bodyPr/>
        <a:lstStyle/>
        <a:p>
          <a:r>
            <a:rPr lang="da-DK" sz="2000" dirty="0"/>
            <a:t>Der kommer ny farligt gods bog medio juni. Der bliver mulighed for at lægge ordrer på bogen inden sommerferien.</a:t>
          </a:r>
          <a:endParaRPr lang="en-US" sz="2000" dirty="0"/>
        </a:p>
      </dgm:t>
    </dgm:pt>
    <dgm:pt modelId="{4129C8DD-A7E0-49E8-9887-EFF88F980B98}" type="parTrans" cxnId="{4610EB43-CD06-4783-B2A0-308F5835F8BF}">
      <dgm:prSet/>
      <dgm:spPr/>
      <dgm:t>
        <a:bodyPr/>
        <a:lstStyle/>
        <a:p>
          <a:endParaRPr lang="en-US"/>
        </a:p>
      </dgm:t>
    </dgm:pt>
    <dgm:pt modelId="{0E8D2460-8F49-426C-9601-3625B80B8CB3}" type="sibTrans" cxnId="{4610EB43-CD06-4783-B2A0-308F5835F8BF}">
      <dgm:prSet/>
      <dgm:spPr/>
      <dgm:t>
        <a:bodyPr/>
        <a:lstStyle/>
        <a:p>
          <a:endParaRPr lang="en-US"/>
        </a:p>
      </dgm:t>
    </dgm:pt>
    <dgm:pt modelId="{CB57373B-7C7A-4AAA-B1EA-370AD4547517}">
      <dgm:prSet custT="1"/>
      <dgm:spPr/>
      <dgm:t>
        <a:bodyPr/>
        <a:lstStyle/>
        <a:p>
          <a:r>
            <a:rPr lang="da-DK" sz="2000" dirty="0"/>
            <a:t>Det er nu muligt for skolerne selv at generere koder til fjernundervisningsforløbet ”AMU Forløb Gaffeltruck”.</a:t>
          </a:r>
          <a:endParaRPr lang="en-US" sz="2000" dirty="0"/>
        </a:p>
      </dgm:t>
    </dgm:pt>
    <dgm:pt modelId="{0F99BE8F-81C4-4CD7-ADA4-ACAED1742716}" type="parTrans" cxnId="{A140E90D-AEB1-48CD-AD46-576B92ED72E7}">
      <dgm:prSet/>
      <dgm:spPr/>
      <dgm:t>
        <a:bodyPr/>
        <a:lstStyle/>
        <a:p>
          <a:endParaRPr lang="en-US"/>
        </a:p>
      </dgm:t>
    </dgm:pt>
    <dgm:pt modelId="{C7A8C94F-F2DA-4D72-8475-B190CE1E6C62}" type="sibTrans" cxnId="{A140E90D-AEB1-48CD-AD46-576B92ED72E7}">
      <dgm:prSet/>
      <dgm:spPr/>
      <dgm:t>
        <a:bodyPr/>
        <a:lstStyle/>
        <a:p>
          <a:endParaRPr lang="en-US"/>
        </a:p>
      </dgm:t>
    </dgm:pt>
    <dgm:pt modelId="{90D1A626-27DE-4517-AFEF-F75C3D99350E}">
      <dgm:prSet/>
      <dgm:spPr/>
      <dgm:t>
        <a:bodyPr/>
        <a:lstStyle/>
        <a:p>
          <a:r>
            <a:rPr lang="da-DK" dirty="0"/>
            <a:t>Der arbejdes p.t. på at udvikle en taxi bog a la Chauffør i varebil. Mere følger.</a:t>
          </a:r>
          <a:br>
            <a:rPr lang="da-DK" dirty="0"/>
          </a:br>
          <a:endParaRPr lang="en-US" dirty="0"/>
        </a:p>
      </dgm:t>
    </dgm:pt>
    <dgm:pt modelId="{E442401B-CCD9-4140-8C72-AA31958DDAB7}" type="parTrans" cxnId="{19D6E891-B2AC-4708-967F-248BFD516DA8}">
      <dgm:prSet/>
      <dgm:spPr/>
      <dgm:t>
        <a:bodyPr/>
        <a:lstStyle/>
        <a:p>
          <a:endParaRPr lang="en-US"/>
        </a:p>
      </dgm:t>
    </dgm:pt>
    <dgm:pt modelId="{4F96741B-1BF4-4799-8509-1F244BF0069B}" type="sibTrans" cxnId="{19D6E891-B2AC-4708-967F-248BFD516DA8}">
      <dgm:prSet/>
      <dgm:spPr/>
      <dgm:t>
        <a:bodyPr/>
        <a:lstStyle/>
        <a:p>
          <a:endParaRPr lang="en-US"/>
        </a:p>
      </dgm:t>
    </dgm:pt>
    <dgm:pt modelId="{9B937B4F-3BC8-43E9-B2FC-7F4504C88BCA}" type="pres">
      <dgm:prSet presAssocID="{DAA95FD7-89DD-45BC-B468-A210B09B9A93}" presName="root" presStyleCnt="0">
        <dgm:presLayoutVars>
          <dgm:dir/>
          <dgm:resizeHandles val="exact"/>
        </dgm:presLayoutVars>
      </dgm:prSet>
      <dgm:spPr/>
    </dgm:pt>
    <dgm:pt modelId="{6DEC63BA-A153-4A18-891D-ED3EEAB08A4C}" type="pres">
      <dgm:prSet presAssocID="{DAA95FD7-89DD-45BC-B468-A210B09B9A93}" presName="container" presStyleCnt="0">
        <dgm:presLayoutVars>
          <dgm:dir/>
          <dgm:resizeHandles val="exact"/>
        </dgm:presLayoutVars>
      </dgm:prSet>
      <dgm:spPr/>
    </dgm:pt>
    <dgm:pt modelId="{B3324A2A-828E-44BB-8992-CD27BBECACDF}" type="pres">
      <dgm:prSet presAssocID="{B8639F96-0B79-4DDC-8577-E15133336D04}" presName="compNode" presStyleCnt="0"/>
      <dgm:spPr/>
    </dgm:pt>
    <dgm:pt modelId="{F2A796D9-E57A-4248-AB58-B19A94FCEC9F}" type="pres">
      <dgm:prSet presAssocID="{B8639F96-0B79-4DDC-8577-E15133336D04}" presName="iconBgRect" presStyleLbl="bgShp" presStyleIdx="0" presStyleCnt="4"/>
      <dgm:spPr/>
    </dgm:pt>
    <dgm:pt modelId="{98AD3E33-8880-4108-8C94-3F870BCFA7DC}" type="pres">
      <dgm:prSet presAssocID="{B8639F96-0B79-4DDC-8577-E15133336D04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agOutline"/>
        </a:ext>
      </dgm:extLst>
    </dgm:pt>
    <dgm:pt modelId="{82A43FBC-B6F6-4A87-9001-91DC80870845}" type="pres">
      <dgm:prSet presAssocID="{B8639F96-0B79-4DDC-8577-E15133336D04}" presName="spaceRect" presStyleCnt="0"/>
      <dgm:spPr/>
    </dgm:pt>
    <dgm:pt modelId="{6EE7AE23-D4F7-4A32-BEB6-83729F215297}" type="pres">
      <dgm:prSet presAssocID="{B8639F96-0B79-4DDC-8577-E15133336D04}" presName="textRect" presStyleLbl="revTx" presStyleIdx="0" presStyleCnt="4">
        <dgm:presLayoutVars>
          <dgm:chMax val="1"/>
          <dgm:chPref val="1"/>
        </dgm:presLayoutVars>
      </dgm:prSet>
      <dgm:spPr/>
    </dgm:pt>
    <dgm:pt modelId="{DD9C60CE-D1B3-4837-A32B-1FBD14DB6DB1}" type="pres">
      <dgm:prSet presAssocID="{43745635-22B9-4320-9110-9CAAB76441D8}" presName="sibTrans" presStyleLbl="sibTrans2D1" presStyleIdx="0" presStyleCnt="0"/>
      <dgm:spPr/>
    </dgm:pt>
    <dgm:pt modelId="{52BEBEBF-406F-4EBB-B984-B4CA08F1E413}" type="pres">
      <dgm:prSet presAssocID="{A6E53F14-087F-42F7-96AA-5F4A7FD9386B}" presName="compNode" presStyleCnt="0"/>
      <dgm:spPr/>
    </dgm:pt>
    <dgm:pt modelId="{D0F3692B-5EFC-4757-90E7-2D2D04CBED1D}" type="pres">
      <dgm:prSet presAssocID="{A6E53F14-087F-42F7-96AA-5F4A7FD9386B}" presName="iconBgRect" presStyleLbl="bgShp" presStyleIdx="1" presStyleCnt="4"/>
      <dgm:spPr/>
    </dgm:pt>
    <dgm:pt modelId="{4E627DDA-1222-4E09-AC37-4E83A80E5C0F}" type="pres">
      <dgm:prSet presAssocID="{A6E53F14-087F-42F7-96AA-5F4A7FD9386B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uck"/>
        </a:ext>
      </dgm:extLst>
    </dgm:pt>
    <dgm:pt modelId="{4C2451F8-59F5-40EA-AAEF-1D75AA0D9350}" type="pres">
      <dgm:prSet presAssocID="{A6E53F14-087F-42F7-96AA-5F4A7FD9386B}" presName="spaceRect" presStyleCnt="0"/>
      <dgm:spPr/>
    </dgm:pt>
    <dgm:pt modelId="{74B01803-76A5-4304-9360-B93C65DD5AB4}" type="pres">
      <dgm:prSet presAssocID="{A6E53F14-087F-42F7-96AA-5F4A7FD9386B}" presName="textRect" presStyleLbl="revTx" presStyleIdx="1" presStyleCnt="4">
        <dgm:presLayoutVars>
          <dgm:chMax val="1"/>
          <dgm:chPref val="1"/>
        </dgm:presLayoutVars>
      </dgm:prSet>
      <dgm:spPr/>
    </dgm:pt>
    <dgm:pt modelId="{44E79E5A-4403-4F05-A03A-800CD5CABC2F}" type="pres">
      <dgm:prSet presAssocID="{0E8D2460-8F49-426C-9601-3625B80B8CB3}" presName="sibTrans" presStyleLbl="sibTrans2D1" presStyleIdx="0" presStyleCnt="0"/>
      <dgm:spPr/>
    </dgm:pt>
    <dgm:pt modelId="{C3ABDC50-342D-495A-8B12-C2FF1BE57C75}" type="pres">
      <dgm:prSet presAssocID="{CB57373B-7C7A-4AAA-B1EA-370AD4547517}" presName="compNode" presStyleCnt="0"/>
      <dgm:spPr/>
    </dgm:pt>
    <dgm:pt modelId="{4F1A5872-E9BB-4CC4-BB69-7126B9E0FCA2}" type="pres">
      <dgm:prSet presAssocID="{CB57373B-7C7A-4AAA-B1EA-370AD4547517}" presName="iconBgRect" presStyleLbl="bgShp" presStyleIdx="2" presStyleCnt="4"/>
      <dgm:spPr/>
    </dgm:pt>
    <dgm:pt modelId="{9CAA2E59-23FD-4A6B-91C7-49CF7575D3B2}" type="pres">
      <dgm:prSet presAssocID="{CB57373B-7C7A-4AAA-B1EA-370AD4547517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tcoin"/>
        </a:ext>
      </dgm:extLst>
    </dgm:pt>
    <dgm:pt modelId="{2F0E6622-2A7A-4BE7-A77D-95E0F7E1ACDB}" type="pres">
      <dgm:prSet presAssocID="{CB57373B-7C7A-4AAA-B1EA-370AD4547517}" presName="spaceRect" presStyleCnt="0"/>
      <dgm:spPr/>
    </dgm:pt>
    <dgm:pt modelId="{7C1FC366-581B-4D5C-B283-6F95EE0D4B8D}" type="pres">
      <dgm:prSet presAssocID="{CB57373B-7C7A-4AAA-B1EA-370AD4547517}" presName="textRect" presStyleLbl="revTx" presStyleIdx="2" presStyleCnt="4">
        <dgm:presLayoutVars>
          <dgm:chMax val="1"/>
          <dgm:chPref val="1"/>
        </dgm:presLayoutVars>
      </dgm:prSet>
      <dgm:spPr/>
    </dgm:pt>
    <dgm:pt modelId="{264912A6-564A-479A-A1BD-D5C26E48E61D}" type="pres">
      <dgm:prSet presAssocID="{C7A8C94F-F2DA-4D72-8475-B190CE1E6C62}" presName="sibTrans" presStyleLbl="sibTrans2D1" presStyleIdx="0" presStyleCnt="0"/>
      <dgm:spPr/>
    </dgm:pt>
    <dgm:pt modelId="{7A4973F5-EDDE-4BC5-BAF4-528D87691983}" type="pres">
      <dgm:prSet presAssocID="{90D1A626-27DE-4517-AFEF-F75C3D99350E}" presName="compNode" presStyleCnt="0"/>
      <dgm:spPr/>
    </dgm:pt>
    <dgm:pt modelId="{DBA720B9-70C6-4289-9D7E-B11F77144422}" type="pres">
      <dgm:prSet presAssocID="{90D1A626-27DE-4517-AFEF-F75C3D99350E}" presName="iconBgRect" presStyleLbl="bgShp" presStyleIdx="3" presStyleCnt="4"/>
      <dgm:spPr/>
    </dgm:pt>
    <dgm:pt modelId="{016222EA-6159-4A56-AA2C-D9F69DACF639}" type="pres">
      <dgm:prSet presAssocID="{90D1A626-27DE-4517-AFEF-F75C3D99350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ustache Face with Solid Fill"/>
        </a:ext>
      </dgm:extLst>
    </dgm:pt>
    <dgm:pt modelId="{A3C4E4E3-9342-41D2-9AFE-9A1D9018C797}" type="pres">
      <dgm:prSet presAssocID="{90D1A626-27DE-4517-AFEF-F75C3D99350E}" presName="spaceRect" presStyleCnt="0"/>
      <dgm:spPr/>
    </dgm:pt>
    <dgm:pt modelId="{4708F39A-3344-4A49-BE05-D21D2AAE60EE}" type="pres">
      <dgm:prSet presAssocID="{90D1A626-27DE-4517-AFEF-F75C3D99350E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A140E90D-AEB1-48CD-AD46-576B92ED72E7}" srcId="{DAA95FD7-89DD-45BC-B468-A210B09B9A93}" destId="{CB57373B-7C7A-4AAA-B1EA-370AD4547517}" srcOrd="2" destOrd="0" parTransId="{0F99BE8F-81C4-4CD7-ADA4-ACAED1742716}" sibTransId="{C7A8C94F-F2DA-4D72-8475-B190CE1E6C62}"/>
    <dgm:cxn modelId="{C5D24D33-151B-48FE-B1AC-30016051554D}" type="presOf" srcId="{DAA95FD7-89DD-45BC-B468-A210B09B9A93}" destId="{9B937B4F-3BC8-43E9-B2FC-7F4504C88BCA}" srcOrd="0" destOrd="0" presId="urn:microsoft.com/office/officeart/2018/2/layout/IconCircleList"/>
    <dgm:cxn modelId="{0913A55C-D067-47AE-AFD7-0C966663A4AD}" type="presOf" srcId="{C7A8C94F-F2DA-4D72-8475-B190CE1E6C62}" destId="{264912A6-564A-479A-A1BD-D5C26E48E61D}" srcOrd="0" destOrd="0" presId="urn:microsoft.com/office/officeart/2018/2/layout/IconCircleList"/>
    <dgm:cxn modelId="{8575535D-EECA-4A45-8189-10589C99BB59}" type="presOf" srcId="{CB57373B-7C7A-4AAA-B1EA-370AD4547517}" destId="{7C1FC366-581B-4D5C-B283-6F95EE0D4B8D}" srcOrd="0" destOrd="0" presId="urn:microsoft.com/office/officeart/2018/2/layout/IconCircleList"/>
    <dgm:cxn modelId="{4610EB43-CD06-4783-B2A0-308F5835F8BF}" srcId="{DAA95FD7-89DD-45BC-B468-A210B09B9A93}" destId="{A6E53F14-087F-42F7-96AA-5F4A7FD9386B}" srcOrd="1" destOrd="0" parTransId="{4129C8DD-A7E0-49E8-9887-EFF88F980B98}" sibTransId="{0E8D2460-8F49-426C-9601-3625B80B8CB3}"/>
    <dgm:cxn modelId="{E4EE9F47-B1FA-4E1A-A3E3-2A2FA2271817}" srcId="{DAA95FD7-89DD-45BC-B468-A210B09B9A93}" destId="{B8639F96-0B79-4DDC-8577-E15133336D04}" srcOrd="0" destOrd="0" parTransId="{13D537B0-7B46-4DFE-8941-9576A05A4E0F}" sibTransId="{43745635-22B9-4320-9110-9CAAB76441D8}"/>
    <dgm:cxn modelId="{B372C46D-AA86-4579-A73D-F7AF38431F61}" type="presOf" srcId="{90D1A626-27DE-4517-AFEF-F75C3D99350E}" destId="{4708F39A-3344-4A49-BE05-D21D2AAE60EE}" srcOrd="0" destOrd="0" presId="urn:microsoft.com/office/officeart/2018/2/layout/IconCircleList"/>
    <dgm:cxn modelId="{4010E359-D127-45B6-86B0-11DF4B18CEB8}" type="presOf" srcId="{A6E53F14-087F-42F7-96AA-5F4A7FD9386B}" destId="{74B01803-76A5-4304-9360-B93C65DD5AB4}" srcOrd="0" destOrd="0" presId="urn:microsoft.com/office/officeart/2018/2/layout/IconCircleList"/>
    <dgm:cxn modelId="{02E2937C-84B0-4573-9DB7-82BAEFCEF833}" type="presOf" srcId="{0E8D2460-8F49-426C-9601-3625B80B8CB3}" destId="{44E79E5A-4403-4F05-A03A-800CD5CABC2F}" srcOrd="0" destOrd="0" presId="urn:microsoft.com/office/officeart/2018/2/layout/IconCircleList"/>
    <dgm:cxn modelId="{19D6E891-B2AC-4708-967F-248BFD516DA8}" srcId="{DAA95FD7-89DD-45BC-B468-A210B09B9A93}" destId="{90D1A626-27DE-4517-AFEF-F75C3D99350E}" srcOrd="3" destOrd="0" parTransId="{E442401B-CCD9-4140-8C72-AA31958DDAB7}" sibTransId="{4F96741B-1BF4-4799-8509-1F244BF0069B}"/>
    <dgm:cxn modelId="{07D5F19B-455D-45D0-9F6B-C399FD000B9B}" type="presOf" srcId="{43745635-22B9-4320-9110-9CAAB76441D8}" destId="{DD9C60CE-D1B3-4837-A32B-1FBD14DB6DB1}" srcOrd="0" destOrd="0" presId="urn:microsoft.com/office/officeart/2018/2/layout/IconCircleList"/>
    <dgm:cxn modelId="{B721ABD0-58EB-4532-84D9-88EC2572BC3D}" type="presOf" srcId="{B8639F96-0B79-4DDC-8577-E15133336D04}" destId="{6EE7AE23-D4F7-4A32-BEB6-83729F215297}" srcOrd="0" destOrd="0" presId="urn:microsoft.com/office/officeart/2018/2/layout/IconCircleList"/>
    <dgm:cxn modelId="{12070017-852C-40AA-A6EC-50BC2E002D94}" type="presParOf" srcId="{9B937B4F-3BC8-43E9-B2FC-7F4504C88BCA}" destId="{6DEC63BA-A153-4A18-891D-ED3EEAB08A4C}" srcOrd="0" destOrd="0" presId="urn:microsoft.com/office/officeart/2018/2/layout/IconCircleList"/>
    <dgm:cxn modelId="{C3D3EFB2-631A-47F9-A60E-E880381859BA}" type="presParOf" srcId="{6DEC63BA-A153-4A18-891D-ED3EEAB08A4C}" destId="{B3324A2A-828E-44BB-8992-CD27BBECACDF}" srcOrd="0" destOrd="0" presId="urn:microsoft.com/office/officeart/2018/2/layout/IconCircleList"/>
    <dgm:cxn modelId="{38A4D784-0E03-4446-B898-BC547024FAF3}" type="presParOf" srcId="{B3324A2A-828E-44BB-8992-CD27BBECACDF}" destId="{F2A796D9-E57A-4248-AB58-B19A94FCEC9F}" srcOrd="0" destOrd="0" presId="urn:microsoft.com/office/officeart/2018/2/layout/IconCircleList"/>
    <dgm:cxn modelId="{19975678-7600-4B24-B5FA-0DD31FF721D9}" type="presParOf" srcId="{B3324A2A-828E-44BB-8992-CD27BBECACDF}" destId="{98AD3E33-8880-4108-8C94-3F870BCFA7DC}" srcOrd="1" destOrd="0" presId="urn:microsoft.com/office/officeart/2018/2/layout/IconCircleList"/>
    <dgm:cxn modelId="{8B800B38-39B3-4F69-9280-2BDF8F3CF809}" type="presParOf" srcId="{B3324A2A-828E-44BB-8992-CD27BBECACDF}" destId="{82A43FBC-B6F6-4A87-9001-91DC80870845}" srcOrd="2" destOrd="0" presId="urn:microsoft.com/office/officeart/2018/2/layout/IconCircleList"/>
    <dgm:cxn modelId="{697AE86B-8ABD-49C3-81CA-2DF1B942D312}" type="presParOf" srcId="{B3324A2A-828E-44BB-8992-CD27BBECACDF}" destId="{6EE7AE23-D4F7-4A32-BEB6-83729F215297}" srcOrd="3" destOrd="0" presId="urn:microsoft.com/office/officeart/2018/2/layout/IconCircleList"/>
    <dgm:cxn modelId="{839DA87D-913A-448F-A5C6-8BECF2F941FD}" type="presParOf" srcId="{6DEC63BA-A153-4A18-891D-ED3EEAB08A4C}" destId="{DD9C60CE-D1B3-4837-A32B-1FBD14DB6DB1}" srcOrd="1" destOrd="0" presId="urn:microsoft.com/office/officeart/2018/2/layout/IconCircleList"/>
    <dgm:cxn modelId="{6EECAED0-2897-4128-B30F-BB40DB48EF0E}" type="presParOf" srcId="{6DEC63BA-A153-4A18-891D-ED3EEAB08A4C}" destId="{52BEBEBF-406F-4EBB-B984-B4CA08F1E413}" srcOrd="2" destOrd="0" presId="urn:microsoft.com/office/officeart/2018/2/layout/IconCircleList"/>
    <dgm:cxn modelId="{F30D638A-BEB6-4906-9A82-83FDB9B8EBD5}" type="presParOf" srcId="{52BEBEBF-406F-4EBB-B984-B4CA08F1E413}" destId="{D0F3692B-5EFC-4757-90E7-2D2D04CBED1D}" srcOrd="0" destOrd="0" presId="urn:microsoft.com/office/officeart/2018/2/layout/IconCircleList"/>
    <dgm:cxn modelId="{25019EF6-F7B9-4B3D-ABA7-63B607B09E25}" type="presParOf" srcId="{52BEBEBF-406F-4EBB-B984-B4CA08F1E413}" destId="{4E627DDA-1222-4E09-AC37-4E83A80E5C0F}" srcOrd="1" destOrd="0" presId="urn:microsoft.com/office/officeart/2018/2/layout/IconCircleList"/>
    <dgm:cxn modelId="{B78D3D06-FF5A-4D26-8016-0BAE88492953}" type="presParOf" srcId="{52BEBEBF-406F-4EBB-B984-B4CA08F1E413}" destId="{4C2451F8-59F5-40EA-AAEF-1D75AA0D9350}" srcOrd="2" destOrd="0" presId="urn:microsoft.com/office/officeart/2018/2/layout/IconCircleList"/>
    <dgm:cxn modelId="{FB4386FC-D8FB-40D6-AC28-9A17A2B5A8AD}" type="presParOf" srcId="{52BEBEBF-406F-4EBB-B984-B4CA08F1E413}" destId="{74B01803-76A5-4304-9360-B93C65DD5AB4}" srcOrd="3" destOrd="0" presId="urn:microsoft.com/office/officeart/2018/2/layout/IconCircleList"/>
    <dgm:cxn modelId="{43FFE8F2-C2E7-400F-A604-6EBFD4392B9E}" type="presParOf" srcId="{6DEC63BA-A153-4A18-891D-ED3EEAB08A4C}" destId="{44E79E5A-4403-4F05-A03A-800CD5CABC2F}" srcOrd="3" destOrd="0" presId="urn:microsoft.com/office/officeart/2018/2/layout/IconCircleList"/>
    <dgm:cxn modelId="{15D014A0-FA6C-46B9-8058-05CFFF623DB0}" type="presParOf" srcId="{6DEC63BA-A153-4A18-891D-ED3EEAB08A4C}" destId="{C3ABDC50-342D-495A-8B12-C2FF1BE57C75}" srcOrd="4" destOrd="0" presId="urn:microsoft.com/office/officeart/2018/2/layout/IconCircleList"/>
    <dgm:cxn modelId="{67D62119-DBED-4798-929E-6251D178A9F5}" type="presParOf" srcId="{C3ABDC50-342D-495A-8B12-C2FF1BE57C75}" destId="{4F1A5872-E9BB-4CC4-BB69-7126B9E0FCA2}" srcOrd="0" destOrd="0" presId="urn:microsoft.com/office/officeart/2018/2/layout/IconCircleList"/>
    <dgm:cxn modelId="{32C2B679-59C1-442E-94D8-B766C24AE5ED}" type="presParOf" srcId="{C3ABDC50-342D-495A-8B12-C2FF1BE57C75}" destId="{9CAA2E59-23FD-4A6B-91C7-49CF7575D3B2}" srcOrd="1" destOrd="0" presId="urn:microsoft.com/office/officeart/2018/2/layout/IconCircleList"/>
    <dgm:cxn modelId="{6261F7C0-6DBC-4551-8326-9BDB96A07B65}" type="presParOf" srcId="{C3ABDC50-342D-495A-8B12-C2FF1BE57C75}" destId="{2F0E6622-2A7A-4BE7-A77D-95E0F7E1ACDB}" srcOrd="2" destOrd="0" presId="urn:microsoft.com/office/officeart/2018/2/layout/IconCircleList"/>
    <dgm:cxn modelId="{5244D814-1E84-4DCB-9F37-480EBC34722B}" type="presParOf" srcId="{C3ABDC50-342D-495A-8B12-C2FF1BE57C75}" destId="{7C1FC366-581B-4D5C-B283-6F95EE0D4B8D}" srcOrd="3" destOrd="0" presId="urn:microsoft.com/office/officeart/2018/2/layout/IconCircleList"/>
    <dgm:cxn modelId="{55BFCD72-9AE5-404D-A117-056128CDB8EC}" type="presParOf" srcId="{6DEC63BA-A153-4A18-891D-ED3EEAB08A4C}" destId="{264912A6-564A-479A-A1BD-D5C26E48E61D}" srcOrd="5" destOrd="0" presId="urn:microsoft.com/office/officeart/2018/2/layout/IconCircleList"/>
    <dgm:cxn modelId="{3CBAF347-976F-434E-9C9C-CE977002C972}" type="presParOf" srcId="{6DEC63BA-A153-4A18-891D-ED3EEAB08A4C}" destId="{7A4973F5-EDDE-4BC5-BAF4-528D87691983}" srcOrd="6" destOrd="0" presId="urn:microsoft.com/office/officeart/2018/2/layout/IconCircleList"/>
    <dgm:cxn modelId="{01BDDF8E-6E47-4FF4-879C-1EBC9F5A5E21}" type="presParOf" srcId="{7A4973F5-EDDE-4BC5-BAF4-528D87691983}" destId="{DBA720B9-70C6-4289-9D7E-B11F77144422}" srcOrd="0" destOrd="0" presId="urn:microsoft.com/office/officeart/2018/2/layout/IconCircleList"/>
    <dgm:cxn modelId="{96E2EC6C-DD41-47F7-97D5-76376BFA239F}" type="presParOf" srcId="{7A4973F5-EDDE-4BC5-BAF4-528D87691983}" destId="{016222EA-6159-4A56-AA2C-D9F69DACF639}" srcOrd="1" destOrd="0" presId="urn:microsoft.com/office/officeart/2018/2/layout/IconCircleList"/>
    <dgm:cxn modelId="{78DAA4B5-C308-4D2A-A7DD-96402B1B2021}" type="presParOf" srcId="{7A4973F5-EDDE-4BC5-BAF4-528D87691983}" destId="{A3C4E4E3-9342-41D2-9AFE-9A1D9018C797}" srcOrd="2" destOrd="0" presId="urn:microsoft.com/office/officeart/2018/2/layout/IconCircleList"/>
    <dgm:cxn modelId="{B4B0ACB7-6939-4CAD-815B-8136527EB4EE}" type="presParOf" srcId="{7A4973F5-EDDE-4BC5-BAF4-528D87691983}" destId="{4708F39A-3344-4A49-BE05-D21D2AAE60EE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09F15F-A825-4D09-8BEB-EA6B69EA25B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FD454C6-F224-4FFE-81A3-52AA73638579}">
      <dgm:prSet/>
      <dgm:spPr/>
      <dgm:t>
        <a:bodyPr/>
        <a:lstStyle/>
        <a:p>
          <a:r>
            <a:rPr lang="da-DK" dirty="0"/>
            <a:t>Problem med lyd/lydsymbol på </a:t>
          </a:r>
          <a:r>
            <a:rPr lang="da-DK" dirty="0" err="1"/>
            <a:t>Ipad</a:t>
          </a:r>
          <a:r>
            <a:rPr lang="da-DK" dirty="0"/>
            <a:t>-Air tabletter løst (AMU Juul) </a:t>
          </a:r>
          <a:endParaRPr lang="en-US" dirty="0"/>
        </a:p>
      </dgm:t>
    </dgm:pt>
    <dgm:pt modelId="{AACEAC06-9DB7-442C-A3FC-E4D71A24400E}" type="parTrans" cxnId="{D5342F0E-608B-43B9-9FCC-24E2ED22B133}">
      <dgm:prSet/>
      <dgm:spPr/>
      <dgm:t>
        <a:bodyPr/>
        <a:lstStyle/>
        <a:p>
          <a:endParaRPr lang="en-US"/>
        </a:p>
      </dgm:t>
    </dgm:pt>
    <dgm:pt modelId="{F663D612-A4D4-41AB-BE09-0D204867BF7F}" type="sibTrans" cxnId="{D5342F0E-608B-43B9-9FCC-24E2ED22B133}">
      <dgm:prSet/>
      <dgm:spPr/>
      <dgm:t>
        <a:bodyPr/>
        <a:lstStyle/>
        <a:p>
          <a:endParaRPr lang="en-US"/>
        </a:p>
      </dgm:t>
    </dgm:pt>
    <dgm:pt modelId="{58E7F7E7-68FC-4CB6-B948-4AB27FC549AD}">
      <dgm:prSet/>
      <dgm:spPr/>
      <dgm:t>
        <a:bodyPr/>
        <a:lstStyle/>
        <a:p>
          <a:r>
            <a:rPr lang="da-DK" dirty="0"/>
            <a:t>Forbedringer ikke udrullet endnu, forventes i kommende weekend</a:t>
          </a:r>
          <a:endParaRPr lang="en-US" dirty="0"/>
        </a:p>
      </dgm:t>
    </dgm:pt>
    <dgm:pt modelId="{883CE041-6590-4A83-A637-413C4CAAD399}" type="parTrans" cxnId="{60A23215-958C-4599-AF0B-17D37758C9FD}">
      <dgm:prSet/>
      <dgm:spPr/>
      <dgm:t>
        <a:bodyPr/>
        <a:lstStyle/>
        <a:p>
          <a:endParaRPr lang="en-US"/>
        </a:p>
      </dgm:t>
    </dgm:pt>
    <dgm:pt modelId="{B48A479A-93A9-486A-B2CC-DB6FDA8A7F19}" type="sibTrans" cxnId="{60A23215-958C-4599-AF0B-17D37758C9FD}">
      <dgm:prSet/>
      <dgm:spPr/>
      <dgm:t>
        <a:bodyPr/>
        <a:lstStyle/>
        <a:p>
          <a:endParaRPr lang="en-US"/>
        </a:p>
      </dgm:t>
    </dgm:pt>
    <dgm:pt modelId="{428A5444-8006-40A3-9E58-B246EF552C39}" type="pres">
      <dgm:prSet presAssocID="{0B09F15F-A825-4D09-8BEB-EA6B69EA25BE}" presName="root" presStyleCnt="0">
        <dgm:presLayoutVars>
          <dgm:dir/>
          <dgm:resizeHandles val="exact"/>
        </dgm:presLayoutVars>
      </dgm:prSet>
      <dgm:spPr/>
    </dgm:pt>
    <dgm:pt modelId="{9251621A-F03C-4C3F-ACAC-348C0C416F1B}" type="pres">
      <dgm:prSet presAssocID="{0FD454C6-F224-4FFE-81A3-52AA73638579}" presName="compNode" presStyleCnt="0"/>
      <dgm:spPr/>
    </dgm:pt>
    <dgm:pt modelId="{E0CF6D12-B845-469C-A348-0A0ABC075B8B}" type="pres">
      <dgm:prSet presAssocID="{0FD454C6-F224-4FFE-81A3-52AA73638579}" presName="bgRect" presStyleLbl="bgShp" presStyleIdx="0" presStyleCnt="2"/>
      <dgm:spPr/>
    </dgm:pt>
    <dgm:pt modelId="{C72CC9A1-0D09-442E-8C75-76AF154736FF}" type="pres">
      <dgm:prSet presAssocID="{0FD454C6-F224-4FFE-81A3-52AA73638579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blet"/>
        </a:ext>
      </dgm:extLst>
    </dgm:pt>
    <dgm:pt modelId="{E77B5D1C-5125-45BB-A3E7-16E98654C699}" type="pres">
      <dgm:prSet presAssocID="{0FD454C6-F224-4FFE-81A3-52AA73638579}" presName="spaceRect" presStyleCnt="0"/>
      <dgm:spPr/>
    </dgm:pt>
    <dgm:pt modelId="{80C763D4-BDFB-41E9-BFC7-310AB9255096}" type="pres">
      <dgm:prSet presAssocID="{0FD454C6-F224-4FFE-81A3-52AA73638579}" presName="parTx" presStyleLbl="revTx" presStyleIdx="0" presStyleCnt="2">
        <dgm:presLayoutVars>
          <dgm:chMax val="0"/>
          <dgm:chPref val="0"/>
        </dgm:presLayoutVars>
      </dgm:prSet>
      <dgm:spPr/>
    </dgm:pt>
    <dgm:pt modelId="{1F5D5E3C-323C-47EC-AD77-B4359E3B5D9D}" type="pres">
      <dgm:prSet presAssocID="{F663D612-A4D4-41AB-BE09-0D204867BF7F}" presName="sibTrans" presStyleCnt="0"/>
      <dgm:spPr/>
    </dgm:pt>
    <dgm:pt modelId="{F27440CA-5D50-4BA8-909D-CE87D1BA49AA}" type="pres">
      <dgm:prSet presAssocID="{58E7F7E7-68FC-4CB6-B948-4AB27FC549AD}" presName="compNode" presStyleCnt="0"/>
      <dgm:spPr/>
    </dgm:pt>
    <dgm:pt modelId="{2E999506-4048-4630-B6B9-3BC0110A43C8}" type="pres">
      <dgm:prSet presAssocID="{58E7F7E7-68FC-4CB6-B948-4AB27FC549AD}" presName="bgRect" presStyleLbl="bgShp" presStyleIdx="1" presStyleCnt="2"/>
      <dgm:spPr/>
    </dgm:pt>
    <dgm:pt modelId="{92B187E5-5055-46F3-84AE-EE0175E714FE}" type="pres">
      <dgm:prSet presAssocID="{58E7F7E7-68FC-4CB6-B948-4AB27FC549AD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recracker"/>
        </a:ext>
      </dgm:extLst>
    </dgm:pt>
    <dgm:pt modelId="{3ABE69BA-61D6-4877-8B5E-A69AEDD7792A}" type="pres">
      <dgm:prSet presAssocID="{58E7F7E7-68FC-4CB6-B948-4AB27FC549AD}" presName="spaceRect" presStyleCnt="0"/>
      <dgm:spPr/>
    </dgm:pt>
    <dgm:pt modelId="{232DCC09-01CF-4672-871D-C845D7A64D88}" type="pres">
      <dgm:prSet presAssocID="{58E7F7E7-68FC-4CB6-B948-4AB27FC549AD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D5342F0E-608B-43B9-9FCC-24E2ED22B133}" srcId="{0B09F15F-A825-4D09-8BEB-EA6B69EA25BE}" destId="{0FD454C6-F224-4FFE-81A3-52AA73638579}" srcOrd="0" destOrd="0" parTransId="{AACEAC06-9DB7-442C-A3FC-E4D71A24400E}" sibTransId="{F663D612-A4D4-41AB-BE09-0D204867BF7F}"/>
    <dgm:cxn modelId="{60A23215-958C-4599-AF0B-17D37758C9FD}" srcId="{0B09F15F-A825-4D09-8BEB-EA6B69EA25BE}" destId="{58E7F7E7-68FC-4CB6-B948-4AB27FC549AD}" srcOrd="1" destOrd="0" parTransId="{883CE041-6590-4A83-A637-413C4CAAD399}" sibTransId="{B48A479A-93A9-486A-B2CC-DB6FDA8A7F19}"/>
    <dgm:cxn modelId="{37145057-54B4-419A-BBD6-DAAFA1820D02}" type="presOf" srcId="{58E7F7E7-68FC-4CB6-B948-4AB27FC549AD}" destId="{232DCC09-01CF-4672-871D-C845D7A64D88}" srcOrd="0" destOrd="0" presId="urn:microsoft.com/office/officeart/2018/2/layout/IconVerticalSolidList"/>
    <dgm:cxn modelId="{AB2D6DE8-2A43-4B7D-8731-1C4182027B3C}" type="presOf" srcId="{0FD454C6-F224-4FFE-81A3-52AA73638579}" destId="{80C763D4-BDFB-41E9-BFC7-310AB9255096}" srcOrd="0" destOrd="0" presId="urn:microsoft.com/office/officeart/2018/2/layout/IconVerticalSolidList"/>
    <dgm:cxn modelId="{2DA652FB-C0FA-4ADA-9E78-B04C1C340A62}" type="presOf" srcId="{0B09F15F-A825-4D09-8BEB-EA6B69EA25BE}" destId="{428A5444-8006-40A3-9E58-B246EF552C39}" srcOrd="0" destOrd="0" presId="urn:microsoft.com/office/officeart/2018/2/layout/IconVerticalSolidList"/>
    <dgm:cxn modelId="{F047BF6C-3192-47BD-9878-3CC0B029C0A9}" type="presParOf" srcId="{428A5444-8006-40A3-9E58-B246EF552C39}" destId="{9251621A-F03C-4C3F-ACAC-348C0C416F1B}" srcOrd="0" destOrd="0" presId="urn:microsoft.com/office/officeart/2018/2/layout/IconVerticalSolidList"/>
    <dgm:cxn modelId="{757CB50C-0683-419A-B858-BBA91103587C}" type="presParOf" srcId="{9251621A-F03C-4C3F-ACAC-348C0C416F1B}" destId="{E0CF6D12-B845-469C-A348-0A0ABC075B8B}" srcOrd="0" destOrd="0" presId="urn:microsoft.com/office/officeart/2018/2/layout/IconVerticalSolidList"/>
    <dgm:cxn modelId="{91C48A70-289F-446B-BDE2-2927E79E2285}" type="presParOf" srcId="{9251621A-F03C-4C3F-ACAC-348C0C416F1B}" destId="{C72CC9A1-0D09-442E-8C75-76AF154736FF}" srcOrd="1" destOrd="0" presId="urn:microsoft.com/office/officeart/2018/2/layout/IconVerticalSolidList"/>
    <dgm:cxn modelId="{509963AF-1F59-4FC5-BAE8-CF799DBA442F}" type="presParOf" srcId="{9251621A-F03C-4C3F-ACAC-348C0C416F1B}" destId="{E77B5D1C-5125-45BB-A3E7-16E98654C699}" srcOrd="2" destOrd="0" presId="urn:microsoft.com/office/officeart/2018/2/layout/IconVerticalSolidList"/>
    <dgm:cxn modelId="{D55D0AE6-BFA1-44D0-BE00-479FB0784463}" type="presParOf" srcId="{9251621A-F03C-4C3F-ACAC-348C0C416F1B}" destId="{80C763D4-BDFB-41E9-BFC7-310AB9255096}" srcOrd="3" destOrd="0" presId="urn:microsoft.com/office/officeart/2018/2/layout/IconVerticalSolidList"/>
    <dgm:cxn modelId="{02565407-C7F2-4C58-995C-31C91BC1CB05}" type="presParOf" srcId="{428A5444-8006-40A3-9E58-B246EF552C39}" destId="{1F5D5E3C-323C-47EC-AD77-B4359E3B5D9D}" srcOrd="1" destOrd="0" presId="urn:microsoft.com/office/officeart/2018/2/layout/IconVerticalSolidList"/>
    <dgm:cxn modelId="{BD6FB1F0-275B-42A5-BAEF-5573AE8789FE}" type="presParOf" srcId="{428A5444-8006-40A3-9E58-B246EF552C39}" destId="{F27440CA-5D50-4BA8-909D-CE87D1BA49AA}" srcOrd="2" destOrd="0" presId="urn:microsoft.com/office/officeart/2018/2/layout/IconVerticalSolidList"/>
    <dgm:cxn modelId="{92D37A2C-0BC9-4D63-BB9F-3B361FF7746F}" type="presParOf" srcId="{F27440CA-5D50-4BA8-909D-CE87D1BA49AA}" destId="{2E999506-4048-4630-B6B9-3BC0110A43C8}" srcOrd="0" destOrd="0" presId="urn:microsoft.com/office/officeart/2018/2/layout/IconVerticalSolidList"/>
    <dgm:cxn modelId="{FDC86A45-E35E-462D-AC33-527591D36A44}" type="presParOf" srcId="{F27440CA-5D50-4BA8-909D-CE87D1BA49AA}" destId="{92B187E5-5055-46F3-84AE-EE0175E714FE}" srcOrd="1" destOrd="0" presId="urn:microsoft.com/office/officeart/2018/2/layout/IconVerticalSolidList"/>
    <dgm:cxn modelId="{ADDB89F4-6F0B-4A07-8E9D-E31C941E88EA}" type="presParOf" srcId="{F27440CA-5D50-4BA8-909D-CE87D1BA49AA}" destId="{3ABE69BA-61D6-4877-8B5E-A69AEDD7792A}" srcOrd="2" destOrd="0" presId="urn:microsoft.com/office/officeart/2018/2/layout/IconVerticalSolidList"/>
    <dgm:cxn modelId="{74DBE9CE-4220-4A01-A79B-DE408829094A}" type="presParOf" srcId="{F27440CA-5D50-4BA8-909D-CE87D1BA49AA}" destId="{232DCC09-01CF-4672-871D-C845D7A64D8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A796D9-E57A-4248-AB58-B19A94FCEC9F}">
      <dsp:nvSpPr>
        <dsp:cNvPr id="0" name=""/>
        <dsp:cNvSpPr/>
      </dsp:nvSpPr>
      <dsp:spPr>
        <a:xfrm>
          <a:off x="212335" y="469890"/>
          <a:ext cx="1335915" cy="133591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AD3E33-8880-4108-8C94-3F870BCFA7DC}">
      <dsp:nvSpPr>
        <dsp:cNvPr id="0" name=""/>
        <dsp:cNvSpPr/>
      </dsp:nvSpPr>
      <dsp:spPr>
        <a:xfrm>
          <a:off x="492877" y="750432"/>
          <a:ext cx="774830" cy="7748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E7AE23-D4F7-4A32-BEB6-83729F215297}">
      <dsp:nvSpPr>
        <dsp:cNvPr id="0" name=""/>
        <dsp:cNvSpPr/>
      </dsp:nvSpPr>
      <dsp:spPr>
        <a:xfrm>
          <a:off x="1834517" y="46989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kern="1200" dirty="0"/>
            <a:t>Fra 1. august 2019 vil alle kurser på turteori undtaget Risikolære være html5 baseret. Det betyder, at Flash, er udfaset, og at kurserne kan afvikles på alle </a:t>
          </a:r>
          <a:r>
            <a:rPr lang="da-DK" sz="2000" kern="1200" dirty="0" err="1"/>
            <a:t>devices</a:t>
          </a:r>
          <a:r>
            <a:rPr lang="da-DK" sz="2000" kern="1200" dirty="0"/>
            <a:t>.</a:t>
          </a:r>
          <a:endParaRPr lang="en-US" sz="2000" kern="1200" dirty="0"/>
        </a:p>
      </dsp:txBody>
      <dsp:txXfrm>
        <a:off x="1834517" y="469890"/>
        <a:ext cx="3148942" cy="1335915"/>
      </dsp:txXfrm>
    </dsp:sp>
    <dsp:sp modelId="{D0F3692B-5EFC-4757-90E7-2D2D04CBED1D}">
      <dsp:nvSpPr>
        <dsp:cNvPr id="0" name=""/>
        <dsp:cNvSpPr/>
      </dsp:nvSpPr>
      <dsp:spPr>
        <a:xfrm>
          <a:off x="5532139" y="469890"/>
          <a:ext cx="1335915" cy="133591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627DDA-1222-4E09-AC37-4E83A80E5C0F}">
      <dsp:nvSpPr>
        <dsp:cNvPr id="0" name=""/>
        <dsp:cNvSpPr/>
      </dsp:nvSpPr>
      <dsp:spPr>
        <a:xfrm>
          <a:off x="5812681" y="750432"/>
          <a:ext cx="774830" cy="7748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B01803-76A5-4304-9360-B93C65DD5AB4}">
      <dsp:nvSpPr>
        <dsp:cNvPr id="0" name=""/>
        <dsp:cNvSpPr/>
      </dsp:nvSpPr>
      <dsp:spPr>
        <a:xfrm>
          <a:off x="7154322" y="46989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kern="1200" dirty="0"/>
            <a:t>Der kommer ny farligt gods bog medio juni. Der bliver mulighed for at lægge ordrer på bogen inden sommerferien.</a:t>
          </a:r>
          <a:endParaRPr lang="en-US" sz="2000" kern="1200" dirty="0"/>
        </a:p>
      </dsp:txBody>
      <dsp:txXfrm>
        <a:off x="7154322" y="469890"/>
        <a:ext cx="3148942" cy="1335915"/>
      </dsp:txXfrm>
    </dsp:sp>
    <dsp:sp modelId="{4F1A5872-E9BB-4CC4-BB69-7126B9E0FCA2}">
      <dsp:nvSpPr>
        <dsp:cNvPr id="0" name=""/>
        <dsp:cNvSpPr/>
      </dsp:nvSpPr>
      <dsp:spPr>
        <a:xfrm>
          <a:off x="212335" y="2545532"/>
          <a:ext cx="1335915" cy="133591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AA2E59-23FD-4A6B-91C7-49CF7575D3B2}">
      <dsp:nvSpPr>
        <dsp:cNvPr id="0" name=""/>
        <dsp:cNvSpPr/>
      </dsp:nvSpPr>
      <dsp:spPr>
        <a:xfrm>
          <a:off x="492877" y="2826074"/>
          <a:ext cx="774830" cy="77483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1FC366-581B-4D5C-B283-6F95EE0D4B8D}">
      <dsp:nvSpPr>
        <dsp:cNvPr id="0" name=""/>
        <dsp:cNvSpPr/>
      </dsp:nvSpPr>
      <dsp:spPr>
        <a:xfrm>
          <a:off x="1834517" y="2545532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kern="1200" dirty="0"/>
            <a:t>Det er nu muligt for skolerne selv at generere koder til fjernundervisningsforløbet ”AMU Forløb Gaffeltruck”.</a:t>
          </a:r>
          <a:endParaRPr lang="en-US" sz="2000" kern="1200" dirty="0"/>
        </a:p>
      </dsp:txBody>
      <dsp:txXfrm>
        <a:off x="1834517" y="2545532"/>
        <a:ext cx="3148942" cy="1335915"/>
      </dsp:txXfrm>
    </dsp:sp>
    <dsp:sp modelId="{DBA720B9-70C6-4289-9D7E-B11F77144422}">
      <dsp:nvSpPr>
        <dsp:cNvPr id="0" name=""/>
        <dsp:cNvSpPr/>
      </dsp:nvSpPr>
      <dsp:spPr>
        <a:xfrm>
          <a:off x="5532139" y="2545532"/>
          <a:ext cx="1335915" cy="133591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6222EA-6159-4A56-AA2C-D9F69DACF639}">
      <dsp:nvSpPr>
        <dsp:cNvPr id="0" name=""/>
        <dsp:cNvSpPr/>
      </dsp:nvSpPr>
      <dsp:spPr>
        <a:xfrm>
          <a:off x="5812681" y="2826074"/>
          <a:ext cx="774830" cy="77483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08F39A-3344-4A49-BE05-D21D2AAE60EE}">
      <dsp:nvSpPr>
        <dsp:cNvPr id="0" name=""/>
        <dsp:cNvSpPr/>
      </dsp:nvSpPr>
      <dsp:spPr>
        <a:xfrm>
          <a:off x="7154322" y="2545532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kern="1200" dirty="0"/>
            <a:t>Der arbejdes p.t. på at udvikle en taxi bog a la Chauffør i varebil. Mere følger.</a:t>
          </a:r>
          <a:br>
            <a:rPr lang="da-DK" sz="2000" kern="1200" dirty="0"/>
          </a:br>
          <a:endParaRPr lang="en-US" sz="2000" kern="1200" dirty="0"/>
        </a:p>
      </dsp:txBody>
      <dsp:txXfrm>
        <a:off x="7154322" y="2545532"/>
        <a:ext cx="3148942" cy="13359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CF6D12-B845-469C-A348-0A0ABC075B8B}">
      <dsp:nvSpPr>
        <dsp:cNvPr id="0" name=""/>
        <dsp:cNvSpPr/>
      </dsp:nvSpPr>
      <dsp:spPr>
        <a:xfrm>
          <a:off x="0" y="956381"/>
          <a:ext cx="6513603" cy="17656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2CC9A1-0D09-442E-8C75-76AF154736FF}">
      <dsp:nvSpPr>
        <dsp:cNvPr id="0" name=""/>
        <dsp:cNvSpPr/>
      </dsp:nvSpPr>
      <dsp:spPr>
        <a:xfrm>
          <a:off x="534102" y="1353647"/>
          <a:ext cx="971095" cy="9710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C763D4-BDFB-41E9-BFC7-310AB9255096}">
      <dsp:nvSpPr>
        <dsp:cNvPr id="0" name=""/>
        <dsp:cNvSpPr/>
      </dsp:nvSpPr>
      <dsp:spPr>
        <a:xfrm>
          <a:off x="2039300" y="956381"/>
          <a:ext cx="4474303" cy="1765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62" tIns="186862" rIns="186862" bIns="18686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500" kern="1200" dirty="0"/>
            <a:t>Problem med lyd/lydsymbol på </a:t>
          </a:r>
          <a:r>
            <a:rPr lang="da-DK" sz="2500" kern="1200" dirty="0" err="1"/>
            <a:t>Ipad</a:t>
          </a:r>
          <a:r>
            <a:rPr lang="da-DK" sz="2500" kern="1200" dirty="0"/>
            <a:t>-Air tabletter løst (AMU Juul) </a:t>
          </a:r>
          <a:endParaRPr lang="en-US" sz="2500" kern="1200" dirty="0"/>
        </a:p>
      </dsp:txBody>
      <dsp:txXfrm>
        <a:off x="2039300" y="956381"/>
        <a:ext cx="4474303" cy="1765627"/>
      </dsp:txXfrm>
    </dsp:sp>
    <dsp:sp modelId="{2E999506-4048-4630-B6B9-3BC0110A43C8}">
      <dsp:nvSpPr>
        <dsp:cNvPr id="0" name=""/>
        <dsp:cNvSpPr/>
      </dsp:nvSpPr>
      <dsp:spPr>
        <a:xfrm>
          <a:off x="0" y="3163416"/>
          <a:ext cx="6513603" cy="17656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B187E5-5055-46F3-84AE-EE0175E714FE}">
      <dsp:nvSpPr>
        <dsp:cNvPr id="0" name=""/>
        <dsp:cNvSpPr/>
      </dsp:nvSpPr>
      <dsp:spPr>
        <a:xfrm>
          <a:off x="534102" y="3560682"/>
          <a:ext cx="971095" cy="97109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2DCC09-01CF-4672-871D-C845D7A64D88}">
      <dsp:nvSpPr>
        <dsp:cNvPr id="0" name=""/>
        <dsp:cNvSpPr/>
      </dsp:nvSpPr>
      <dsp:spPr>
        <a:xfrm>
          <a:off x="2039300" y="3163416"/>
          <a:ext cx="4474303" cy="1765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62" tIns="186862" rIns="186862" bIns="18686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500" kern="1200" dirty="0"/>
            <a:t>Forbedringer ikke udrullet endnu, forventes i kommende weekend</a:t>
          </a:r>
          <a:endParaRPr lang="en-US" sz="2500" kern="1200" dirty="0"/>
        </a:p>
      </dsp:txBody>
      <dsp:txXfrm>
        <a:off x="2039300" y="3163416"/>
        <a:ext cx="4474303" cy="17656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5-16T07:51:38.754"/>
    </inkml:context>
    <inkml:brush xml:id="br0">
      <inkml:brushProperty name="width" value="0.2" units="cm"/>
      <inkml:brushProperty name="height" value="0.4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2939 292,'-67'0,"2"0,19 0,-7 0,-2 0,-10 0,0 0,2-6,9-2,7-5,3 6,6 1,1 6,0 0,6 0,-5 0,5 0,-6 0,-1 0,-7 0,6 0,-13 0,13 0,-6 0,7 0,7 0,2 0,12 0,1 0,6 0,-1 0,-5 0,-1 0,-6 5,-6-4,-2 10,-6-4,-8 6,-2 0,0 0,-5 0,13-1,-6 1,8 0,6-1,-5-6,11 4,-4-3,6-1,-6 5,5-5,-12 6,5 0,-6 1,6 4,-5-4,5 10,0-10,-4 5,16-7,-9 0,16 0,-4-1,10 1,-3-6,3 4,-10-2,-1 3,-6 2,-6 5,5 1,-12 6,5 0,0 0,-5 1,1 14,8-11,-6 11,21-16,-5 6,5-5,-6 12,5-6,-5 8,5-1,-6 7,4 3,-4 0,12 5,-5 3,4 1,-6 7,0-1,6-5,-5 14,5-15,0 6,-4-8,4 1,1-1,1 0,0 16,5-11,-5 11,6-16,0 1,0-9,0 6,0-5,0 0,0 5,0-6,0 8,6 1,2 7,12-6,9 9,-7-18,18 9,-16 0,17-4,-12 9,12-11,-6-1,7-1,16 11,-12-14,12 14,-19-25,10 6,-8-6,6 1,1 5,-8-13,6 6,-1-7,-6-6,13 5,-5-4,7-1,0 0,0-7,9 1,1 1,10-1,19-6,-6-1,-34-7,-1 0,43 0,-22 1,0-2,-19-5,0-2,25 0,-1-3,-27-4,-5-2,41-7,3-6,-13 6,8-6,-3-1,1 1,-8-6,8-3,-10-5,3-8,0-3,-40 20,0 0,2 3,1-1,-1-7,-2 0,18-7,-18 9,-4 1,4 0,15-29,-16 17,-1 1,-8 3,-7 7,5-23,-10 17,5-33,-6 28,2-22,-1 6,0-8,1-1,-7-8,6-3,-13-1,13-6,-12 7,5-9,-7 8,0 4,0 8,0 9,0 3,0 7,0-7,-6 13,-7-12,-10-4,-4 7,-10-17,10 30,-2 1,-27-23,24 18,-1 0,-24-11,20 4,-18 6,11 3,-7 3,-5-7,13 10,-14-2,16 8,-22-6,6 5,-8-1,-6 2,14 13,-14 1,-3-1,-2 6,-7-6,10 7,0 0,-1 7,-23-5,26 12,-24-5,30 6,0 0,-6 0,6 0,24 0,8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0C463E-3210-BD49-B37D-FAD6B6FBDE9C}" type="datetimeFigureOut">
              <a:rPr lang="da-DK" smtClean="0"/>
              <a:t>31-05-2019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5BA3CA-EDEA-9640-9DE9-67353A2055F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54170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D52F63-6CF5-45C3-B3E4-678E0C04A50D}" type="slidenum">
              <a:rPr lang="da-DK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da-DK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a-DK"/>
              <a:t>Præsentationsbillede – tændt ved start</a:t>
            </a:r>
          </a:p>
        </p:txBody>
      </p:sp>
    </p:spTree>
    <p:extLst>
      <p:ext uri="{BB962C8B-B14F-4D97-AF65-F5344CB8AC3E}">
        <p14:creationId xmlns:p14="http://schemas.microsoft.com/office/powerpoint/2010/main" val="3947576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D52F63-6CF5-45C3-B3E4-678E0C04A50D}" type="slidenum">
              <a:rPr lang="da-DK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da-DK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a-DK"/>
              <a:t>Præsentationsbillede – tændt ved start</a:t>
            </a:r>
          </a:p>
        </p:txBody>
      </p:sp>
    </p:spTree>
    <p:extLst>
      <p:ext uri="{BB962C8B-B14F-4D97-AF65-F5344CB8AC3E}">
        <p14:creationId xmlns:p14="http://schemas.microsoft.com/office/powerpoint/2010/main" val="3444291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D52F63-6CF5-45C3-B3E4-678E0C04A50D}" type="slidenum">
              <a:rPr lang="da-DK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da-DK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a-DK"/>
              <a:t>Præsentationsbillede – tændt ved start</a:t>
            </a:r>
          </a:p>
        </p:txBody>
      </p:sp>
    </p:spTree>
    <p:extLst>
      <p:ext uri="{BB962C8B-B14F-4D97-AF65-F5344CB8AC3E}">
        <p14:creationId xmlns:p14="http://schemas.microsoft.com/office/powerpoint/2010/main" val="2649842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D52F63-6CF5-45C3-B3E4-678E0C04A50D}" type="slidenum">
              <a:rPr lang="da-DK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da-DK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a-DK"/>
              <a:t>Præsentationsbillede – tændt ved start</a:t>
            </a:r>
          </a:p>
        </p:txBody>
      </p:sp>
    </p:spTree>
    <p:extLst>
      <p:ext uri="{BB962C8B-B14F-4D97-AF65-F5344CB8AC3E}">
        <p14:creationId xmlns:p14="http://schemas.microsoft.com/office/powerpoint/2010/main" val="2214776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D52F63-6CF5-45C3-B3E4-678E0C04A50D}" type="slidenum">
              <a:rPr lang="da-DK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da-DK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a-DK"/>
              <a:t>Præsentationsbillede – tændt ved start</a:t>
            </a:r>
          </a:p>
        </p:txBody>
      </p:sp>
    </p:spTree>
    <p:extLst>
      <p:ext uri="{BB962C8B-B14F-4D97-AF65-F5344CB8AC3E}">
        <p14:creationId xmlns:p14="http://schemas.microsoft.com/office/powerpoint/2010/main" val="2787495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D52F63-6CF5-45C3-B3E4-678E0C04A50D}" type="slidenum">
              <a:rPr lang="da-DK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da-DK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a-DK"/>
              <a:t>Præsentationsbillede – tændt ved start</a:t>
            </a:r>
          </a:p>
        </p:txBody>
      </p:sp>
    </p:spTree>
    <p:extLst>
      <p:ext uri="{BB962C8B-B14F-4D97-AF65-F5344CB8AC3E}">
        <p14:creationId xmlns:p14="http://schemas.microsoft.com/office/powerpoint/2010/main" val="10583900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6C947-43E6-46D8-B724-A542F904C03E}" type="slidenum">
              <a:rPr lang="da-DK" smtClean="0"/>
              <a:pPr/>
              <a:t>43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87934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led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25505" y="2367558"/>
            <a:ext cx="7524962" cy="2659638"/>
          </a:xfrm>
        </p:spPr>
        <p:txBody>
          <a:bodyPr anchor="b">
            <a:normAutofit/>
          </a:bodyPr>
          <a:lstStyle>
            <a:lvl1pPr algn="l">
              <a:defRPr sz="5400" b="1" cap="none" baseline="0">
                <a:solidFill>
                  <a:srgbClr val="1F95BA"/>
                </a:solidFill>
              </a:defRPr>
            </a:lvl1pPr>
          </a:lstStyle>
          <a:p>
            <a:r>
              <a:rPr lang="da-DK" dirty="0"/>
              <a:t>Klik for at redigere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425505" y="5506676"/>
            <a:ext cx="7524961" cy="614995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redigere i master</a:t>
            </a:r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06" y="521922"/>
            <a:ext cx="3568588" cy="46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93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25505" y="2367558"/>
            <a:ext cx="7524962" cy="2659638"/>
          </a:xfrm>
        </p:spPr>
        <p:txBody>
          <a:bodyPr anchor="b">
            <a:normAutofit/>
          </a:bodyPr>
          <a:lstStyle>
            <a:lvl1pPr algn="l">
              <a:defRPr sz="5400" b="1" cap="none" baseline="0">
                <a:solidFill>
                  <a:srgbClr val="1F95BA"/>
                </a:solidFill>
              </a:defRPr>
            </a:lvl1pPr>
          </a:lstStyle>
          <a:p>
            <a:r>
              <a:rPr lang="da-DK" dirty="0"/>
              <a:t>Klik for at redigere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425505" y="5506676"/>
            <a:ext cx="7524961" cy="614995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redigere i master</a:t>
            </a:r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06" y="521922"/>
            <a:ext cx="3568588" cy="4639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25505" y="2367558"/>
            <a:ext cx="7524962" cy="2659638"/>
          </a:xfrm>
        </p:spPr>
        <p:txBody>
          <a:bodyPr anchor="b">
            <a:normAutofit/>
          </a:bodyPr>
          <a:lstStyle>
            <a:lvl1pPr algn="l">
              <a:defRPr sz="5400" b="1" cap="none" baseline="0">
                <a:solidFill>
                  <a:srgbClr val="1F95BA"/>
                </a:solidFill>
              </a:defRPr>
            </a:lvl1pPr>
          </a:lstStyle>
          <a:p>
            <a:r>
              <a:rPr lang="da-DK" dirty="0"/>
              <a:t>Klik for at redigere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425505" y="5506676"/>
            <a:ext cx="7524961" cy="614995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redigere i master</a:t>
            </a:r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06" y="521922"/>
            <a:ext cx="3568588" cy="4639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25505" y="2367558"/>
            <a:ext cx="7524962" cy="2659638"/>
          </a:xfrm>
        </p:spPr>
        <p:txBody>
          <a:bodyPr anchor="b">
            <a:normAutofit/>
          </a:bodyPr>
          <a:lstStyle>
            <a:lvl1pPr algn="l">
              <a:defRPr sz="5400" b="1" cap="none" baseline="0">
                <a:solidFill>
                  <a:srgbClr val="1F95BA"/>
                </a:solidFill>
              </a:defRPr>
            </a:lvl1pPr>
          </a:lstStyle>
          <a:p>
            <a:r>
              <a:rPr lang="da-DK" dirty="0"/>
              <a:t>Klik for at redigere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425505" y="5506676"/>
            <a:ext cx="7524961" cy="614995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redigere i master</a:t>
            </a:r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06" y="521922"/>
            <a:ext cx="3568588" cy="4639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baseline="0"/>
            </a:lvl1pPr>
          </a:lstStyle>
          <a:p>
            <a:r>
              <a:rPr lang="da-DK" dirty="0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604F84-B837-0E41-93E7-676F3AAFAF72}" type="datetimeFigureOut">
              <a:rPr lang="da-DK" smtClean="0"/>
              <a:t>31-05-2019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2708136" y="6286066"/>
            <a:ext cx="2743200" cy="365125"/>
          </a:xfrm>
          <a:prstGeom prst="rect">
            <a:avLst/>
          </a:prstGeom>
        </p:spPr>
        <p:txBody>
          <a:bodyPr/>
          <a:lstStyle/>
          <a:p>
            <a:fld id="{6701B656-8800-6845-B50F-8BDBF6EDC38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44645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880" y="3269181"/>
            <a:ext cx="6380119" cy="3588817"/>
          </a:xfrm>
          <a:prstGeom prst="rect">
            <a:avLst/>
          </a:prstGeom>
        </p:spPr>
      </p:pic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320984" y="130456"/>
            <a:ext cx="11550032" cy="1023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320984" y="1462465"/>
            <a:ext cx="11550032" cy="45984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2" name="Tekstfelt 11"/>
          <p:cNvSpPr txBox="1"/>
          <p:nvPr userDrawn="1"/>
        </p:nvSpPr>
        <p:spPr>
          <a:xfrm>
            <a:off x="3637503" y="71946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a-DK" dirty="0"/>
          </a:p>
        </p:txBody>
      </p:sp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85" y="6334328"/>
            <a:ext cx="2066166" cy="268602"/>
          </a:xfrm>
          <a:prstGeom prst="rect">
            <a:avLst/>
          </a:prstGeom>
        </p:spPr>
      </p:pic>
      <p:sp>
        <p:nvSpPr>
          <p:cNvPr id="16" name="Tekstfelt 15"/>
          <p:cNvSpPr txBox="1"/>
          <p:nvPr userDrawn="1"/>
        </p:nvSpPr>
        <p:spPr>
          <a:xfrm>
            <a:off x="9711890" y="6332140"/>
            <a:ext cx="15689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200" dirty="0">
                <a:solidFill>
                  <a:prstClr val="white"/>
                </a:solidFill>
              </a:rPr>
              <a:t>Side </a:t>
            </a:r>
            <a:fld id="{0696120E-B2E3-FB48-A398-4A2F26316A71}" type="slidenum">
              <a:rPr lang="da-DK" sz="1200" smtClean="0">
                <a:solidFill>
                  <a:prstClr val="white"/>
                </a:solidFill>
              </a:rPr>
              <a:pPr algn="ctr"/>
              <a:t>‹nr.›</a:t>
            </a:fld>
            <a:r>
              <a:rPr lang="da-DK" sz="1200" dirty="0">
                <a:solidFill>
                  <a:prstClr val="white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736022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50" r:id="rId5"/>
    <p:sldLayoutId id="214748366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linten.dk/forside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linten.dk/forsid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linten.dk/forside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linten.dk/forside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linten.dk/forside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materialeplatform.emu.dk/materialer/bogkort/118012191" TargetMode="External"/><Relationship Id="rId2" Type="http://schemas.openxmlformats.org/officeDocument/2006/relationships/hyperlink" Target="https://www.tur.dk/media/384174/2017-139101-analyse-af-hvordan-uddannelser-for-flygtninge-og-indvandrere-gennemfoeres.pdf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google.com/imgres?imgurl=https%3A%2F%2Flh3.googleusercontent.com%2FRiVNoqxOK27_JT4WnWJiYiPnNEsuxNzE30lvtTK79pSeQXCie-jFAkeYLBLrnIqQA6Dzrs4XxBgLVSHB944dBw%3Ds1600&amp;imgrefurl=https%3A%2F%2Fwww.esbjergik.dk%2Finfo-fra-eik.html&amp;docid=d7VbJLUwk5ILMM&amp;tbnid=H7FyO7VfNmLvtM%3A&amp;vet=10ahUKEwi0mZvonaziAhUk_SoKHUNrBlQQMwhFKAgwCA..i&amp;w=259&amp;h=194&amp;bih=606&amp;biw=1366&amp;q=info&amp;ved=0ahUKEwi0mZvonaziAhUk_SoKHUNrBlQQMwhFKAgwCA&amp;iact=mrc&amp;uact=8" TargetMode="Externa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www.cargodynasty.dk/" TargetMode="Externa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14013634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939" y="851132"/>
            <a:ext cx="9252520" cy="2234454"/>
          </a:xfrm>
          <a:prstGeom prst="rect">
            <a:avLst/>
          </a:prstGeom>
        </p:spPr>
      </p:pic>
      <p:sp>
        <p:nvSpPr>
          <p:cNvPr id="4" name="Rektangel 3"/>
          <p:cNvSpPr/>
          <p:nvPr/>
        </p:nvSpPr>
        <p:spPr>
          <a:xfrm>
            <a:off x="2372565" y="3097435"/>
            <a:ext cx="6876256" cy="20162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>
          <a:xfrm>
            <a:off x="2851889" y="3183205"/>
            <a:ext cx="6552728" cy="38609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da-DK" sz="5400" b="1" dirty="0">
                <a:latin typeface="Arial Black" pitchFamily="34" charset="0"/>
                <a:cs typeface="Arial" pitchFamily="34" charset="0"/>
              </a:rPr>
              <a:t>AMU</a:t>
            </a:r>
          </a:p>
          <a:p>
            <a:pPr algn="ctr">
              <a:buNone/>
            </a:pPr>
            <a:r>
              <a:rPr lang="da-DK" sz="5400" b="1" dirty="0">
                <a:latin typeface="Arial Black" pitchFamily="34" charset="0"/>
                <a:cs typeface="Arial" pitchFamily="34" charset="0"/>
              </a:rPr>
              <a:t>DIALOGMØDE</a:t>
            </a:r>
          </a:p>
          <a:p>
            <a:pPr marL="0" indent="0">
              <a:buNone/>
            </a:pPr>
            <a:endParaRPr lang="da-DK" sz="5800" b="1" dirty="0">
              <a:latin typeface="Calibri"/>
              <a:ea typeface="Calibri"/>
              <a:cs typeface="Calibri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036366" y="5259397"/>
            <a:ext cx="630012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a-DK" sz="3200" b="1" dirty="0"/>
              <a:t>AMU dialogmøde den 23. maj 2019</a:t>
            </a:r>
          </a:p>
          <a:p>
            <a:pPr algn="ctr"/>
            <a:r>
              <a:rPr lang="da-DK" sz="3200" b="1" dirty="0"/>
              <a:t> </a:t>
            </a:r>
            <a:r>
              <a:rPr lang="nn-NO" sz="3200" b="1" dirty="0"/>
              <a:t>Learnmark</a:t>
            </a:r>
            <a:endParaRPr lang="da-DK" sz="3200" b="1" dirty="0"/>
          </a:p>
        </p:txBody>
      </p:sp>
    </p:spTree>
    <p:extLst>
      <p:ext uri="{BB962C8B-B14F-4D97-AF65-F5344CB8AC3E}">
        <p14:creationId xmlns:p14="http://schemas.microsoft.com/office/powerpoint/2010/main" val="1737755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0B6465-A976-E54F-905D-0C689D447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Ventetider vedr. kørekort</a:t>
            </a:r>
          </a:p>
        </p:txBody>
      </p:sp>
      <p:graphicFrame>
        <p:nvGraphicFramePr>
          <p:cNvPr id="4" name="Pladsholder til indhold 3">
            <a:extLst>
              <a:ext uri="{FF2B5EF4-FFF2-40B4-BE49-F238E27FC236}">
                <a16:creationId xmlns:a16="http://schemas.microsoft.com/office/drawing/2014/main" id="{F3C09B75-1152-4644-8FA0-D18B349E763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20675" y="3487631"/>
          <a:ext cx="11550650" cy="5479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56095">
                  <a:extLst>
                    <a:ext uri="{9D8B030D-6E8A-4147-A177-3AD203B41FA5}">
                      <a16:colId xmlns:a16="http://schemas.microsoft.com/office/drawing/2014/main" val="3335782671"/>
                    </a:ext>
                  </a:extLst>
                </a:gridCol>
                <a:gridCol w="1358745">
                  <a:extLst>
                    <a:ext uri="{9D8B030D-6E8A-4147-A177-3AD203B41FA5}">
                      <a16:colId xmlns:a16="http://schemas.microsoft.com/office/drawing/2014/main" val="2915163326"/>
                    </a:ext>
                  </a:extLst>
                </a:gridCol>
                <a:gridCol w="582697">
                  <a:extLst>
                    <a:ext uri="{9D8B030D-6E8A-4147-A177-3AD203B41FA5}">
                      <a16:colId xmlns:a16="http://schemas.microsoft.com/office/drawing/2014/main" val="2582854747"/>
                    </a:ext>
                  </a:extLst>
                </a:gridCol>
                <a:gridCol w="667453">
                  <a:extLst>
                    <a:ext uri="{9D8B030D-6E8A-4147-A177-3AD203B41FA5}">
                      <a16:colId xmlns:a16="http://schemas.microsoft.com/office/drawing/2014/main" val="3421346502"/>
                    </a:ext>
                  </a:extLst>
                </a:gridCol>
                <a:gridCol w="582697">
                  <a:extLst>
                    <a:ext uri="{9D8B030D-6E8A-4147-A177-3AD203B41FA5}">
                      <a16:colId xmlns:a16="http://schemas.microsoft.com/office/drawing/2014/main" val="949239350"/>
                    </a:ext>
                  </a:extLst>
                </a:gridCol>
                <a:gridCol w="762804">
                  <a:extLst>
                    <a:ext uri="{9D8B030D-6E8A-4147-A177-3AD203B41FA5}">
                      <a16:colId xmlns:a16="http://schemas.microsoft.com/office/drawing/2014/main" val="559306168"/>
                    </a:ext>
                  </a:extLst>
                </a:gridCol>
                <a:gridCol w="582697">
                  <a:extLst>
                    <a:ext uri="{9D8B030D-6E8A-4147-A177-3AD203B41FA5}">
                      <a16:colId xmlns:a16="http://schemas.microsoft.com/office/drawing/2014/main" val="3320182440"/>
                    </a:ext>
                  </a:extLst>
                </a:gridCol>
                <a:gridCol w="5657462">
                  <a:extLst>
                    <a:ext uri="{9D8B030D-6E8A-4147-A177-3AD203B41FA5}">
                      <a16:colId xmlns:a16="http://schemas.microsoft.com/office/drawing/2014/main" val="4157407683"/>
                    </a:ext>
                  </a:extLst>
                </a:gridCol>
              </a:tblGrid>
              <a:tr h="178906">
                <a:tc rowSpan="3">
                  <a:txBody>
                    <a:bodyPr/>
                    <a:lstStyle/>
                    <a:p>
                      <a:pPr algn="l" fontAlgn="ctr"/>
                      <a:r>
                        <a:rPr lang="da-DK" sz="1000" u="none" strike="noStrike">
                          <a:effectLst/>
                        </a:rPr>
                        <a:t>København</a:t>
                      </a:r>
                      <a:endParaRPr lang="da-DK" sz="1000" b="0" i="0" u="none" strike="noStrike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000" u="none" strike="noStrike">
                          <a:effectLst/>
                        </a:rPr>
                        <a:t>Dekra Hovedstaden</a:t>
                      </a:r>
                      <a:endParaRPr lang="da-DK" sz="1000" b="0" i="0" u="none" strike="noStrike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5%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14-30 dage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u="none" strike="noStrike">
                          <a:effectLst/>
                        </a:rPr>
                        <a:t>0%</a:t>
                      </a:r>
                      <a:endParaRPr lang="da-DK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u="none" strike="noStrike">
                          <a:effectLst/>
                        </a:rPr>
                        <a:t>21-30 dage</a:t>
                      </a:r>
                      <a:endParaRPr lang="da-DK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u="none" strike="noStrike">
                          <a:effectLst/>
                        </a:rPr>
                        <a:t>Ja</a:t>
                      </a:r>
                      <a:endParaRPr lang="da-DK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Længere sagsbehandlingstid på Bus/erhverv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b"/>
                </a:tc>
                <a:extLst>
                  <a:ext uri="{0D108BD9-81ED-4DB2-BD59-A6C34878D82A}">
                    <a16:rowId xmlns:a16="http://schemas.microsoft.com/office/drawing/2014/main" val="3551175338"/>
                  </a:ext>
                </a:extLst>
              </a:tr>
              <a:tr h="178906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000" u="none" strike="noStrike">
                          <a:effectLst/>
                        </a:rPr>
                        <a:t>TEC</a:t>
                      </a:r>
                      <a:endParaRPr lang="da-DK" sz="1000" b="0" i="0" u="none" strike="noStrike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15%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60 dage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u="none" strike="noStrike">
                          <a:effectLst/>
                        </a:rPr>
                        <a:t>2%</a:t>
                      </a:r>
                      <a:endParaRPr lang="da-DK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u="none" strike="noStrike">
                          <a:effectLst/>
                        </a:rPr>
                        <a:t>21-30 dage</a:t>
                      </a:r>
                      <a:endParaRPr lang="da-DK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u="none" strike="noStrike">
                          <a:effectLst/>
                        </a:rPr>
                        <a:t>Ja</a:t>
                      </a:r>
                      <a:endParaRPr lang="da-DK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Bruger mange ressourcer på at gøre kursister færdige efter kursusperiode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b"/>
                </a:tc>
                <a:extLst>
                  <a:ext uri="{0D108BD9-81ED-4DB2-BD59-A6C34878D82A}">
                    <a16:rowId xmlns:a16="http://schemas.microsoft.com/office/drawing/2014/main" val="1035345076"/>
                  </a:ext>
                </a:extLst>
              </a:tr>
              <a:tr h="190088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000" u="none" strike="noStrike">
                          <a:effectLst/>
                        </a:rPr>
                        <a:t>UC Plus</a:t>
                      </a:r>
                      <a:endParaRPr lang="da-DK" sz="1000" b="0" i="0" u="none" strike="noStrike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10%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25 dage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u="none" strike="noStrike">
                          <a:effectLst/>
                        </a:rPr>
                        <a:t>0%</a:t>
                      </a:r>
                      <a:endParaRPr lang="da-DK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u="none" strike="noStrike">
                          <a:effectLst/>
                        </a:rPr>
                        <a:t>30 dage </a:t>
                      </a:r>
                      <a:endParaRPr lang="da-DK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u="none" strike="noStrike">
                          <a:effectLst/>
                        </a:rPr>
                        <a:t>Nej</a:t>
                      </a:r>
                      <a:endParaRPr lang="da-DK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 dirty="0">
                          <a:effectLst/>
                        </a:rPr>
                        <a:t> 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b"/>
                </a:tc>
                <a:extLst>
                  <a:ext uri="{0D108BD9-81ED-4DB2-BD59-A6C34878D82A}">
                    <a16:rowId xmlns:a16="http://schemas.microsoft.com/office/drawing/2014/main" val="3590428807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9" name="Håndskrift 18">
                <a:extLst>
                  <a:ext uri="{FF2B5EF4-FFF2-40B4-BE49-F238E27FC236}">
                    <a16:creationId xmlns:a16="http://schemas.microsoft.com/office/drawing/2014/main" id="{0AF45AF4-0D1B-CA49-9632-7240DA78A1DF}"/>
                  </a:ext>
                </a:extLst>
              </p14:cNvPr>
              <p14:cNvContentPartPr/>
              <p14:nvPr/>
            </p14:nvContentPartPr>
            <p14:xfrm>
              <a:off x="3972645" y="3077550"/>
              <a:ext cx="1386360" cy="1405800"/>
            </p14:xfrm>
          </p:contentPart>
        </mc:Choice>
        <mc:Fallback xmlns="">
          <p:pic>
            <p:nvPicPr>
              <p:cNvPr id="19" name="Håndskrift 18">
                <a:extLst>
                  <a:ext uri="{FF2B5EF4-FFF2-40B4-BE49-F238E27FC236}">
                    <a16:creationId xmlns:a16="http://schemas.microsoft.com/office/drawing/2014/main" id="{0AF45AF4-0D1B-CA49-9632-7240DA78A1D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36645" y="3005910"/>
                <a:ext cx="1458000" cy="1549440"/>
              </a:xfrm>
              <a:prstGeom prst="rect">
                <a:avLst/>
              </a:prstGeom>
            </p:spPr>
          </p:pic>
        </mc:Fallback>
      </mc:AlternateContent>
      <p:pic>
        <p:nvPicPr>
          <p:cNvPr id="21" name="Billede 20">
            <a:extLst>
              <a:ext uri="{FF2B5EF4-FFF2-40B4-BE49-F238E27FC236}">
                <a16:creationId xmlns:a16="http://schemas.microsoft.com/office/drawing/2014/main" id="{7E7D1BE3-3C56-7243-A44C-7A70166D49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692" y="1039991"/>
            <a:ext cx="3784600" cy="214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11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E25E73-5D44-E94C-83CB-892D1352B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Ventetider vedr. kørekort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2FF8961-9863-8E4F-A04C-0130859A38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/>
              <a:t>Regeringen har besluttet at ressortoverdrage en række af politiets færdsels-</a:t>
            </a:r>
          </a:p>
          <a:p>
            <a:pPr marL="0" indent="0">
              <a:buNone/>
            </a:pPr>
            <a:r>
              <a:rPr lang="da-DK" dirty="0"/>
              <a:t>opgaver til Færdselsstyrelsen pr. </a:t>
            </a:r>
            <a:r>
              <a:rPr lang="da-DK" b="1" dirty="0"/>
              <a:t>1. januar 2020. </a:t>
            </a:r>
          </a:p>
          <a:p>
            <a:pPr marL="0" indent="0">
              <a:buNone/>
            </a:pPr>
            <a:r>
              <a:rPr lang="da-DK" dirty="0"/>
              <a:t>Det gælder konkret opgaverne i relation til:</a:t>
            </a:r>
          </a:p>
          <a:p>
            <a:r>
              <a:rPr lang="da-DK" b="1" i="1" dirty="0">
                <a:solidFill>
                  <a:srgbClr val="FF0000"/>
                </a:solidFill>
              </a:rPr>
              <a:t>Afvikling af køreprøver.</a:t>
            </a:r>
            <a:endParaRPr lang="da-DK" b="1" dirty="0">
              <a:solidFill>
                <a:srgbClr val="FF0000"/>
              </a:solidFill>
            </a:endParaRPr>
          </a:p>
          <a:p>
            <a:r>
              <a:rPr lang="da-DK" i="1" dirty="0"/>
              <a:t>Udstedelse og administration af kørekort.</a:t>
            </a:r>
            <a:endParaRPr lang="da-DK" dirty="0"/>
          </a:p>
          <a:p>
            <a:r>
              <a:rPr lang="da-DK" i="1" dirty="0"/>
              <a:t>Udstedelse af takografkort.</a:t>
            </a:r>
            <a:endParaRPr lang="da-DK" dirty="0"/>
          </a:p>
          <a:p>
            <a:r>
              <a:rPr lang="da-DK" i="1" dirty="0"/>
              <a:t>Behandling af ansøgninger om tilladelser til særtransporter.</a:t>
            </a: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41346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75" descr="ghost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3571875"/>
            <a:ext cx="19812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584"/>
          <p:cNvSpPr>
            <a:spLocks noChangeArrowheads="1"/>
          </p:cNvSpPr>
          <p:nvPr/>
        </p:nvSpPr>
        <p:spPr bwMode="auto">
          <a:xfrm>
            <a:off x="1524001" y="2522022"/>
            <a:ext cx="18473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a-DK">
              <a:latin typeface="Calibri" pitchFamily="34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E939FD6E-7C2B-4BE5-BDEC-19C8F7D9A9A9}"/>
              </a:ext>
            </a:extLst>
          </p:cNvPr>
          <p:cNvSpPr txBox="1">
            <a:spLocks/>
          </p:cNvSpPr>
          <p:nvPr/>
        </p:nvSpPr>
        <p:spPr>
          <a:xfrm>
            <a:off x="1219200" y="4081557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da-DK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Prøver i AMU</a:t>
            </a:r>
          </a:p>
          <a:p>
            <a:pPr lvl="0">
              <a:spcBef>
                <a:spcPct val="0"/>
              </a:spcBef>
              <a:defRPr/>
            </a:pPr>
            <a:endParaRPr lang="da-DK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da-DK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Ved Johnny Bengtson</a:t>
            </a:r>
          </a:p>
        </p:txBody>
      </p:sp>
    </p:spTree>
    <p:extLst>
      <p:ext uri="{BB962C8B-B14F-4D97-AF65-F5344CB8AC3E}">
        <p14:creationId xmlns:p14="http://schemas.microsoft.com/office/powerpoint/2010/main" val="306645817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7D18C442-0D87-4A99-8F80-2E3E7CB42F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Prøver på alle AMU kurser senest d. 1. januar 2020</a:t>
            </a:r>
          </a:p>
          <a:p>
            <a:r>
              <a:rPr lang="da-DK" dirty="0"/>
              <a:t>TUR udvikler og indlægger løbende prøver i 2019</a:t>
            </a:r>
          </a:p>
          <a:p>
            <a:pPr lvl="1"/>
            <a:r>
              <a:rPr lang="da-DK" dirty="0"/>
              <a:t>Pt. Er der udviklet ca. 60 prøver</a:t>
            </a:r>
          </a:p>
          <a:p>
            <a:r>
              <a:rPr lang="da-DK" dirty="0"/>
              <a:t>Når et uddannelsesmål er godkendt med prøve, er målet omfattet af prøvekravet en måned efter</a:t>
            </a:r>
          </a:p>
          <a:p>
            <a:r>
              <a:rPr lang="da-DK" dirty="0"/>
              <a:t>Godkendelse af mål med prøve fremgår af ”ugens rapport” fra UVM</a:t>
            </a:r>
          </a:p>
          <a:p>
            <a:r>
              <a:rPr lang="da-DK" dirty="0"/>
              <a:t>TUR vil vedligeholde en liste på hjemmesiden, som angiver hvilke mål der er prøvekrav på og hvornår</a:t>
            </a:r>
          </a:p>
          <a:p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B0176B5-1933-448C-BAFC-1FB9D9F66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Prøver i AMU</a:t>
            </a:r>
          </a:p>
        </p:txBody>
      </p:sp>
    </p:spTree>
    <p:extLst>
      <p:ext uri="{BB962C8B-B14F-4D97-AF65-F5344CB8AC3E}">
        <p14:creationId xmlns:p14="http://schemas.microsoft.com/office/powerpoint/2010/main" val="2330679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9DCB920A-B763-4BBB-BC82-2A428E5F2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984" y="1546704"/>
            <a:ext cx="11550032" cy="4598469"/>
          </a:xfrm>
        </p:spPr>
        <p:txBody>
          <a:bodyPr/>
          <a:lstStyle/>
          <a:p>
            <a:r>
              <a:rPr lang="da-DK" dirty="0"/>
              <a:t>Forholdene omkring prøver på EU-efteruddannelse er stadig ikke afklaret</a:t>
            </a:r>
          </a:p>
          <a:p>
            <a:r>
              <a:rPr lang="da-DK" dirty="0"/>
              <a:t>Mangler afklaring af flere forhold mellem UVM og Færdselsstyrelsen</a:t>
            </a:r>
          </a:p>
          <a:p>
            <a:r>
              <a:rPr lang="da-DK" dirty="0"/>
              <a:t>Prøverne er reelt udviklet og kan afvikles i MT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D561432-A3F6-4A21-874C-A55146622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Prøver i AMU - EU efteruddannelse</a:t>
            </a:r>
          </a:p>
        </p:txBody>
      </p:sp>
    </p:spTree>
    <p:extLst>
      <p:ext uri="{BB962C8B-B14F-4D97-AF65-F5344CB8AC3E}">
        <p14:creationId xmlns:p14="http://schemas.microsoft.com/office/powerpoint/2010/main" val="2924738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C559F020-6213-4060-9ABA-019EB38EB3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Spørgsmål til de enkelte prøver, kan rettes til den relevante konsulent</a:t>
            </a:r>
          </a:p>
          <a:p>
            <a:r>
              <a:rPr lang="da-DK" dirty="0"/>
              <a:t>TUR forventer at afholde seminar/møde sidst på året, med opsamling på prøverne.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0471BD4-6443-482B-8947-32A3371E5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Prøverne</a:t>
            </a:r>
          </a:p>
        </p:txBody>
      </p:sp>
    </p:spTree>
    <p:extLst>
      <p:ext uri="{BB962C8B-B14F-4D97-AF65-F5344CB8AC3E}">
        <p14:creationId xmlns:p14="http://schemas.microsoft.com/office/powerpoint/2010/main" val="15933713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75" descr="ghost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3571875"/>
            <a:ext cx="19812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584"/>
          <p:cNvSpPr>
            <a:spLocks noChangeArrowheads="1"/>
          </p:cNvSpPr>
          <p:nvPr/>
        </p:nvSpPr>
        <p:spPr bwMode="auto">
          <a:xfrm>
            <a:off x="1524001" y="2522022"/>
            <a:ext cx="18473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a-DK">
              <a:latin typeface="Calibri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938F879-2F33-454B-937F-7F12C5ECDB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361" y="2891354"/>
            <a:ext cx="774561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a-DK" sz="4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Nyt fra Trafik- og </a:t>
            </a:r>
          </a:p>
          <a:p>
            <a:pPr>
              <a:defRPr/>
            </a:pPr>
            <a:r>
              <a:rPr lang="da-DK" sz="4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byggestyrelsen</a:t>
            </a:r>
          </a:p>
          <a:p>
            <a:pPr>
              <a:defRPr/>
            </a:pPr>
            <a:endParaRPr lang="da-DK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a-DK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da-DK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Ved Michael Igelski</a:t>
            </a:r>
          </a:p>
          <a:p>
            <a:pPr>
              <a:defRPr/>
            </a:pPr>
            <a:endParaRPr lang="da-DK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FontTx/>
              <a:buChar char="-"/>
              <a:defRPr/>
            </a:pPr>
            <a:endParaRPr lang="da-DK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47705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75" descr="ghost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3571875"/>
            <a:ext cx="19812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584"/>
          <p:cNvSpPr>
            <a:spLocks noChangeArrowheads="1"/>
          </p:cNvSpPr>
          <p:nvPr/>
        </p:nvSpPr>
        <p:spPr bwMode="auto">
          <a:xfrm>
            <a:off x="1524001" y="2522022"/>
            <a:ext cx="18473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a-DK">
              <a:latin typeface="Calibri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938F879-2F33-454B-937F-7F12C5ECDB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578" y="3194529"/>
            <a:ext cx="7745610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a-DK" sz="4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Nyt fra brancheudvalgene</a:t>
            </a:r>
          </a:p>
          <a:p>
            <a:pPr>
              <a:defRPr/>
            </a:pPr>
            <a:endParaRPr lang="da-DK" sz="4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a-DK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FontTx/>
              <a:buChar char="-"/>
              <a:defRPr/>
            </a:pPr>
            <a:endParaRPr lang="da-DK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414890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75" descr="ghost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3571875"/>
            <a:ext cx="19812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584"/>
          <p:cNvSpPr>
            <a:spLocks noChangeArrowheads="1"/>
          </p:cNvSpPr>
          <p:nvPr/>
        </p:nvSpPr>
        <p:spPr bwMode="auto">
          <a:xfrm>
            <a:off x="1524001" y="2522022"/>
            <a:ext cx="18473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a-DK">
              <a:latin typeface="Calibri" pitchFamily="34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E939FD6E-7C2B-4BE5-BDEC-19C8F7D9A9A9}"/>
              </a:ext>
            </a:extLst>
          </p:cNvPr>
          <p:cNvSpPr txBox="1">
            <a:spLocks/>
          </p:cNvSpPr>
          <p:nvPr/>
        </p:nvSpPr>
        <p:spPr>
          <a:xfrm>
            <a:off x="477078" y="3789362"/>
            <a:ext cx="623514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>
              <a:spcBef>
                <a:spcPct val="0"/>
              </a:spcBef>
              <a:defRPr/>
            </a:pPr>
            <a:r>
              <a:rPr lang="da-DK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Vejgodstransport</a:t>
            </a:r>
          </a:p>
          <a:p>
            <a:pPr lvl="0" algn="ctr">
              <a:spcBef>
                <a:spcPct val="0"/>
              </a:spcBef>
              <a:defRPr/>
            </a:pPr>
            <a:endParaRPr lang="da-DK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da-DK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Ved Mogens Ellgaard-Cramer </a:t>
            </a:r>
          </a:p>
          <a:p>
            <a:pPr lvl="0">
              <a:spcBef>
                <a:spcPct val="0"/>
              </a:spcBef>
              <a:defRPr/>
            </a:pPr>
            <a:endParaRPr lang="da-DK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39891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Vejgods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  <a:p>
            <a:r>
              <a:rPr lang="da-DK" sz="3600" dirty="0"/>
              <a:t>Analyse renovation</a:t>
            </a:r>
          </a:p>
          <a:p>
            <a:r>
              <a:rPr lang="da-DK" sz="3600" dirty="0"/>
              <a:t>Varebils chaufføruddannelsen</a:t>
            </a:r>
          </a:p>
          <a:p>
            <a:r>
              <a:rPr lang="da-DK" sz="3600" dirty="0"/>
              <a:t>Faglærerkurser</a:t>
            </a:r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20913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4BEA981A-0230-442F-960E-7F9FC437E7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371" y="643467"/>
            <a:ext cx="6277257" cy="557106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C419F22F-B77E-A14E-BFFF-2566E87707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0092" y="480646"/>
            <a:ext cx="4895678" cy="6061075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89A4D61D-62DA-4684-814F-E5F73DBA7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984" y="130456"/>
            <a:ext cx="11550032" cy="1023207"/>
          </a:xfrm>
        </p:spPr>
        <p:txBody>
          <a:bodyPr/>
          <a:lstStyle/>
          <a:p>
            <a:r>
              <a:rPr lang="da-DK" dirty="0"/>
              <a:t>Vejgods</a:t>
            </a:r>
          </a:p>
        </p:txBody>
      </p:sp>
    </p:spTree>
    <p:extLst>
      <p:ext uri="{BB962C8B-B14F-4D97-AF65-F5344CB8AC3E}">
        <p14:creationId xmlns:p14="http://schemas.microsoft.com/office/powerpoint/2010/main" val="111936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D0BCDAB-8776-3D49-BEC9-1510E6399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015" y="1771955"/>
            <a:ext cx="11550032" cy="4598469"/>
          </a:xfrm>
        </p:spPr>
        <p:txBody>
          <a:bodyPr/>
          <a:lstStyle/>
          <a:p>
            <a:pPr marL="0" indent="0">
              <a:buNone/>
            </a:pPr>
            <a:endParaRPr lang="da-DK" dirty="0"/>
          </a:p>
          <a:p>
            <a:r>
              <a:rPr lang="da-DK" sz="3200" dirty="0"/>
              <a:t>Grundlag for gennemgang af renovationsmålene</a:t>
            </a:r>
          </a:p>
          <a:p>
            <a:r>
              <a:rPr lang="da-DK" sz="3200" dirty="0"/>
              <a:t>Analysearbejdet starter efter sommerferien</a:t>
            </a:r>
          </a:p>
          <a:p>
            <a:r>
              <a:rPr lang="da-DK" sz="3200" dirty="0"/>
              <a:t>Afsluttes ultimo 2019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45BCFF90-86BC-453C-ACDD-59D514DD0EFF}"/>
              </a:ext>
            </a:extLst>
          </p:cNvPr>
          <p:cNvSpPr txBox="1">
            <a:spLocks/>
          </p:cNvSpPr>
          <p:nvPr/>
        </p:nvSpPr>
        <p:spPr>
          <a:xfrm>
            <a:off x="473384" y="282856"/>
            <a:ext cx="11550032" cy="1023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/>
              <a:t>Vejgods</a:t>
            </a:r>
          </a:p>
        </p:txBody>
      </p:sp>
    </p:spTree>
    <p:extLst>
      <p:ext uri="{BB962C8B-B14F-4D97-AF65-F5344CB8AC3E}">
        <p14:creationId xmlns:p14="http://schemas.microsoft.com/office/powerpoint/2010/main" val="33158237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168AD4-8C00-0641-AC94-1C64B6CCE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Vejgods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DC87131-4B16-A548-91AC-EC9A17675D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sz="3200" dirty="0"/>
              <a:t>Varebilschauffør uddannelserne</a:t>
            </a:r>
          </a:p>
          <a:p>
            <a:pPr marL="0" indent="0">
              <a:buNone/>
            </a:pPr>
            <a:endParaRPr lang="da-DK" dirty="0"/>
          </a:p>
          <a:p>
            <a:pPr marL="514350" indent="-514350">
              <a:buAutoNum type="arabicPlain" startAt="53"/>
            </a:pPr>
            <a:r>
              <a:rPr lang="da-DK" dirty="0"/>
              <a:t> 	AMU-mål	48850 Grundlæggende kvalifikation for varebilschauffører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44	AMU-mål	48851 Efteruddannelse for varebilschauffører</a:t>
            </a:r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A17639B1-B0E6-4B34-BEBD-C54B3E55E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1780" y="4375009"/>
            <a:ext cx="27051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5698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00CB509C-14FD-4977-8C8E-78AE43E1A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da-DK">
                <a:solidFill>
                  <a:srgbClr val="FFFFFF"/>
                </a:solidFill>
              </a:rPr>
              <a:t>Vejgods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4B5A303-E527-9940-9DC0-22509088C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da-DK" b="1" dirty="0">
                <a:solidFill>
                  <a:srgbClr val="000000"/>
                </a:solidFill>
              </a:rPr>
              <a:t>Faglærerkursus:</a:t>
            </a:r>
          </a:p>
          <a:p>
            <a:pPr marL="0" indent="0">
              <a:buNone/>
            </a:pPr>
            <a:endParaRPr lang="da-DK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da-DK" dirty="0">
                <a:solidFill>
                  <a:srgbClr val="000000"/>
                </a:solidFill>
              </a:rPr>
              <a:t>13. juni 2019 </a:t>
            </a:r>
          </a:p>
          <a:p>
            <a:pPr marL="0" indent="0">
              <a:buNone/>
            </a:pPr>
            <a:r>
              <a:rPr lang="da-DK" dirty="0">
                <a:solidFill>
                  <a:srgbClr val="000000"/>
                </a:solidFill>
              </a:rPr>
              <a:t>ERFA Konference </a:t>
            </a:r>
            <a:br>
              <a:rPr lang="da-DK" dirty="0">
                <a:solidFill>
                  <a:srgbClr val="000000"/>
                </a:solidFill>
              </a:rPr>
            </a:br>
            <a:r>
              <a:rPr lang="da-DK" dirty="0">
                <a:solidFill>
                  <a:srgbClr val="000000"/>
                </a:solidFill>
              </a:rPr>
              <a:t>EU Efteruddannelse Gods og Bus</a:t>
            </a:r>
          </a:p>
        </p:txBody>
      </p:sp>
    </p:spTree>
    <p:extLst>
      <p:ext uri="{BB962C8B-B14F-4D97-AF65-F5344CB8AC3E}">
        <p14:creationId xmlns:p14="http://schemas.microsoft.com/office/powerpoint/2010/main" val="26895301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75" descr="ghost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3571875"/>
            <a:ext cx="19812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584"/>
          <p:cNvSpPr>
            <a:spLocks noChangeArrowheads="1"/>
          </p:cNvSpPr>
          <p:nvPr/>
        </p:nvSpPr>
        <p:spPr bwMode="auto">
          <a:xfrm>
            <a:off x="1524001" y="2522022"/>
            <a:ext cx="18473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a-DK">
              <a:latin typeface="Calibri" pitchFamily="34" charset="0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F3C7F0B5-8C94-4071-9D2B-A2AD89BEA0A6}"/>
              </a:ext>
            </a:extLst>
          </p:cNvPr>
          <p:cNvSpPr txBox="1">
            <a:spLocks/>
          </p:cNvSpPr>
          <p:nvPr/>
        </p:nvSpPr>
        <p:spPr>
          <a:xfrm>
            <a:off x="477078" y="3789362"/>
            <a:ext cx="623514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>
              <a:spcBef>
                <a:spcPct val="0"/>
              </a:spcBef>
              <a:defRPr/>
            </a:pPr>
            <a:r>
              <a:rPr lang="da-DK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Lager &amp; terminal</a:t>
            </a:r>
          </a:p>
          <a:p>
            <a:pPr lvl="0" algn="ctr">
              <a:spcBef>
                <a:spcPct val="0"/>
              </a:spcBef>
              <a:defRPr/>
            </a:pPr>
            <a:endParaRPr lang="da-DK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da-DK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Ved Fatima Hachem</a:t>
            </a:r>
          </a:p>
          <a:p>
            <a:pPr lvl="0">
              <a:spcBef>
                <a:spcPct val="0"/>
              </a:spcBef>
              <a:defRPr/>
            </a:pPr>
            <a:endParaRPr lang="da-DK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676200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7AEC583C-7CF6-4AB2-909F-C907FAB45F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749" y="1805974"/>
            <a:ext cx="10283134" cy="4608077"/>
          </a:xfrm>
        </p:spPr>
        <p:txBody>
          <a:bodyPr>
            <a:normAutofit/>
          </a:bodyPr>
          <a:lstStyle/>
          <a:p>
            <a:r>
              <a:rPr lang="da-DK" b="1" dirty="0"/>
              <a:t>FKB analyseprojekt af lager-, havne- og terminalområdet </a:t>
            </a:r>
            <a:br>
              <a:rPr lang="da-DK" dirty="0"/>
            </a:br>
            <a:endParaRPr lang="da-DK" dirty="0"/>
          </a:p>
          <a:p>
            <a:r>
              <a:rPr lang="da-DK" dirty="0"/>
              <a:t>Formålet med analysen er at få afdækket udviklingstendenser i brancherne, herunder anvendelse af digitalisering og ny teknologi, der kan afspejle fremtidige uddannelsesbehov for branchens medarbejdere.</a:t>
            </a:r>
          </a:p>
        </p:txBody>
      </p:sp>
      <p:sp>
        <p:nvSpPr>
          <p:cNvPr id="5" name="Titel 2">
            <a:extLst>
              <a:ext uri="{FF2B5EF4-FFF2-40B4-BE49-F238E27FC236}">
                <a16:creationId xmlns:a16="http://schemas.microsoft.com/office/drawing/2014/main" id="{EE080390-6545-41BD-83D4-77512883D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437" y="274638"/>
            <a:ext cx="9704363" cy="1143000"/>
          </a:xfrm>
        </p:spPr>
        <p:txBody>
          <a:bodyPr>
            <a:normAutofit/>
          </a:bodyPr>
          <a:lstStyle/>
          <a:p>
            <a:r>
              <a:rPr lang="da-DK" dirty="0"/>
              <a:t>FKB analyseprojekt 2019/2020</a:t>
            </a:r>
          </a:p>
        </p:txBody>
      </p:sp>
    </p:spTree>
    <p:extLst>
      <p:ext uri="{BB962C8B-B14F-4D97-AF65-F5344CB8AC3E}">
        <p14:creationId xmlns:p14="http://schemas.microsoft.com/office/powerpoint/2010/main" val="12925033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5E25AB-F91B-495B-80B6-243A32F69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FKB analyseprojekt 2019/2020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ED485AA-9CBB-4860-82BF-99A7877CE0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Udvikles i samarbejde med et analysebureau</a:t>
            </a:r>
          </a:p>
          <a:p>
            <a:r>
              <a:rPr lang="da-DK" dirty="0"/>
              <a:t>Forventes afsluttet december 2019 og fremlagt i det nye år</a:t>
            </a:r>
          </a:p>
          <a:p>
            <a:r>
              <a:rPr lang="da-DK" dirty="0"/>
              <a:t>Projektet er bevilget af UVM og vil lægge op til en drøftelse og evt. revision af indholdet i begge </a:t>
            </a:r>
            <a:r>
              <a:rPr lang="da-DK" dirty="0" err="1"/>
              <a:t>FKB’er</a:t>
            </a:r>
            <a:r>
              <a:rPr lang="da-DK" dirty="0"/>
              <a:t>: </a:t>
            </a:r>
          </a:p>
          <a:p>
            <a:pPr lvl="2"/>
            <a:r>
              <a:rPr lang="da-DK" sz="2800" dirty="0"/>
              <a:t>2290 Lager, terminal- og logistik  </a:t>
            </a:r>
          </a:p>
          <a:p>
            <a:pPr lvl="2"/>
            <a:r>
              <a:rPr lang="da-DK" sz="2800" dirty="0"/>
              <a:t>2795 Havn og terminal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829458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584"/>
          <p:cNvSpPr>
            <a:spLocks noChangeArrowheads="1"/>
          </p:cNvSpPr>
          <p:nvPr/>
        </p:nvSpPr>
        <p:spPr bwMode="auto">
          <a:xfrm>
            <a:off x="1524001" y="2522022"/>
            <a:ext cx="18473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a-DK">
              <a:latin typeface="Calibri" pitchFamily="34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E939FD6E-7C2B-4BE5-BDEC-19C8F7D9A9A9}"/>
              </a:ext>
            </a:extLst>
          </p:cNvPr>
          <p:cNvSpPr txBox="1">
            <a:spLocks/>
          </p:cNvSpPr>
          <p:nvPr/>
        </p:nvSpPr>
        <p:spPr>
          <a:xfrm>
            <a:off x="2207568" y="1988841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endParaRPr lang="da-DK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BF245024-AE99-4F35-8A00-66F0961877F1}"/>
              </a:ext>
            </a:extLst>
          </p:cNvPr>
          <p:cNvSpPr/>
          <p:nvPr/>
        </p:nvSpPr>
        <p:spPr>
          <a:xfrm>
            <a:off x="651803" y="4048125"/>
            <a:ext cx="7619999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da-DK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Personbefordring</a:t>
            </a:r>
          </a:p>
          <a:p>
            <a:pPr lvl="0" algn="ctr">
              <a:spcBef>
                <a:spcPct val="0"/>
              </a:spcBef>
              <a:defRPr/>
            </a:pPr>
            <a:endParaRPr lang="da-DK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da-DK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Ved Johnny Bengtson</a:t>
            </a:r>
          </a:p>
        </p:txBody>
      </p:sp>
    </p:spTree>
    <p:extLst>
      <p:ext uri="{BB962C8B-B14F-4D97-AF65-F5344CB8AC3E}">
        <p14:creationId xmlns:p14="http://schemas.microsoft.com/office/powerpoint/2010/main" val="1439763030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74BCC1F4-F4F2-4932-A4F9-E12B8B8F7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984" y="1814157"/>
            <a:ext cx="10173514" cy="4598469"/>
          </a:xfrm>
        </p:spPr>
        <p:txBody>
          <a:bodyPr/>
          <a:lstStyle/>
          <a:p>
            <a:r>
              <a:rPr lang="da-DK" dirty="0"/>
              <a:t>Ændret bekendtgørelse i år</a:t>
            </a:r>
          </a:p>
          <a:p>
            <a:r>
              <a:rPr lang="da-DK" dirty="0"/>
              <a:t>Visse administrative ændringer i forbindelse med ansøgning og udstedelse af chaufførkort</a:t>
            </a:r>
          </a:p>
          <a:p>
            <a:r>
              <a:rPr lang="da-DK" dirty="0"/>
              <a:t>Ændring af regler om ekstern censur ved den praktiske prøve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93F5D27-D6F6-4697-BD45-47045C3FF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Taxi</a:t>
            </a:r>
          </a:p>
        </p:txBody>
      </p:sp>
    </p:spTree>
    <p:extLst>
      <p:ext uri="{BB962C8B-B14F-4D97-AF65-F5344CB8AC3E}">
        <p14:creationId xmlns:p14="http://schemas.microsoft.com/office/powerpoint/2010/main" val="22766664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0787DA25-EA64-42E5-A13C-89EF86DAA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655" y="1645920"/>
            <a:ext cx="9605505" cy="4015328"/>
          </a:xfrm>
        </p:spPr>
        <p:txBody>
          <a:bodyPr/>
          <a:lstStyle/>
          <a:p>
            <a:endParaRPr lang="da-DK" sz="2000" dirty="0"/>
          </a:p>
          <a:p>
            <a:r>
              <a:rPr lang="da-DK" sz="2000" dirty="0"/>
              <a:t>”ANALYSE AF HVORDAN UDDANNELSER FOR FLYGTNINGE/INDVANDRERE GENNEMFØRES SET I RELATION TIL SENERE DELTAGELSE I REGULÆRE FAGLIGE AMU KURSER, DECEMBER 2018”</a:t>
            </a:r>
          </a:p>
          <a:p>
            <a:pPr lvl="1"/>
            <a:r>
              <a:rPr lang="da-DK" sz="1200" dirty="0">
                <a:hlinkClick r:id="rId2"/>
              </a:rPr>
              <a:t>https://www.tur.dk/media/384174/2017-139101-analyse-af-hvordan-uddannelser-for-flygtninge-og-indvandrere-gennemfoeres.pdf</a:t>
            </a:r>
            <a:endParaRPr lang="da-DK" sz="1200" dirty="0"/>
          </a:p>
          <a:p>
            <a:pPr lvl="1"/>
            <a:r>
              <a:rPr lang="da-DK" sz="1200" dirty="0">
                <a:hlinkClick r:id="rId3"/>
              </a:rPr>
              <a:t>https://materialeplatform.emu.dk/materialer/bogkort/118012191</a:t>
            </a:r>
            <a:endParaRPr lang="da-DK" sz="1200" dirty="0"/>
          </a:p>
          <a:p>
            <a:endParaRPr lang="da-DK" sz="1600" dirty="0"/>
          </a:p>
          <a:p>
            <a:r>
              <a:rPr lang="da-DK" sz="2400" dirty="0"/>
              <a:t>Analyse af kompetencekrav til taxi- og OST chauffører</a:t>
            </a:r>
          </a:p>
          <a:p>
            <a:pPr lvl="1"/>
            <a:r>
              <a:rPr lang="da-DK" sz="2000" dirty="0"/>
              <a:t>Under udarbejdelse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D920FFB-6A93-4BE8-9270-FB995F5A1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Analyser</a:t>
            </a:r>
          </a:p>
        </p:txBody>
      </p:sp>
    </p:spTree>
    <p:extLst>
      <p:ext uri="{BB962C8B-B14F-4D97-AF65-F5344CB8AC3E}">
        <p14:creationId xmlns:p14="http://schemas.microsoft.com/office/powerpoint/2010/main" val="4015683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604" y="0"/>
            <a:ext cx="6141396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604" y="0"/>
            <a:ext cx="4319042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B21498-9331-47AB-BACC-47C856E2D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2598" y="640263"/>
            <a:ext cx="5221266" cy="1344975"/>
          </a:xfrm>
        </p:spPr>
        <p:txBody>
          <a:bodyPr>
            <a:normAutofit/>
          </a:bodyPr>
          <a:lstStyle/>
          <a:p>
            <a:br>
              <a:rPr lang="da-DK" sz="2800"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a-DK" sz="2800">
                <a:ea typeface="Tahoma" panose="020B0604030504040204" pitchFamily="34" charset="0"/>
                <a:cs typeface="Tahoma" panose="020B0604030504040204" pitchFamily="34" charset="0"/>
              </a:rPr>
              <a:t>Nyt fra TUR</a:t>
            </a:r>
            <a:br>
              <a:rPr lang="da-DK"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da-DK" sz="2800"/>
          </a:p>
        </p:txBody>
      </p:sp>
      <p:pic>
        <p:nvPicPr>
          <p:cNvPr id="1027" name="Picture 3" descr="Billedresultat for info">
            <a:hlinkClick r:id="rId2"/>
            <a:extLst>
              <a:ext uri="{FF2B5EF4-FFF2-40B4-BE49-F238E27FC236}">
                <a16:creationId xmlns:a16="http://schemas.microsoft.com/office/drawing/2014/main" id="{1B11882A-04A3-4853-ADD6-D500E6A5E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632" y="1431224"/>
            <a:ext cx="5126736" cy="3840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ktangel 13">
            <a:extLst>
              <a:ext uri="{FF2B5EF4-FFF2-40B4-BE49-F238E27FC236}">
                <a16:creationId xmlns:a16="http://schemas.microsoft.com/office/drawing/2014/main" id="{F60C824D-437B-422F-9A0C-CC2E81C9D0E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391902" y="2121763"/>
            <a:ext cx="5315465" cy="443468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da-DK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Ny sekretariatschef i TUR</a:t>
            </a:r>
            <a:endParaRPr lang="da-DK" sz="2000" dirty="0"/>
          </a:p>
          <a:p>
            <a:pPr marL="0" indent="0">
              <a:buNone/>
            </a:pPr>
            <a:r>
              <a:rPr lang="da-DK" sz="2000" dirty="0"/>
              <a:t>Pernille Hedin </a:t>
            </a:r>
          </a:p>
          <a:p>
            <a:pPr marL="0" indent="0">
              <a:buNone/>
            </a:pPr>
            <a:endParaRPr lang="da-DK" sz="2000" dirty="0"/>
          </a:p>
          <a:p>
            <a:r>
              <a:rPr lang="da-DK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Ny souschef</a:t>
            </a:r>
          </a:p>
          <a:p>
            <a:pPr marL="0" indent="0">
              <a:buNone/>
            </a:pPr>
            <a:r>
              <a:rPr lang="da-DK" sz="2000" dirty="0"/>
              <a:t>Kitte Verup</a:t>
            </a:r>
          </a:p>
          <a:p>
            <a:endParaRPr lang="da-DK" sz="2000" dirty="0"/>
          </a:p>
          <a:p>
            <a:r>
              <a:rPr lang="da-DK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Lager – og terminal</a:t>
            </a:r>
            <a:endParaRPr lang="da-DK" sz="2000" dirty="0"/>
          </a:p>
          <a:p>
            <a:pPr marL="0" indent="0">
              <a:buNone/>
            </a:pPr>
            <a:r>
              <a:rPr lang="da-DK" sz="2000" dirty="0"/>
              <a:t>Pernille Hedin  </a:t>
            </a:r>
          </a:p>
          <a:p>
            <a:pPr marL="0" indent="0">
              <a:buNone/>
            </a:pPr>
            <a:endParaRPr lang="da-DK" sz="2000" dirty="0"/>
          </a:p>
          <a:p>
            <a:r>
              <a:rPr lang="da-DK" sz="2000" dirty="0"/>
              <a:t>Redder</a:t>
            </a:r>
          </a:p>
          <a:p>
            <a:pPr marL="0" indent="0">
              <a:buNone/>
            </a:pPr>
            <a:r>
              <a:rPr lang="da-DK" sz="2000" dirty="0"/>
              <a:t>Johnny Bengtson </a:t>
            </a:r>
          </a:p>
          <a:p>
            <a:pPr marL="0" indent="0">
              <a:buNone/>
            </a:pPr>
            <a:endParaRPr lang="da-DK" sz="2000" dirty="0"/>
          </a:p>
          <a:p>
            <a:pPr>
              <a:defRPr/>
            </a:pPr>
            <a:endParaRPr lang="da-DK" sz="2000" b="1" dirty="0"/>
          </a:p>
          <a:p>
            <a:pPr>
              <a:defRPr/>
            </a:pPr>
            <a:endParaRPr lang="da-DK" sz="2000" b="1" dirty="0"/>
          </a:p>
          <a:p>
            <a:pPr>
              <a:buFont typeface="Wingdings" pitchFamily="2" charset="2"/>
              <a:buChar char="§"/>
              <a:defRPr/>
            </a:pPr>
            <a:endParaRPr lang="da-DK" sz="2000" b="1" dirty="0"/>
          </a:p>
          <a:p>
            <a:pPr>
              <a:defRPr/>
            </a:pPr>
            <a:endParaRPr lang="da-DK" sz="2000" b="1" dirty="0">
              <a:latin typeface="Calibri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721402" y="3567585"/>
            <a:ext cx="777686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Nyt fra skolerne</a:t>
            </a:r>
          </a:p>
          <a:p>
            <a:endParaRPr lang="da-DK" sz="2800" b="1" dirty="0">
              <a:latin typeface="Arial Black" panose="020B0A04020102020204" pitchFamily="34" charset="0"/>
              <a:ea typeface="Calibri" panose="020F0502020204030204" pitchFamily="34" charset="0"/>
            </a:endParaRPr>
          </a:p>
          <a:p>
            <a:endParaRPr lang="da-DK" sz="2800" b="1" dirty="0">
              <a:latin typeface="Arial Black" panose="020B0A04020102020204" pitchFamily="34" charset="0"/>
              <a:ea typeface="Calibri" panose="020F0502020204030204" pitchFamily="34" charset="0"/>
            </a:endParaRPr>
          </a:p>
        </p:txBody>
      </p:sp>
      <p:pic>
        <p:nvPicPr>
          <p:cNvPr id="3074" name="Picture 2" descr="Billedresultat for undervisning">
            <a:extLst>
              <a:ext uri="{FF2B5EF4-FFF2-40B4-BE49-F238E27FC236}">
                <a16:creationId xmlns:a16="http://schemas.microsoft.com/office/drawing/2014/main" id="{DA1A3B10-CFD6-44BB-8BD5-668814CA7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964212"/>
            <a:ext cx="259228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3067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6746628" y="1783959"/>
            <a:ext cx="464525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60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Nyt fra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D9A7570D-1EF7-473B-82EB-4E5EF6CCE3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82" y="2254114"/>
            <a:ext cx="4047843" cy="98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278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5B38DE4C-3BB0-4B75-B33C-79A58650C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a-DK" dirty="0"/>
              <a:t>TUR Forlag</a:t>
            </a: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1919536" y="1268761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endParaRPr lang="da-DK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7" name="Pladsholder til indhold 3">
            <a:extLst>
              <a:ext uri="{FF2B5EF4-FFF2-40B4-BE49-F238E27FC236}">
                <a16:creationId xmlns:a16="http://schemas.microsoft.com/office/drawing/2014/main" id="{B0CFA3B6-6CF0-442C-B044-864374596D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739924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83854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503AA2-E861-4B6A-9138-7E3963694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da-DK" dirty="0"/>
              <a:t>TUR Forlag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1222009-5214-4527-9A8D-7C69C76FC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923" y="2810406"/>
            <a:ext cx="5628747" cy="3462228"/>
          </a:xfrm>
        </p:spPr>
        <p:txBody>
          <a:bodyPr>
            <a:normAutofit/>
          </a:bodyPr>
          <a:lstStyle/>
          <a:p>
            <a:r>
              <a:rPr lang="da-DK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Cargo Dynasty har fået ny hjemmeside på </a:t>
            </a:r>
            <a:r>
              <a:rPr lang="da-DK" sz="2400" u="sng" dirty="0">
                <a:latin typeface="Calibri" panose="020F0502020204030204" pitchFamily="34" charset="0"/>
                <a:ea typeface="Times New Roman" panose="02020603050405020304" pitchFamily="18" charset="0"/>
                <a:hlinkClick r:id="rId2"/>
              </a:rPr>
              <a:t>www.cargodynasty.dk</a:t>
            </a:r>
            <a:r>
              <a:rPr lang="da-DK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</a:p>
          <a:p>
            <a:r>
              <a:rPr lang="da-DK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Her er der bl.a. adgang til en gratis </a:t>
            </a:r>
            <a:r>
              <a:rPr lang="da-DK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iBog</a:t>
            </a:r>
            <a:r>
              <a:rPr lang="da-DK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, som er en kombineret lærervejledning og trin-for-trin-guide til at komme i gang med spillet.</a:t>
            </a:r>
          </a:p>
          <a:p>
            <a:endParaRPr lang="da-DK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da-DK" sz="1800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D35B8AE0-68C5-4287-966D-336CB17719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334" r="14559" b="1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314771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13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4C388678-4B26-4F03-9539-DC5D4FC5C2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3328" y="643467"/>
            <a:ext cx="1076534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0108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B300191-1605-45F6-9A09-C1CB2E863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Fagpakker i Cargo Dynasty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Billede 5">
            <a:extLst>
              <a:ext uri="{FF2B5EF4-FFF2-40B4-BE49-F238E27FC236}">
                <a16:creationId xmlns:a16="http://schemas.microsoft.com/office/drawing/2014/main" id="{C62F5A67-3491-48F4-A672-4EE59C116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567" y="3102577"/>
            <a:ext cx="5455917" cy="264611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0C7354EA-B80F-4E7D-9DD9-C71F43579A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45073" y="3238975"/>
            <a:ext cx="5455917" cy="237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7129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1102124" y="296855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da-DK" sz="4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Nyt fra </a:t>
            </a:r>
          </a:p>
        </p:txBody>
      </p:sp>
      <p:pic>
        <p:nvPicPr>
          <p:cNvPr id="1026" name="Picture 2" descr="Multit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124" y="4350791"/>
            <a:ext cx="5351684" cy="103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9848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AAE134B-7C37-4BD9-BC63-1C8EBD744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5" y="3433763"/>
            <a:ext cx="4809068" cy="2743200"/>
          </a:xfrm>
        </p:spPr>
        <p:txBody>
          <a:bodyPr anchor="t">
            <a:normAutofit/>
          </a:bodyPr>
          <a:lstStyle/>
          <a:p>
            <a:pPr algn="ctr"/>
            <a:r>
              <a:rPr lang="da-DK" dirty="0"/>
              <a:t>EasyA eksportfil</a:t>
            </a:r>
            <a:endParaRPr lang="da-DK"/>
          </a:p>
        </p:txBody>
      </p:sp>
      <p:pic>
        <p:nvPicPr>
          <p:cNvPr id="4" name="Picture 2" descr="Multitest">
            <a:extLst>
              <a:ext uri="{FF2B5EF4-FFF2-40B4-BE49-F238E27FC236}">
                <a16:creationId xmlns:a16="http://schemas.microsoft.com/office/drawing/2014/main" id="{F35AC663-DE3D-4F07-8ECA-080C5509D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2621" y="2343228"/>
            <a:ext cx="2830755" cy="545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3144208-AAFC-4C3A-A4F1-EF3D72AF4C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8D17C465-616C-4D4F-BCC9-E0E4FBD4C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733" y="643467"/>
            <a:ext cx="5257799" cy="5533496"/>
          </a:xfrm>
        </p:spPr>
        <p:txBody>
          <a:bodyPr anchor="ctr">
            <a:normAutofit/>
          </a:bodyPr>
          <a:lstStyle/>
          <a:p>
            <a:r>
              <a:rPr lang="da-DK" sz="2600" dirty="0"/>
              <a:t>For mange er Multitest en væsentlig del af hverdagen og et værktøj som bare skal fungere når der er brug for det. </a:t>
            </a:r>
          </a:p>
          <a:p>
            <a:r>
              <a:rPr lang="da-DK" sz="2600" dirty="0"/>
              <a:t>I forbindelse med den såkaldte markedsgørelse af Easy skal skolerne selv vælge et alternativt system, der tilgodeser skolens behov. </a:t>
            </a:r>
          </a:p>
          <a:p>
            <a:r>
              <a:rPr lang="da-DK" sz="2600" dirty="0"/>
              <a:t>Hidtil har der været den mulighed, at deltagere på et hold kunne eksporteres til en fil</a:t>
            </a:r>
            <a:r>
              <a:rPr lang="da-DK" sz="2600" b="1" u="sng" dirty="0"/>
              <a:t> A565</a:t>
            </a:r>
            <a:r>
              <a:rPr lang="da-DK" sz="2600" dirty="0"/>
              <a:t>, som herefter kunne indlæses i Multitest.</a:t>
            </a:r>
          </a:p>
          <a:p>
            <a:endParaRPr lang="da-DK" sz="2600" dirty="0"/>
          </a:p>
          <a:p>
            <a:endParaRPr lang="da-DK" sz="2600" dirty="0"/>
          </a:p>
        </p:txBody>
      </p:sp>
    </p:spTree>
    <p:extLst>
      <p:ext uri="{BB962C8B-B14F-4D97-AF65-F5344CB8AC3E}">
        <p14:creationId xmlns:p14="http://schemas.microsoft.com/office/powerpoint/2010/main" val="23719776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1A3FA41F-D350-43C9-AE21-AF775C4C9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da-DK" dirty="0"/>
              <a:t>EasyA eksportfil</a:t>
            </a:r>
          </a:p>
        </p:txBody>
      </p:sp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AD89C26B-B959-44F5-BA16-F4F74E75F5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2278173"/>
            <a:ext cx="6467867" cy="3450613"/>
          </a:xfrm>
        </p:spPr>
        <p:txBody>
          <a:bodyPr anchor="ctr">
            <a:normAutofit/>
          </a:bodyPr>
          <a:lstStyle/>
          <a:p>
            <a:r>
              <a:rPr lang="da-DK" sz="2400" dirty="0"/>
              <a:t>IST vil til Uddata+ udforme en eksportfil, som vil  være tilgængelig for skoler, som har valgt dette system. Dekra har også løst problemet på eget system. </a:t>
            </a:r>
          </a:p>
          <a:p>
            <a:r>
              <a:rPr lang="da-DK" sz="2400" dirty="0"/>
              <a:t>For øvrige skoler vil deltagerne skulle </a:t>
            </a:r>
            <a:r>
              <a:rPr lang="da-DK" sz="2400" dirty="0" err="1"/>
              <a:t>copy</a:t>
            </a:r>
            <a:r>
              <a:rPr lang="da-DK" sz="2400" dirty="0"/>
              <a:t> </a:t>
            </a:r>
            <a:r>
              <a:rPr lang="da-DK" sz="2400" dirty="0" err="1"/>
              <a:t>pastes</a:t>
            </a:r>
            <a:r>
              <a:rPr lang="da-DK" sz="2400" dirty="0"/>
              <a:t> enkeltvis, eller indtastes manuelt i Multitest. Det vil ikke blot give øget tidsforbrug, men vil også uundgåeligt øge mængden af fejl vi skal kæmpe med efterfølgende.</a:t>
            </a:r>
          </a:p>
          <a:p>
            <a:endParaRPr lang="da-DK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6A85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4BC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76F587D9-101C-49FE-887A-AE3ABA7BDF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4442" y="3117407"/>
            <a:ext cx="1462088" cy="62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5630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AD89C26B-B959-44F5-BA16-F4F74E75F5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827" y="1912631"/>
            <a:ext cx="9174708" cy="4699184"/>
          </a:xfrm>
        </p:spPr>
        <p:txBody>
          <a:bodyPr>
            <a:normAutofit/>
          </a:bodyPr>
          <a:lstStyle/>
          <a:p>
            <a:r>
              <a:rPr lang="da-DK" dirty="0"/>
              <a:t>Michael Andersen er i dialog med leverandører om at designe en funktion til at lave en eksportfil, men indtil videre uden succes (undtagen Uddata+)</a:t>
            </a:r>
          </a:p>
          <a:p>
            <a:r>
              <a:rPr lang="da-DK" dirty="0"/>
              <a:t>Michael vil kontakte aktuelle uddannelsesudbydere for dialog om en mulig løsning.</a:t>
            </a:r>
          </a:p>
          <a:p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A3FA41F-D350-43C9-AE21-AF775C4C9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EasyA eksportfil</a:t>
            </a:r>
          </a:p>
        </p:txBody>
      </p:sp>
    </p:spTree>
    <p:extLst>
      <p:ext uri="{BB962C8B-B14F-4D97-AF65-F5344CB8AC3E}">
        <p14:creationId xmlns:p14="http://schemas.microsoft.com/office/powerpoint/2010/main" val="1136836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62D8332-F705-4C4E-945F-B1BA066E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52" y="1204108"/>
            <a:ext cx="2669406" cy="1781175"/>
          </a:xfrm>
        </p:spPr>
        <p:txBody>
          <a:bodyPr>
            <a:normAutofit/>
          </a:bodyPr>
          <a:lstStyle/>
          <a:p>
            <a:r>
              <a:rPr lang="da-DK" sz="3200">
                <a:solidFill>
                  <a:srgbClr val="FFFFFF"/>
                </a:solidFill>
              </a:rPr>
              <a:t>AMU Udbudsrunde 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57E0937-15CA-4213-B25A-0A8B3C8B0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951" y="3355130"/>
            <a:ext cx="3342509" cy="2427333"/>
          </a:xfrm>
        </p:spPr>
        <p:txBody>
          <a:bodyPr>
            <a:normAutofit/>
          </a:bodyPr>
          <a:lstStyle/>
          <a:p>
            <a:endParaRPr lang="da-DK" sz="1600" b="1" dirty="0">
              <a:latin typeface="Arial Black" panose="020B0A04020102020204" pitchFamily="34" charset="0"/>
              <a:ea typeface="Calibri" panose="020F0502020204030204" pitchFamily="34" charset="0"/>
            </a:endParaRPr>
          </a:p>
          <a:p>
            <a:r>
              <a:rPr lang="da-DK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Hvordan har TUR arbejdet med udbudsrunden?</a:t>
            </a:r>
          </a:p>
          <a:p>
            <a:endParaRPr lang="da-DK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da-DK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Hvad sker der nu?</a:t>
            </a:r>
          </a:p>
          <a:p>
            <a:endParaRPr lang="da-DK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da-DK" sz="1600" dirty="0"/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D2F55BFA-C98C-43F8-8B39-991153591B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0634118"/>
              </p:ext>
            </p:extLst>
          </p:nvPr>
        </p:nvGraphicFramePr>
        <p:xfrm>
          <a:off x="4662102" y="1243877"/>
          <a:ext cx="6903724" cy="4247213"/>
        </p:xfrm>
        <a:graphic>
          <a:graphicData uri="http://schemas.openxmlformats.org/drawingml/2006/table">
            <a:tbl>
              <a:tblPr firstRow="1" firstCol="1" bandRow="1"/>
              <a:tblGrid>
                <a:gridCol w="1725585">
                  <a:extLst>
                    <a:ext uri="{9D8B030D-6E8A-4147-A177-3AD203B41FA5}">
                      <a16:colId xmlns:a16="http://schemas.microsoft.com/office/drawing/2014/main" val="2699909707"/>
                    </a:ext>
                  </a:extLst>
                </a:gridCol>
                <a:gridCol w="5178139">
                  <a:extLst>
                    <a:ext uri="{9D8B030D-6E8A-4147-A177-3AD203B41FA5}">
                      <a16:colId xmlns:a16="http://schemas.microsoft.com/office/drawing/2014/main" val="158768566"/>
                    </a:ext>
                  </a:extLst>
                </a:gridCol>
              </a:tblGrid>
              <a:tr h="347333"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29. april 2019</a:t>
                      </a:r>
                      <a:endParaRPr lang="da-DK" sz="2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713" marR="99713" marT="138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347472" indent="-347472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Symbol" panose="05050102010706020507" pitchFamily="18" charset="2"/>
                        <a:buChar char="·"/>
                      </a:pPr>
                      <a:r>
                        <a:rPr lang="da-DK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Frist for efteruddannelsesudvalgenes bemærkninger</a:t>
                      </a:r>
                      <a:endParaRPr lang="da-DK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713" marR="99713" marT="138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7624118"/>
                  </a:ext>
                </a:extLst>
              </a:tr>
              <a:tr h="627637"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30. april – 3. maj 2019</a:t>
                      </a:r>
                      <a:endParaRPr lang="da-DK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713" marR="99713" marT="138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472" indent="-347472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Symbol" panose="05050102010706020507" pitchFamily="18" charset="2"/>
                        <a:buChar char="·"/>
                      </a:pPr>
                      <a:r>
                        <a:rPr lang="da-DK" sz="16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Eventuelle møder med EUU. Møderne bliver reserveret og EUU kan angive om de ønsker at mødes. </a:t>
                      </a:r>
                      <a:endParaRPr lang="da-DK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713" marR="99713" marT="138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8474174"/>
                  </a:ext>
                </a:extLst>
              </a:tr>
              <a:tr h="627637"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10. maj 2019</a:t>
                      </a:r>
                      <a:endParaRPr lang="da-DK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713" marR="99713" marT="138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472" indent="-347472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Symbol" panose="05050102010706020507" pitchFamily="18" charset="2"/>
                        <a:buChar char="·"/>
                      </a:pPr>
                      <a:r>
                        <a:rPr lang="da-DK" sz="16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VEU-rådet får adgang til ansøgningerne i sagsbehandlingssystem.</a:t>
                      </a:r>
                      <a:endParaRPr lang="da-DK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713" marR="99713" marT="138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1118260"/>
                  </a:ext>
                </a:extLst>
              </a:tr>
              <a:tr h="347333"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22. maj 2019</a:t>
                      </a:r>
                      <a:endParaRPr lang="da-DK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713" marR="99713" marT="138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472" indent="-347472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Symbol" panose="05050102010706020507" pitchFamily="18" charset="2"/>
                        <a:buChar char="·"/>
                      </a:pPr>
                      <a:r>
                        <a:rPr lang="da-DK" sz="16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VEU-FU</a:t>
                      </a:r>
                      <a:endParaRPr lang="da-DK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713" marR="99713" marT="138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4612656"/>
                  </a:ext>
                </a:extLst>
              </a:tr>
              <a:tr h="347333"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 juni 2019</a:t>
                      </a:r>
                      <a:endParaRPr lang="da-DK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713" marR="99713" marT="138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472" indent="-347472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Symbol" panose="05050102010706020507" pitchFamily="18" charset="2"/>
                        <a:buChar char="·"/>
                      </a:pPr>
                      <a:r>
                        <a:rPr lang="da-DK" sz="16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Frist for VEU-rådets indstilling</a:t>
                      </a:r>
                      <a:endParaRPr lang="da-DK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713" marR="99713" marT="138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5928333"/>
                  </a:ext>
                </a:extLst>
              </a:tr>
              <a:tr h="347333"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26. juni 2019</a:t>
                      </a:r>
                      <a:endParaRPr lang="da-DK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713" marR="99713" marT="138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472" indent="-347472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Symbol" panose="05050102010706020507" pitchFamily="18" charset="2"/>
                        <a:buChar char="·"/>
                      </a:pPr>
                      <a:r>
                        <a:rPr lang="da-DK" sz="16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VEU-rådsmøde</a:t>
                      </a:r>
                      <a:endParaRPr lang="da-DK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713" marR="99713" marT="138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6797016"/>
                  </a:ext>
                </a:extLst>
              </a:tr>
              <a:tr h="627637"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September 2019</a:t>
                      </a:r>
                      <a:endParaRPr lang="da-DK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713" marR="99713" marT="138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472" indent="-347472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Symbol" panose="05050102010706020507" pitchFamily="18" charset="2"/>
                        <a:buChar char="·"/>
                      </a:pPr>
                      <a:r>
                        <a:rPr lang="da-DK" sz="16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Orientering af parterne</a:t>
                      </a:r>
                      <a:endParaRPr lang="da-DK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indent="-347472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Orientering af skolerne</a:t>
                      </a:r>
                      <a:endParaRPr lang="da-DK" sz="2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713" marR="99713" marT="138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2451267"/>
                  </a:ext>
                </a:extLst>
              </a:tr>
              <a:tr h="347333"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oktober 2019</a:t>
                      </a:r>
                      <a:endParaRPr lang="da-DK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713" marR="99713" marT="138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472" indent="-347472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Symbol" panose="05050102010706020507" pitchFamily="18" charset="2"/>
                        <a:buChar char="·"/>
                      </a:pPr>
                      <a:r>
                        <a:rPr lang="da-DK" sz="16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Nye udbudsgodkendelser træder i kraft</a:t>
                      </a:r>
                      <a:endParaRPr lang="da-DK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713" marR="99713" marT="138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7778250"/>
                  </a:ext>
                </a:extLst>
              </a:tr>
              <a:tr h="627637"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31. december 2019</a:t>
                      </a:r>
                      <a:endParaRPr lang="da-DK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713" marR="99713" marT="138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472" indent="-347472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Symbol" panose="05050102010706020507" pitchFamily="18" charset="2"/>
                        <a:buChar char="·"/>
                      </a:pPr>
                      <a:r>
                        <a:rPr lang="da-DK" sz="16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Gamle udbudsgodkendelser udløber</a:t>
                      </a:r>
                      <a:endParaRPr lang="da-DK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713" marR="99713" marT="138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0729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11794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9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55D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D9AF92C-83EC-4F9F-BEDC-04F4636E3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da-DK" sz="2600">
                <a:solidFill>
                  <a:srgbClr val="FFFFFF"/>
                </a:solidFill>
              </a:rPr>
              <a:t>Forbedringer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DB171E1F-DC91-40EA-90B1-2EEACE5FB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714562"/>
            <a:ext cx="7188199" cy="2288619"/>
          </a:xfrm>
          <a:prstGeom prst="rect">
            <a:avLst/>
          </a:prstGeom>
        </p:spPr>
      </p:pic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6CFE2B6C-8464-4784-B895-9B18DA08C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3396" y="4230472"/>
            <a:ext cx="8133403" cy="2173782"/>
          </a:xfrm>
        </p:spPr>
        <p:txBody>
          <a:bodyPr>
            <a:normAutofit/>
          </a:bodyPr>
          <a:lstStyle/>
          <a:p>
            <a:r>
              <a:rPr lang="da-DK" sz="2400" dirty="0"/>
              <a:t>Ved bestilling af prøver vil kalender automatisk vise den først mulige afvikling ifølge karenstid</a:t>
            </a:r>
          </a:p>
          <a:p>
            <a:r>
              <a:rPr lang="da-DK" sz="2400" dirty="0"/>
              <a:t>Slettede undervisere blokerer ikke længere en aktuel prøve</a:t>
            </a:r>
          </a:p>
          <a:p>
            <a:r>
              <a:rPr lang="da-DK" sz="2400" dirty="0"/>
              <a:t>Forbedrede infotekster ved eventuelle NemID udfordringer</a:t>
            </a:r>
          </a:p>
        </p:txBody>
      </p:sp>
      <p:pic>
        <p:nvPicPr>
          <p:cNvPr id="16" name="Picture 2" descr="Multitest">
            <a:extLst>
              <a:ext uri="{FF2B5EF4-FFF2-40B4-BE49-F238E27FC236}">
                <a16:creationId xmlns:a16="http://schemas.microsoft.com/office/drawing/2014/main" id="{7CDB4084-B6CD-4E76-9815-65F7952EA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30565" y="638299"/>
            <a:ext cx="2830755" cy="545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3057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144BBCF-188D-4A93-A8BA-B149BF481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da-DK" dirty="0">
                <a:solidFill>
                  <a:srgbClr val="FFFFFF"/>
                </a:solidFill>
              </a:rPr>
              <a:t>Forbedringer</a:t>
            </a:r>
          </a:p>
        </p:txBody>
      </p:sp>
      <p:graphicFrame>
        <p:nvGraphicFramePr>
          <p:cNvPr id="21" name="Pladsholder til indhold 1">
            <a:extLst>
              <a:ext uri="{FF2B5EF4-FFF2-40B4-BE49-F238E27FC236}">
                <a16:creationId xmlns:a16="http://schemas.microsoft.com/office/drawing/2014/main" id="{BCE487FE-249C-47E8-981D-C069A75344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470831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76766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780053" y="387128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da-DK" sz="3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Andet af fælles interesse</a:t>
            </a:r>
          </a:p>
        </p:txBody>
      </p:sp>
    </p:spTree>
    <p:extLst>
      <p:ext uri="{BB962C8B-B14F-4D97-AF65-F5344CB8AC3E}">
        <p14:creationId xmlns:p14="http://schemas.microsoft.com/office/powerpoint/2010/main" val="1445105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12"/>
          <p:cNvSpPr>
            <a:spLocks noChangeArrowheads="1"/>
          </p:cNvSpPr>
          <p:nvPr/>
        </p:nvSpPr>
        <p:spPr bwMode="auto">
          <a:xfrm>
            <a:off x="1336431" y="3429000"/>
            <a:ext cx="8640960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/>
            <a:r>
              <a:rPr lang="da-DK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NÆSTE DIALOGMØDE 2019 </a:t>
            </a:r>
          </a:p>
        </p:txBody>
      </p:sp>
      <p:sp>
        <p:nvSpPr>
          <p:cNvPr id="2" name="Rektangel 1"/>
          <p:cNvSpPr/>
          <p:nvPr/>
        </p:nvSpPr>
        <p:spPr>
          <a:xfrm>
            <a:off x="1336431" y="3699803"/>
            <a:ext cx="893603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a-DK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Torsdag den 19. september på AMU Fyn</a:t>
            </a:r>
            <a:br>
              <a:rPr lang="da-DK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da-DK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Møder i 2020</a:t>
            </a:r>
          </a:p>
        </p:txBody>
      </p:sp>
    </p:spTree>
    <p:extLst>
      <p:ext uri="{BB962C8B-B14F-4D97-AF65-F5344CB8AC3E}">
        <p14:creationId xmlns:p14="http://schemas.microsoft.com/office/powerpoint/2010/main" val="27975898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6841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331033" y="3429000"/>
            <a:ext cx="979308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Arbejdet vedr. ventetider på køreprøver</a:t>
            </a:r>
          </a:p>
          <a:p>
            <a:endParaRPr lang="da-DK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a-DK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Ved Mogens Ellgaard-Cramer</a:t>
            </a:r>
          </a:p>
          <a:p>
            <a:endParaRPr lang="da-DK" sz="2800" b="1" dirty="0">
              <a:latin typeface="Arial Black" panose="020B0A040201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064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847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F1FF7E7-B473-3048-8E05-9E7B4FE25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da-DK" sz="2600">
                <a:solidFill>
                  <a:srgbClr val="FFFFFF"/>
                </a:solidFill>
              </a:rPr>
              <a:t>Ventetider vedr. kørekort</a:t>
            </a:r>
          </a:p>
        </p:txBody>
      </p:sp>
      <p:pic>
        <p:nvPicPr>
          <p:cNvPr id="6" name="Billede 5" descr="Et billede, der indeholder person, indendørs, mand&#10;&#10;Automatisk genereret beskrivelse">
            <a:extLst>
              <a:ext uri="{FF2B5EF4-FFF2-40B4-BE49-F238E27FC236}">
                <a16:creationId xmlns:a16="http://schemas.microsoft.com/office/drawing/2014/main" id="{E9B686DF-300C-4933-BDBE-06BF3A2816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18" r="23717" b="1"/>
          <a:stretch/>
        </p:blipFill>
        <p:spPr>
          <a:xfrm>
            <a:off x="4038600" y="1313299"/>
            <a:ext cx="4509507" cy="3091146"/>
          </a:xfrm>
          <a:prstGeom prst="rect">
            <a:avLst/>
          </a:pr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42E1262-F159-804D-9FA3-82B3AB15A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4884873"/>
            <a:ext cx="7188199" cy="12920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3200" dirty="0"/>
              <a:t>Undersøgelse </a:t>
            </a:r>
            <a:br>
              <a:rPr lang="da-DK" sz="3200" dirty="0"/>
            </a:br>
            <a:r>
              <a:rPr lang="da-DK" sz="3200" dirty="0"/>
              <a:t>Maj 2019</a:t>
            </a:r>
          </a:p>
          <a:p>
            <a:pPr marL="0" indent="0">
              <a:buNone/>
            </a:pPr>
            <a:endParaRPr lang="da-DK" sz="1700" dirty="0"/>
          </a:p>
        </p:txBody>
      </p:sp>
    </p:spTree>
    <p:extLst>
      <p:ext uri="{BB962C8B-B14F-4D97-AF65-F5344CB8AC3E}">
        <p14:creationId xmlns:p14="http://schemas.microsoft.com/office/powerpoint/2010/main" val="2161072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8954D9-F65F-F848-9673-9C1842948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Ventetider vedr. kørekort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8CAA709-B2C0-A544-995E-F09E724CB6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a-DK" dirty="0"/>
          </a:p>
          <a:p>
            <a:pPr marL="0" indent="0" algn="ctr">
              <a:buNone/>
            </a:pPr>
            <a:r>
              <a:rPr lang="da-DK" sz="3200" dirty="0"/>
              <a:t>			   12 af 14 Politikredse</a:t>
            </a:r>
          </a:p>
          <a:p>
            <a:pPr marL="0" indent="0" algn="ctr">
              <a:buNone/>
            </a:pPr>
            <a:endParaRPr lang="da-DK" sz="3200" dirty="0"/>
          </a:p>
          <a:p>
            <a:pPr marL="0" indent="0" algn="ctr">
              <a:buNone/>
            </a:pPr>
            <a:r>
              <a:rPr lang="da-DK" sz="3200" dirty="0"/>
              <a:t>			28 udvalgte skoler</a:t>
            </a:r>
          </a:p>
          <a:p>
            <a:pPr marL="0" indent="0" algn="ctr">
              <a:buNone/>
            </a:pPr>
            <a:endParaRPr lang="da-DK" sz="3200" dirty="0"/>
          </a:p>
          <a:p>
            <a:pPr marL="0" indent="0" algn="ctr">
              <a:buNone/>
            </a:pPr>
            <a:r>
              <a:rPr lang="da-DK" sz="3200" dirty="0"/>
              <a:t>		   5 spørgsmål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F9AB15E7-C66D-4A0C-9F43-91CF0B5554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101" y="1007159"/>
            <a:ext cx="4757738" cy="505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772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938EA3-71B9-CC42-9A9E-7E4F86969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Ventetider vedr. kørekort</a:t>
            </a:r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3F74A35F-E794-B240-96F2-078A80F13B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Hvor mange kursister/deltagere opfylder ikke helbredskrav og skal til videre sagsbehandling?</a:t>
            </a:r>
          </a:p>
          <a:p>
            <a:r>
              <a:rPr lang="da-DK" dirty="0"/>
              <a:t>Hvor lang er sagsbehandlingstiden i gennemsnit?</a:t>
            </a:r>
          </a:p>
          <a:p>
            <a:r>
              <a:rPr lang="da-DK" dirty="0"/>
              <a:t>Hvor mange kursister/deltagere kan få både teoretisk og praktisk prøve i kursusperioden- forudsat de består prøverne og har godkendte papirer?</a:t>
            </a:r>
          </a:p>
          <a:p>
            <a:r>
              <a:rPr lang="da-DK" dirty="0"/>
              <a:t>Hvor lang ventetid er der på en ny- eller omprøve?</a:t>
            </a:r>
          </a:p>
          <a:p>
            <a:r>
              <a:rPr lang="da-DK" dirty="0"/>
              <a:t>Samarbejder skolen lokalt med Politiet om forudbestilling af prøver?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9089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2B7F51-5DEA-B542-BD73-286C77EFD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Ventetider vedr. kørekort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FE161AA-5711-5343-A13D-029D69B373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15-20 % til videre sagsbehandling</a:t>
            </a:r>
          </a:p>
          <a:p>
            <a:r>
              <a:rPr lang="da-DK" dirty="0"/>
              <a:t>30-40 dages sagsbehandling</a:t>
            </a:r>
          </a:p>
          <a:p>
            <a:r>
              <a:rPr lang="da-DK" dirty="0"/>
              <a:t>90-100% kan tilbydes både teori- og køreprøve i kursusperiode</a:t>
            </a:r>
          </a:p>
          <a:p>
            <a:r>
              <a:rPr lang="da-DK" dirty="0"/>
              <a:t>1- 2 ugers uges ventetid på ”ny prøve”</a:t>
            </a:r>
          </a:p>
          <a:p>
            <a:r>
              <a:rPr lang="da-DK" dirty="0"/>
              <a:t>27 skoler har samarbejde med Politi omkring prøvebestilling.</a:t>
            </a:r>
          </a:p>
          <a:p>
            <a:endParaRPr lang="da-DK" dirty="0"/>
          </a:p>
          <a:p>
            <a:pPr marL="0" indent="0">
              <a:buNone/>
            </a:pPr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8449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6624E3CD10854468FCCE94CAABFFAEB" ma:contentTypeVersion="5" ma:contentTypeDescription="Opret et nyt dokument." ma:contentTypeScope="" ma:versionID="93be5a1c6869c053bef80df5cb6d74fa">
  <xsd:schema xmlns:xsd="http://www.w3.org/2001/XMLSchema" xmlns:xs="http://www.w3.org/2001/XMLSchema" xmlns:p="http://schemas.microsoft.com/office/2006/metadata/properties" xmlns:ns2="e5a614a0-e390-4758-987e-00508b2d8f32" targetNamespace="http://schemas.microsoft.com/office/2006/metadata/properties" ma:root="true" ma:fieldsID="0ca7cc4baa5215acb08f8a1affa1d810" ns2:_="">
    <xsd:import namespace="e5a614a0-e390-4758-987e-00508b2d8f3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a614a0-e390-4758-987e-00508b2d8f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2A67346-BBD6-436E-86E4-EDCCE65D7F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a614a0-e390-4758-987e-00508b2d8f3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2C1EDDE-FB13-4206-9CE6-60FC898E951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8B59D21-5F4F-4E34-B616-A263352A712F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e5a614a0-e390-4758-987e-00508b2d8f32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1108</Words>
  <Application>Microsoft Office PowerPoint</Application>
  <PresentationFormat>Widescreen</PresentationFormat>
  <Paragraphs>222</Paragraphs>
  <Slides>44</Slides>
  <Notes>7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44</vt:i4>
      </vt:variant>
    </vt:vector>
  </HeadingPairs>
  <TitlesOfParts>
    <vt:vector size="52" baseType="lpstr">
      <vt:lpstr>Arial</vt:lpstr>
      <vt:lpstr>Arial Black</vt:lpstr>
      <vt:lpstr>Calibri</vt:lpstr>
      <vt:lpstr>Calibri Light</vt:lpstr>
      <vt:lpstr>Symbol</vt:lpstr>
      <vt:lpstr>Tahoma</vt:lpstr>
      <vt:lpstr>Wingdings</vt:lpstr>
      <vt:lpstr>Kontortema</vt:lpstr>
      <vt:lpstr>PowerPoint-præsentation</vt:lpstr>
      <vt:lpstr>PowerPoint-præsentation</vt:lpstr>
      <vt:lpstr> Nyt fra TUR </vt:lpstr>
      <vt:lpstr>AMU Udbudsrunde </vt:lpstr>
      <vt:lpstr>PowerPoint-præsentation</vt:lpstr>
      <vt:lpstr>Ventetider vedr. kørekort</vt:lpstr>
      <vt:lpstr>Ventetider vedr. kørekort</vt:lpstr>
      <vt:lpstr>Ventetider vedr. kørekort</vt:lpstr>
      <vt:lpstr>Ventetider vedr. kørekort</vt:lpstr>
      <vt:lpstr>Ventetider vedr. kørekort</vt:lpstr>
      <vt:lpstr>Ventetider vedr. kørekort</vt:lpstr>
      <vt:lpstr>PowerPoint-præsentation</vt:lpstr>
      <vt:lpstr>Prøver i AMU</vt:lpstr>
      <vt:lpstr>Prøver i AMU - EU efteruddannelse</vt:lpstr>
      <vt:lpstr>Prøverne</vt:lpstr>
      <vt:lpstr>PowerPoint-præsentation</vt:lpstr>
      <vt:lpstr>PowerPoint-præsentation</vt:lpstr>
      <vt:lpstr>PowerPoint-præsentation</vt:lpstr>
      <vt:lpstr>Vejgods</vt:lpstr>
      <vt:lpstr>Vejgods</vt:lpstr>
      <vt:lpstr>PowerPoint-præsentation</vt:lpstr>
      <vt:lpstr>Vejgods</vt:lpstr>
      <vt:lpstr>Vejgods</vt:lpstr>
      <vt:lpstr>PowerPoint-præsentation</vt:lpstr>
      <vt:lpstr>FKB analyseprojekt 2019/2020</vt:lpstr>
      <vt:lpstr>FKB analyseprojekt 2019/2020</vt:lpstr>
      <vt:lpstr>PowerPoint-præsentation</vt:lpstr>
      <vt:lpstr>Taxi</vt:lpstr>
      <vt:lpstr>Analyser</vt:lpstr>
      <vt:lpstr>PowerPoint-præsentation</vt:lpstr>
      <vt:lpstr>PowerPoint-præsentation</vt:lpstr>
      <vt:lpstr>TUR Forlag</vt:lpstr>
      <vt:lpstr>TUR Forlag</vt:lpstr>
      <vt:lpstr>PowerPoint-præsentation</vt:lpstr>
      <vt:lpstr>Fagpakker i Cargo Dynasty</vt:lpstr>
      <vt:lpstr>PowerPoint-præsentation</vt:lpstr>
      <vt:lpstr>EasyA eksportfil</vt:lpstr>
      <vt:lpstr>EasyA eksportfil</vt:lpstr>
      <vt:lpstr>EasyA eksportfil</vt:lpstr>
      <vt:lpstr>Forbedringer</vt:lpstr>
      <vt:lpstr>Forbedringer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Kitte Verup</dc:creator>
  <cp:lastModifiedBy>Kitte Verup</cp:lastModifiedBy>
  <cp:revision>3</cp:revision>
  <dcterms:created xsi:type="dcterms:W3CDTF">2019-05-21T08:43:44Z</dcterms:created>
  <dcterms:modified xsi:type="dcterms:W3CDTF">2019-05-30T22:29:44Z</dcterms:modified>
</cp:coreProperties>
</file>