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73" r:id="rId2"/>
    <p:sldId id="734" r:id="rId3"/>
    <p:sldId id="772" r:id="rId4"/>
    <p:sldId id="751" r:id="rId5"/>
    <p:sldId id="769" r:id="rId6"/>
    <p:sldId id="775" r:id="rId7"/>
  </p:sldIdLst>
  <p:sldSz cx="9144000" cy="6858000" type="screen4x3"/>
  <p:notesSz cx="6810375" cy="99425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686"/>
    <a:srgbClr val="FFFDFE"/>
    <a:srgbClr val="FFFDFF"/>
    <a:srgbClr val="FEFDFF"/>
    <a:srgbClr val="FEFEFE"/>
    <a:srgbClr val="FEFEFF"/>
    <a:srgbClr val="99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91" autoAdjust="0"/>
    <p:restoredTop sz="92540" autoAdjust="0"/>
  </p:normalViewPr>
  <p:slideViewPr>
    <p:cSldViewPr>
      <p:cViewPr varScale="1">
        <p:scale>
          <a:sx n="89" d="100"/>
          <a:sy n="89" d="100"/>
        </p:scale>
        <p:origin x="653" y="86"/>
      </p:cViewPr>
      <p:guideLst>
        <p:guide orient="horz" pos="184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12"/>
    </p:cViewPr>
  </p:sorterViewPr>
  <p:notesViewPr>
    <p:cSldViewPr>
      <p:cViewPr varScale="1">
        <p:scale>
          <a:sx n="78" d="100"/>
          <a:sy n="78" d="100"/>
        </p:scale>
        <p:origin x="-2058" y="-84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da\Desktop\H&#248;jresvingsulykker\Kopi%20af%20H&#248;jresvingsulykker%202000-2013%2021-01-201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fda\Desktop\H&#248;jresvingsulykker\Kopi%20af%20H&#248;jresvingsulykker%202000-2013%2021-01-2014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fda\Documents\DTL\H&#248;jresvingsulykker\Kopi%20af%20H&#248;jresvingsulykker%20med%20alle%20k&#248;ret&#248;jstyper%20i%20perioden%202008-2012%2007-10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a-DK"/>
              <a:t>Antal dræbte og tilskadekomne cyklister i</a:t>
            </a:r>
            <a:r>
              <a:rPr lang="da-DK" baseline="0"/>
              <a:t> højresvingsulykker</a:t>
            </a:r>
          </a:p>
          <a:p>
            <a:pPr>
              <a:defRPr/>
            </a:pPr>
            <a:r>
              <a:rPr lang="da-DK" baseline="0"/>
              <a:t>mellem lastbil og cyklist 2000-2013</a:t>
            </a:r>
            <a:endParaRPr lang="da-DK"/>
          </a:p>
        </c:rich>
      </c:tx>
      <c:layout>
        <c:manualLayout>
          <c:xMode val="edge"/>
          <c:yMode val="edge"/>
          <c:x val="0.16266972884024369"/>
          <c:y val="1.04533339303531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7541259678325545E-2"/>
          <c:y val="0.13217195421538511"/>
          <c:w val="0.89743958310173877"/>
          <c:h val="0.759970546291231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Data!$A$8</c:f>
              <c:strCache>
                <c:ptCount val="1"/>
                <c:pt idx="0">
                  <c:v>Dræbte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Data!$B$4:$O$4</c:f>
              <c:strCach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2013*</c:v>
                </c:pt>
              </c:strCache>
            </c:strRef>
          </c:cat>
          <c:val>
            <c:numRef>
              <c:f>Data!$B$8:$O$8</c:f>
              <c:numCache>
                <c:formatCode>0</c:formatCode>
                <c:ptCount val="14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10</c:v>
                </c:pt>
                <c:pt idx="5">
                  <c:v>11</c:v>
                </c:pt>
                <c:pt idx="6">
                  <c:v>6</c:v>
                </c:pt>
                <c:pt idx="7">
                  <c:v>2</c:v>
                </c:pt>
                <c:pt idx="8">
                  <c:v>11</c:v>
                </c:pt>
                <c:pt idx="9">
                  <c:v>1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  <c:pt idx="13">
                  <c:v>7</c:v>
                </c:pt>
              </c:numCache>
            </c:numRef>
          </c:val>
        </c:ser>
        <c:ser>
          <c:idx val="1"/>
          <c:order val="1"/>
          <c:tx>
            <c:strRef>
              <c:f>Data!$A$7</c:f>
              <c:strCache>
                <c:ptCount val="1"/>
                <c:pt idx="0">
                  <c:v>Alvorligt tilskadekomne</c:v>
                </c:pt>
              </c:strCache>
            </c:strRef>
          </c:tx>
          <c:spPr>
            <a:solidFill>
              <a:srgbClr val="FFC000"/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Data!$B$4:$O$4</c:f>
              <c:strCach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2013*</c:v>
                </c:pt>
              </c:strCache>
            </c:strRef>
          </c:cat>
          <c:val>
            <c:numRef>
              <c:f>Data!$B$7:$O$7</c:f>
              <c:numCache>
                <c:formatCode>0</c:formatCode>
                <c:ptCount val="14"/>
                <c:pt idx="0">
                  <c:v>21</c:v>
                </c:pt>
                <c:pt idx="1">
                  <c:v>27</c:v>
                </c:pt>
                <c:pt idx="2">
                  <c:v>20</c:v>
                </c:pt>
                <c:pt idx="3">
                  <c:v>17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11</c:v>
                </c:pt>
                <c:pt idx="10">
                  <c:v>9</c:v>
                </c:pt>
                <c:pt idx="11">
                  <c:v>9</c:v>
                </c:pt>
                <c:pt idx="12">
                  <c:v>7</c:v>
                </c:pt>
                <c:pt idx="13">
                  <c:v>10</c:v>
                </c:pt>
              </c:numCache>
            </c:numRef>
          </c:val>
        </c:ser>
        <c:ser>
          <c:idx val="2"/>
          <c:order val="2"/>
          <c:tx>
            <c:strRef>
              <c:f>Data!$A$6</c:f>
              <c:strCache>
                <c:ptCount val="1"/>
                <c:pt idx="0">
                  <c:v>Lettere tilskadekomne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Data!$B$4:$O$4</c:f>
              <c:strCach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2013*</c:v>
                </c:pt>
              </c:strCache>
            </c:strRef>
          </c:cat>
          <c:val>
            <c:numRef>
              <c:f>Data!$B$6:$O$6</c:f>
              <c:numCache>
                <c:formatCode>0</c:formatCode>
                <c:ptCount val="14"/>
                <c:pt idx="0">
                  <c:v>9</c:v>
                </c:pt>
                <c:pt idx="1">
                  <c:v>2</c:v>
                </c:pt>
                <c:pt idx="2">
                  <c:v>12</c:v>
                </c:pt>
                <c:pt idx="3">
                  <c:v>6</c:v>
                </c:pt>
                <c:pt idx="4">
                  <c:v>7</c:v>
                </c:pt>
                <c:pt idx="5">
                  <c:v>10</c:v>
                </c:pt>
                <c:pt idx="6">
                  <c:v>6</c:v>
                </c:pt>
                <c:pt idx="7">
                  <c:v>3</c:v>
                </c:pt>
                <c:pt idx="8">
                  <c:v>5</c:v>
                </c:pt>
                <c:pt idx="9">
                  <c:v>2</c:v>
                </c:pt>
                <c:pt idx="10">
                  <c:v>2</c:v>
                </c:pt>
                <c:pt idx="11">
                  <c:v>4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713440"/>
        <c:axId val="175713832"/>
      </c:barChart>
      <c:catAx>
        <c:axId val="17571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da-DK"/>
          </a:p>
        </c:txPr>
        <c:crossAx val="175713832"/>
        <c:crosses val="autoZero"/>
        <c:auto val="1"/>
        <c:lblAlgn val="ctr"/>
        <c:lblOffset val="100"/>
        <c:noMultiLvlLbl val="0"/>
      </c:catAx>
      <c:valAx>
        <c:axId val="175713832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da-DK" sz="1600"/>
                  <a:t>Antal</a:t>
                </a:r>
                <a:r>
                  <a:rPr lang="da-DK" sz="1600" baseline="0"/>
                  <a:t> personskader</a:t>
                </a:r>
                <a:endParaRPr lang="da-DK" sz="1600"/>
              </a:p>
            </c:rich>
          </c:tx>
          <c:layout>
            <c:manualLayout>
              <c:xMode val="edge"/>
              <c:yMode val="edge"/>
              <c:x val="7.6461164028763674E-3"/>
              <c:y val="0.3337397238377333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da-DK"/>
          </a:p>
        </c:txPr>
        <c:crossAx val="175713440"/>
        <c:crosses val="autoZero"/>
        <c:crossBetween val="between"/>
      </c:valAx>
      <c:spPr>
        <a:ln w="3175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20623969112786023"/>
          <c:y val="0.14091094138116034"/>
          <c:w val="0.65040680736581613"/>
          <c:h val="4.4915095058667899E-2"/>
        </c:manualLayout>
      </c:layout>
      <c:overlay val="0"/>
      <c:spPr>
        <a:solidFill>
          <a:schemeClr val="bg1"/>
        </a:solidFill>
        <a:ln w="3175">
          <a:solidFill>
            <a:schemeClr val="tx1"/>
          </a:solidFill>
        </a:ln>
      </c:spPr>
      <c:txPr>
        <a:bodyPr/>
        <a:lstStyle/>
        <a:p>
          <a:pPr>
            <a:defRPr sz="1400" b="1"/>
          </a:pPr>
          <a:endParaRPr lang="da-DK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da-DK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Antal dræbte, tilskadekomne og uskadte</a:t>
            </a:r>
            <a:r>
              <a:rPr lang="da-DK" baseline="0"/>
              <a:t> </a:t>
            </a:r>
            <a:r>
              <a:rPr lang="da-DK"/>
              <a:t>cyklister i</a:t>
            </a:r>
            <a:r>
              <a:rPr lang="da-DK" baseline="0"/>
              <a:t> højresvingsulykker mellem lastbil og cyklist 2004-2013</a:t>
            </a:r>
            <a:endParaRPr lang="da-DK"/>
          </a:p>
        </c:rich>
      </c:tx>
      <c:layout>
        <c:manualLayout>
          <c:xMode val="edge"/>
          <c:yMode val="edge"/>
          <c:x val="0.21179968675870478"/>
          <c:y val="1.04532701437398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270660896149491E-2"/>
          <c:y val="0.12172257464682118"/>
          <c:w val="0.89743958310173877"/>
          <c:h val="0.759970546291231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Data!$A$8</c:f>
              <c:strCache>
                <c:ptCount val="1"/>
                <c:pt idx="0">
                  <c:v>Dræbte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Data!$F$4:$O$4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2013*</c:v>
                </c:pt>
              </c:strCache>
            </c:strRef>
          </c:cat>
          <c:val>
            <c:numRef>
              <c:f>Data!$F$8:$O$8</c:f>
              <c:numCache>
                <c:formatCode>0</c:formatCode>
                <c:ptCount val="10"/>
                <c:pt idx="0">
                  <c:v>10</c:v>
                </c:pt>
                <c:pt idx="1">
                  <c:v>11</c:v>
                </c:pt>
                <c:pt idx="2">
                  <c:v>6</c:v>
                </c:pt>
                <c:pt idx="3">
                  <c:v>2</c:v>
                </c:pt>
                <c:pt idx="4">
                  <c:v>11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3</c:v>
                </c:pt>
                <c:pt idx="9">
                  <c:v>7</c:v>
                </c:pt>
              </c:numCache>
            </c:numRef>
          </c:val>
        </c:ser>
        <c:ser>
          <c:idx val="1"/>
          <c:order val="1"/>
          <c:tx>
            <c:strRef>
              <c:f>Data!$A$7</c:f>
              <c:strCache>
                <c:ptCount val="1"/>
                <c:pt idx="0">
                  <c:v>Alvorligt tilskadekomne</c:v>
                </c:pt>
              </c:strCache>
            </c:strRef>
          </c:tx>
          <c:spPr>
            <a:solidFill>
              <a:srgbClr val="FFC000"/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Data!$F$4:$O$4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2013*</c:v>
                </c:pt>
              </c:strCache>
            </c:strRef>
          </c:cat>
          <c:val>
            <c:numRef>
              <c:f>Data!$F$7:$O$7</c:f>
              <c:numCache>
                <c:formatCode>0</c:formatCode>
                <c:ptCount val="10"/>
                <c:pt idx="0">
                  <c:v>21</c:v>
                </c:pt>
                <c:pt idx="1">
                  <c:v>17</c:v>
                </c:pt>
                <c:pt idx="2">
                  <c:v>12</c:v>
                </c:pt>
                <c:pt idx="3">
                  <c:v>16</c:v>
                </c:pt>
                <c:pt idx="4">
                  <c:v>12</c:v>
                </c:pt>
                <c:pt idx="5">
                  <c:v>11</c:v>
                </c:pt>
                <c:pt idx="6">
                  <c:v>9</c:v>
                </c:pt>
                <c:pt idx="7">
                  <c:v>9</c:v>
                </c:pt>
                <c:pt idx="8">
                  <c:v>7</c:v>
                </c:pt>
                <c:pt idx="9">
                  <c:v>10</c:v>
                </c:pt>
              </c:numCache>
            </c:numRef>
          </c:val>
        </c:ser>
        <c:ser>
          <c:idx val="2"/>
          <c:order val="2"/>
          <c:tx>
            <c:strRef>
              <c:f>Data!$A$6</c:f>
              <c:strCache>
                <c:ptCount val="1"/>
                <c:pt idx="0">
                  <c:v>Lettere tilskadekomne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Data!$F$4:$O$4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2013*</c:v>
                </c:pt>
              </c:strCache>
            </c:strRef>
          </c:cat>
          <c:val>
            <c:numRef>
              <c:f>Data!$F$6:$O$6</c:f>
              <c:numCache>
                <c:formatCode>0</c:formatCode>
                <c:ptCount val="10"/>
                <c:pt idx="0">
                  <c:v>7</c:v>
                </c:pt>
                <c:pt idx="1">
                  <c:v>10</c:v>
                </c:pt>
                <c:pt idx="2">
                  <c:v>6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Uskadte</c:v>
                </c:pt>
              </c:strCache>
            </c:strRef>
          </c:tx>
          <c:spPr>
            <a:solidFill>
              <a:srgbClr val="006666"/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Data!$F$4:$O$4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2013*</c:v>
                </c:pt>
              </c:strCache>
            </c:strRef>
          </c:cat>
          <c:val>
            <c:numRef>
              <c:f>Data!$F$5:$O$5</c:f>
              <c:numCache>
                <c:formatCode>0</c:formatCode>
                <c:ptCount val="10"/>
                <c:pt idx="0">
                  <c:v>19</c:v>
                </c:pt>
                <c:pt idx="1">
                  <c:v>19</c:v>
                </c:pt>
                <c:pt idx="2">
                  <c:v>25</c:v>
                </c:pt>
                <c:pt idx="3">
                  <c:v>9</c:v>
                </c:pt>
                <c:pt idx="4">
                  <c:v>16</c:v>
                </c:pt>
                <c:pt idx="5">
                  <c:v>13</c:v>
                </c:pt>
                <c:pt idx="6">
                  <c:v>12</c:v>
                </c:pt>
                <c:pt idx="7">
                  <c:v>10</c:v>
                </c:pt>
                <c:pt idx="8">
                  <c:v>18</c:v>
                </c:pt>
                <c:pt idx="9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984664"/>
        <c:axId val="175985056"/>
      </c:barChart>
      <c:catAx>
        <c:axId val="175984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da-DK"/>
          </a:p>
        </c:txPr>
        <c:crossAx val="175985056"/>
        <c:crosses val="autoZero"/>
        <c:auto val="1"/>
        <c:lblAlgn val="ctr"/>
        <c:lblOffset val="100"/>
        <c:noMultiLvlLbl val="0"/>
      </c:catAx>
      <c:valAx>
        <c:axId val="175985056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da-DK" sz="1600"/>
                  <a:t>Antal</a:t>
                </a:r>
                <a:r>
                  <a:rPr lang="da-DK" sz="1600" baseline="0"/>
                  <a:t> personskader</a:t>
                </a:r>
                <a:endParaRPr lang="da-DK" sz="1600"/>
              </a:p>
            </c:rich>
          </c:tx>
          <c:layout>
            <c:manualLayout>
              <c:xMode val="edge"/>
              <c:yMode val="edge"/>
              <c:x val="7.6461164028763674E-3"/>
              <c:y val="0.3337397238377333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da-DK"/>
          </a:p>
        </c:txPr>
        <c:crossAx val="175984664"/>
        <c:crosses val="autoZero"/>
        <c:crossBetween val="between"/>
      </c:valAx>
      <c:spPr>
        <a:ln w="3175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72210457316172227"/>
          <c:y val="0.14091098330577018"/>
          <c:w val="0.25465722107152161"/>
          <c:h val="0.15148092381869194"/>
        </c:manualLayout>
      </c:layout>
      <c:overlay val="0"/>
      <c:spPr>
        <a:solidFill>
          <a:schemeClr val="bg1"/>
        </a:solidFill>
        <a:ln w="3175">
          <a:solidFill>
            <a:schemeClr val="tx1"/>
          </a:solidFill>
        </a:ln>
      </c:spPr>
      <c:txPr>
        <a:bodyPr/>
        <a:lstStyle/>
        <a:p>
          <a:pPr>
            <a:defRPr sz="1400" b="1"/>
          </a:pPr>
          <a:endParaRPr lang="da-DK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da-DK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da-DK">
                <a:latin typeface="Arial" pitchFamily="34" charset="0"/>
                <a:cs typeface="Arial" pitchFamily="34" charset="0"/>
              </a:rPr>
              <a:t>Fordeling</a:t>
            </a:r>
            <a:r>
              <a:rPr lang="da-DK" baseline="0">
                <a:latin typeface="Arial" pitchFamily="34" charset="0"/>
                <a:cs typeface="Arial" pitchFamily="34" charset="0"/>
              </a:rPr>
              <a:t> af alle højresvingsulykker mellem lastbil og cyklist</a:t>
            </a:r>
          </a:p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da-DK" baseline="0">
                <a:latin typeface="Arial" pitchFamily="34" charset="0"/>
                <a:cs typeface="Arial" pitchFamily="34" charset="0"/>
              </a:rPr>
              <a:t>2002-2012 efter chaufførens nationalitet* </a:t>
            </a:r>
            <a:endParaRPr lang="da-DK">
              <a:latin typeface="Arial" pitchFamily="34" charset="0"/>
              <a:cs typeface="Arial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7519063148621711E-2"/>
          <c:y val="0.21145991590910176"/>
          <c:w val="0.84496187370275655"/>
          <c:h val="0.73680711063759241"/>
        </c:manualLayout>
      </c:layout>
      <c:ofPieChart>
        <c:ofPieType val="bar"/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0.17210889824322087"/>
                  <c:y val="-4.181333572141256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3186476006869463"/>
                  <c:y val="-1.2099528250089959E-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4226872486817652"/>
                  <c:y val="-1.285282677080711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ysClr val="windowText" lastClr="00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4620810896876982"/>
                  <c:y val="1.7541846671156388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4622520307040168"/>
                  <c:y val="-4.6850690339818952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1612173752619752"/>
                  <c:y val="5.30626046053603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Anden nationalitet
19,9%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da-DK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Data!$A$23:$A$28</c:f>
              <c:strCache>
                <c:ptCount val="6"/>
                <c:pt idx="0">
                  <c:v>Danmark</c:v>
                </c:pt>
                <c:pt idx="1">
                  <c:v>Norden</c:v>
                </c:pt>
                <c:pt idx="2">
                  <c:v>Vesteuropa</c:v>
                </c:pt>
                <c:pt idx="3">
                  <c:v>Østeuropa</c:v>
                </c:pt>
                <c:pt idx="4">
                  <c:v>Balkan</c:v>
                </c:pt>
                <c:pt idx="5">
                  <c:v>Udenfor Europa</c:v>
                </c:pt>
              </c:strCache>
            </c:strRef>
          </c:cat>
          <c:val>
            <c:numRef>
              <c:f>Data!$M$23:$M$28</c:f>
              <c:numCache>
                <c:formatCode>0</c:formatCode>
                <c:ptCount val="6"/>
                <c:pt idx="0">
                  <c:v>343</c:v>
                </c:pt>
                <c:pt idx="1">
                  <c:v>12</c:v>
                </c:pt>
                <c:pt idx="2">
                  <c:v>41</c:v>
                </c:pt>
                <c:pt idx="3">
                  <c:v>23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/>
      </c:ofPie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Fordeling af uheld efter</a:t>
            </a:r>
            <a:r>
              <a:rPr lang="en-US" baseline="0"/>
              <a:t> køretøjstyper:</a:t>
            </a:r>
          </a:p>
          <a:p>
            <a:pPr>
              <a:defRPr/>
            </a:pPr>
            <a:r>
              <a:rPr lang="en-US" baseline="0"/>
              <a:t>Stats- og kommune</a:t>
            </a:r>
            <a:r>
              <a:rPr lang="en-US"/>
              <a:t>veje 2008-2012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da-DK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da-DK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DATA!$B$14:$B$17</c:f>
              <c:strCache>
                <c:ptCount val="4"/>
                <c:pt idx="0">
                  <c:v>Personbil</c:v>
                </c:pt>
                <c:pt idx="1">
                  <c:v>Varebil</c:v>
                </c:pt>
                <c:pt idx="2">
                  <c:v>Lastbil</c:v>
                </c:pt>
                <c:pt idx="3">
                  <c:v>Bus</c:v>
                </c:pt>
              </c:strCache>
            </c:strRef>
          </c:cat>
          <c:val>
            <c:numRef>
              <c:f>DATA!$H$14:$H$17</c:f>
              <c:numCache>
                <c:formatCode>#,##0_ ;\-#,##0\ </c:formatCode>
                <c:ptCount val="4"/>
                <c:pt idx="0">
                  <c:v>1300</c:v>
                </c:pt>
                <c:pt idx="1">
                  <c:v>137</c:v>
                </c:pt>
                <c:pt idx="2">
                  <c:v>152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1400" b="1"/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da-DK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0.33124</cdr:x>
      <cdr:y>0.9536</cdr:y>
    </cdr:from>
    <cdr:to>
      <cdr:x>0.42955</cdr:x>
      <cdr:y>0.99923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3081014" y="5792755"/>
          <a:ext cx="914426" cy="27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200" b="1" i="1">
              <a:latin typeface="Arial" pitchFamily="34" charset="0"/>
              <a:cs typeface="Arial" pitchFamily="34" charset="0"/>
            </a:rPr>
            <a:t>Kilde: Vejdirektoratet, Sikkerhedsafdelingen</a:t>
          </a:r>
        </a:p>
      </cdr:txBody>
    </cdr:sp>
  </cdr:relSizeAnchor>
  <cdr:relSizeAnchor xmlns:cdr="http://schemas.openxmlformats.org/drawingml/2006/chartDrawing">
    <cdr:from>
      <cdr:x>0.00105</cdr:x>
      <cdr:y>0.952</cdr:y>
    </cdr:from>
    <cdr:to>
      <cdr:x>0.09936</cdr:x>
      <cdr:y>0.99763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9728" y="5783035"/>
          <a:ext cx="914426" cy="27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200" b="1">
              <a:latin typeface="Arial" pitchFamily="34" charset="0"/>
              <a:cs typeface="Arial" pitchFamily="34" charset="0"/>
            </a:rPr>
            <a:t>* Foreløbige tal.</a:t>
          </a:r>
        </a:p>
      </cdr:txBody>
    </cdr:sp>
  </cdr:relSizeAnchor>
  <cdr:relSizeAnchor xmlns:cdr="http://schemas.openxmlformats.org/drawingml/2006/chartDrawing">
    <cdr:from>
      <cdr:x>0.80541</cdr:x>
      <cdr:y>0.95124</cdr:y>
    </cdr:from>
    <cdr:to>
      <cdr:x>0.90372</cdr:x>
      <cdr:y>0.99687</cdr:y>
    </cdr:to>
    <cdr:sp macro="" textlink="">
      <cdr:nvSpPr>
        <cdr:cNvPr id="4" name="Tekstboks 3"/>
        <cdr:cNvSpPr txBox="1"/>
      </cdr:nvSpPr>
      <cdr:spPr>
        <a:xfrm xmlns:a="http://schemas.openxmlformats.org/drawingml/2006/main">
          <a:off x="7495075" y="5780609"/>
          <a:ext cx="914866" cy="277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200" b="1">
              <a:latin typeface="Arial" pitchFamily="34" charset="0"/>
              <a:cs typeface="Arial" pitchFamily="34" charset="0"/>
            </a:rPr>
            <a:t>Tal pr. 20.</a:t>
          </a:r>
          <a:r>
            <a:rPr lang="da-DK" sz="1200" b="1" baseline="0">
              <a:latin typeface="Arial" pitchFamily="34" charset="0"/>
              <a:cs typeface="Arial" pitchFamily="34" charset="0"/>
            </a:rPr>
            <a:t> januar 2014</a:t>
          </a:r>
          <a:endParaRPr lang="da-DK" sz="1200" b="1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0.33124</cdr:x>
      <cdr:y>0.9536</cdr:y>
    </cdr:from>
    <cdr:to>
      <cdr:x>0.42955</cdr:x>
      <cdr:y>0.99923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3081014" y="5792755"/>
          <a:ext cx="914426" cy="27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200" b="1" i="1">
              <a:latin typeface="Arial" pitchFamily="34" charset="0"/>
              <a:cs typeface="Arial" pitchFamily="34" charset="0"/>
            </a:rPr>
            <a:t>Kilde: Vejdirektoratet, Sikkerhedsafdelingen</a:t>
          </a:r>
        </a:p>
      </cdr:txBody>
    </cdr:sp>
  </cdr:relSizeAnchor>
  <cdr:relSizeAnchor xmlns:cdr="http://schemas.openxmlformats.org/drawingml/2006/chartDrawing">
    <cdr:from>
      <cdr:x>0.00105</cdr:x>
      <cdr:y>0.952</cdr:y>
    </cdr:from>
    <cdr:to>
      <cdr:x>0.09936</cdr:x>
      <cdr:y>0.99763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9728" y="5783035"/>
          <a:ext cx="914426" cy="27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200" b="1">
              <a:latin typeface="Arial" pitchFamily="34" charset="0"/>
              <a:cs typeface="Arial" pitchFamily="34" charset="0"/>
            </a:rPr>
            <a:t>* Foreløbige tal.</a:t>
          </a:r>
        </a:p>
      </cdr:txBody>
    </cdr:sp>
  </cdr:relSizeAnchor>
  <cdr:relSizeAnchor xmlns:cdr="http://schemas.openxmlformats.org/drawingml/2006/chartDrawing">
    <cdr:from>
      <cdr:x>0.80541</cdr:x>
      <cdr:y>0.95124</cdr:y>
    </cdr:from>
    <cdr:to>
      <cdr:x>0.90372</cdr:x>
      <cdr:y>0.99687</cdr:y>
    </cdr:to>
    <cdr:sp macro="" textlink="">
      <cdr:nvSpPr>
        <cdr:cNvPr id="4" name="Tekstboks 3"/>
        <cdr:cNvSpPr txBox="1"/>
      </cdr:nvSpPr>
      <cdr:spPr>
        <a:xfrm xmlns:a="http://schemas.openxmlformats.org/drawingml/2006/main">
          <a:off x="7495075" y="5780609"/>
          <a:ext cx="914866" cy="277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200" b="1">
              <a:latin typeface="Arial" pitchFamily="34" charset="0"/>
              <a:cs typeface="Arial" pitchFamily="34" charset="0"/>
            </a:rPr>
            <a:t>Tal pr. 20.</a:t>
          </a:r>
          <a:r>
            <a:rPr lang="da-DK" sz="1200" b="1" baseline="0">
              <a:latin typeface="Arial" pitchFamily="34" charset="0"/>
              <a:cs typeface="Arial" pitchFamily="34" charset="0"/>
            </a:rPr>
            <a:t> januar 2014</a:t>
          </a:r>
          <a:endParaRPr lang="da-DK" sz="1200" b="1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0.24242</cdr:x>
      <cdr:y>0.1216</cdr:y>
    </cdr:from>
    <cdr:to>
      <cdr:x>0.34073</cdr:x>
      <cdr:y>0.1824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2254897" y="738672"/>
          <a:ext cx="914400" cy="3693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400" b="1">
              <a:latin typeface="Arial" pitchFamily="34" charset="0"/>
              <a:cs typeface="Arial" pitchFamily="34" charset="0"/>
            </a:rPr>
            <a:t>Antal højresvingsulykker</a:t>
          </a:r>
          <a:r>
            <a:rPr lang="da-DK" sz="1400" b="1" baseline="0">
              <a:latin typeface="Arial" pitchFamily="34" charset="0"/>
              <a:cs typeface="Arial" pitchFamily="34" charset="0"/>
            </a:rPr>
            <a:t> efter nationalitet 2002-2012: 428</a:t>
          </a:r>
          <a:endParaRPr lang="da-DK" sz="1400" b="1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0.00233</cdr:x>
      <cdr:y>0.95298</cdr:y>
    </cdr:from>
    <cdr:to>
      <cdr:x>0.10063</cdr:x>
      <cdr:y>0.99876</cdr:y>
    </cdr:to>
    <cdr:sp macro="" textlink="">
      <cdr:nvSpPr>
        <cdr:cNvPr id="5" name="Tekstboks 1"/>
        <cdr:cNvSpPr txBox="1"/>
      </cdr:nvSpPr>
      <cdr:spPr>
        <a:xfrm xmlns:a="http://schemas.openxmlformats.org/drawingml/2006/main">
          <a:off x="21683" y="5791199"/>
          <a:ext cx="914772" cy="278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a-DK" sz="1200" b="1">
              <a:latin typeface="Arial" pitchFamily="34" charset="0"/>
              <a:cs typeface="Arial" pitchFamily="34" charset="0"/>
            </a:rPr>
            <a:t>* Udlændinge</a:t>
          </a:r>
          <a:r>
            <a:rPr lang="da-DK" sz="1200" b="1" baseline="0">
              <a:latin typeface="Arial" pitchFamily="34" charset="0"/>
              <a:cs typeface="Arial" pitchFamily="34" charset="0"/>
            </a:rPr>
            <a:t> kan være herboende</a:t>
          </a:r>
          <a:endParaRPr lang="da-DK" sz="1200" b="1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0.81839</cdr:x>
      <cdr:y>0.95141</cdr:y>
    </cdr:from>
    <cdr:to>
      <cdr:x>0.9167</cdr:x>
      <cdr:y>0.99703</cdr:y>
    </cdr:to>
    <cdr:sp macro="" textlink="">
      <cdr:nvSpPr>
        <cdr:cNvPr id="6" name="Tekstboks 1"/>
        <cdr:cNvSpPr txBox="1"/>
      </cdr:nvSpPr>
      <cdr:spPr>
        <a:xfrm xmlns:a="http://schemas.openxmlformats.org/drawingml/2006/main">
          <a:off x="7615909" y="5781675"/>
          <a:ext cx="914865" cy="27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a-DK" sz="1200" b="1" i="1">
              <a:latin typeface="Arial" pitchFamily="34" charset="0"/>
              <a:cs typeface="Arial" pitchFamily="34" charset="0"/>
            </a:rPr>
            <a:t>Kilde: Vejdirektoratet</a:t>
          </a:r>
        </a:p>
      </cdr:txBody>
    </cdr:sp>
  </cdr:relSizeAnchor>
  <cdr:relSizeAnchor xmlns:cdr="http://schemas.openxmlformats.org/drawingml/2006/chartDrawing">
    <cdr:from>
      <cdr:x>0.51416</cdr:x>
      <cdr:y>0.95439</cdr:y>
    </cdr:from>
    <cdr:to>
      <cdr:x>0.61242</cdr:x>
      <cdr:y>1</cdr:y>
    </cdr:to>
    <cdr:sp macro="" textlink="">
      <cdr:nvSpPr>
        <cdr:cNvPr id="7" name="Tekstboks 1"/>
        <cdr:cNvSpPr txBox="1"/>
      </cdr:nvSpPr>
      <cdr:spPr>
        <a:xfrm xmlns:a="http://schemas.openxmlformats.org/drawingml/2006/main">
          <a:off x="4784762" y="5800723"/>
          <a:ext cx="914400" cy="27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a-DK" sz="1200" b="1">
              <a:latin typeface="Arial" pitchFamily="34" charset="0"/>
              <a:cs typeface="Arial" pitchFamily="34" charset="0"/>
            </a:rPr>
            <a:t>Tal pr. 20.</a:t>
          </a:r>
          <a:r>
            <a:rPr lang="da-DK" sz="1200" b="1" baseline="0">
              <a:latin typeface="Arial" pitchFamily="34" charset="0"/>
              <a:cs typeface="Arial" pitchFamily="34" charset="0"/>
            </a:rPr>
            <a:t> januar 2014</a:t>
          </a:r>
          <a:endParaRPr lang="da-DK" sz="1200" b="1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0.68186</cdr:x>
      <cdr:y>0.12578</cdr:y>
    </cdr:from>
    <cdr:to>
      <cdr:x>0.89159</cdr:x>
      <cdr:y>0.20652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346856" y="763886"/>
          <a:ext cx="1952153" cy="490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200" b="1">
              <a:latin typeface="Arial" panose="020B0604020202020204" pitchFamily="34" charset="0"/>
              <a:cs typeface="Arial" panose="020B0604020202020204" pitchFamily="34" charset="0"/>
            </a:rPr>
            <a:t>Antal uheld</a:t>
          </a:r>
          <a:r>
            <a:rPr lang="da-DK" sz="1200" b="1" baseline="0">
              <a:latin typeface="Arial" panose="020B0604020202020204" pitchFamily="34" charset="0"/>
              <a:cs typeface="Arial" panose="020B0604020202020204" pitchFamily="34" charset="0"/>
            </a:rPr>
            <a:t> på stat- og kommuneveje</a:t>
          </a:r>
        </a:p>
        <a:p xmlns:a="http://schemas.openxmlformats.org/drawingml/2006/main">
          <a:r>
            <a:rPr lang="da-DK" sz="1200" b="1" baseline="0">
              <a:latin typeface="Arial" panose="020B0604020202020204" pitchFamily="34" charset="0"/>
              <a:cs typeface="Arial" panose="020B0604020202020204" pitchFamily="34" charset="0"/>
            </a:rPr>
            <a:t>i alt 2008-2012: 1.628 </a:t>
          </a:r>
          <a:endParaRPr lang="da-DK" sz="12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0.63261</cdr:x>
      <cdr:y>0.95193</cdr:y>
    </cdr:from>
    <cdr:to>
      <cdr:x>0.73085</cdr:x>
      <cdr:y>1</cdr:y>
    </cdr:to>
    <cdr:sp macro="" textlink="">
      <cdr:nvSpPr>
        <cdr:cNvPr id="3" name="Tekstboks 1"/>
        <cdr:cNvSpPr txBox="1"/>
      </cdr:nvSpPr>
      <cdr:spPr>
        <a:xfrm xmlns:a="http://schemas.openxmlformats.org/drawingml/2006/main">
          <a:off x="5888399" y="5781419"/>
          <a:ext cx="914427" cy="291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a-DK" sz="1200" b="1" i="1">
              <a:latin typeface="Arial" panose="020B0604020202020204" pitchFamily="34" charset="0"/>
              <a:cs typeface="Arial" panose="020B0604020202020204" pitchFamily="34" charset="0"/>
            </a:rPr>
            <a:t>Kilde: Vejdirektoratet, Sikkerhedsafdelingen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320" y="344338"/>
            <a:ext cx="5716080" cy="18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88" rIns="91578" bIns="45788" numCol="1" anchor="t" anchorCtr="0" compatLnSpc="1">
            <a:prstTxWarp prst="textNoShape">
              <a:avLst/>
            </a:prstTxWarp>
          </a:bodyPr>
          <a:lstStyle>
            <a:lvl1pPr algn="l">
              <a:defRPr sz="9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399" y="9450833"/>
            <a:ext cx="2690677" cy="23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88" rIns="91578" bIns="45788" numCol="1" anchor="b" anchorCtr="0" compatLnSpc="1">
            <a:prstTxWarp prst="textNoShape">
              <a:avLst/>
            </a:prstTxWarp>
          </a:bodyPr>
          <a:lstStyle>
            <a:lvl1pPr algn="l">
              <a:defRPr sz="9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42320" y="525313"/>
            <a:ext cx="5716080" cy="17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88" rIns="91578" bIns="45788" numCol="1" anchor="t" anchorCtr="0" compatLnSpc="1">
            <a:prstTxWarp prst="textNoShape">
              <a:avLst/>
            </a:prstTxWarp>
          </a:bodyPr>
          <a:lstStyle>
            <a:lvl1pPr algn="l">
              <a:defRPr sz="9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2320" y="698282"/>
            <a:ext cx="5716080" cy="17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88" rIns="91578" bIns="45788" numCol="1" anchor="t" anchorCtr="0" compatLnSpc="1">
            <a:prstTxWarp prst="textNoShape">
              <a:avLst/>
            </a:prstTxWarp>
          </a:bodyPr>
          <a:lstStyle>
            <a:lvl1pPr algn="l">
              <a:defRPr sz="900" b="0"/>
            </a:lvl1pPr>
          </a:lstStyle>
          <a:p>
            <a:pPr>
              <a:defRPr/>
            </a:pPr>
            <a:fld id="{E7F1765B-B6CF-4552-855D-70A1A224A46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27654" name="Picture 16" descr="Dansk-transport-logost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009" y="9378762"/>
            <a:ext cx="1430629" cy="34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17" descr="DTL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158" y="9138528"/>
            <a:ext cx="1116824" cy="7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8365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896" y="321915"/>
            <a:ext cx="5617916" cy="24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88" rIns="91578" bIns="45788" numCol="1" anchor="t" anchorCtr="0" compatLnSpc="1">
            <a:prstTxWarp prst="textNoShape">
              <a:avLst/>
            </a:prstTxWarp>
          </a:bodyPr>
          <a:lstStyle>
            <a:lvl1pPr algn="l">
              <a:defRPr sz="9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2896" y="8992785"/>
            <a:ext cx="2867696" cy="26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88" rIns="91578" bIns="45788" numCol="1" anchor="t" anchorCtr="0" compatLnSpc="1">
            <a:prstTxWarp prst="textNoShape">
              <a:avLst/>
            </a:prstTxWarp>
          </a:bodyPr>
          <a:lstStyle>
            <a:lvl1pPr algn="l">
              <a:defRPr sz="9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15216" y="4723014"/>
            <a:ext cx="4550978" cy="366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8" tIns="45788" rIns="91578" bIns="457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72896" y="9431614"/>
            <a:ext cx="2867696" cy="26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88" rIns="91578" bIns="45788" numCol="1" anchor="t" anchorCtr="0" compatLnSpc="1">
            <a:prstTxWarp prst="textNoShape">
              <a:avLst/>
            </a:prstTxWarp>
          </a:bodyPr>
          <a:lstStyle>
            <a:lvl1pPr algn="l">
              <a:defRPr sz="9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2896" y="9215403"/>
            <a:ext cx="2867696" cy="26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88" rIns="91578" bIns="45788" numCol="1" anchor="t" anchorCtr="0" compatLnSpc="1">
            <a:prstTxWarp prst="textNoShape">
              <a:avLst/>
            </a:prstTxWarp>
          </a:bodyPr>
          <a:lstStyle>
            <a:lvl1pPr algn="l">
              <a:defRPr sz="900" b="0"/>
            </a:lvl1pPr>
          </a:lstStyle>
          <a:p>
            <a:pPr>
              <a:defRPr/>
            </a:pPr>
            <a:fld id="{E7040EA2-95F1-4744-AD5A-BB4CAB284A9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24584" name="Picture 10" descr="Dansk-transport-logost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009" y="9378762"/>
            <a:ext cx="1430629" cy="34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1" descr="DTL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158" y="9138528"/>
            <a:ext cx="1116824" cy="7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500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5408124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022978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37325" y="1181100"/>
            <a:ext cx="1971675" cy="513715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2300" y="1181100"/>
            <a:ext cx="5762625" cy="513715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6054808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og tekst over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1181100"/>
            <a:ext cx="5518150" cy="126047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622300" y="2554288"/>
            <a:ext cx="7886700" cy="1804987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2300" y="4511675"/>
            <a:ext cx="7886700" cy="180657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91758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556817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061604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2300" y="2554288"/>
            <a:ext cx="3867150" cy="3763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1850" y="2554288"/>
            <a:ext cx="3867150" cy="3763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249891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441919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537915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4530946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8789217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6761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3" descr="stor-opløsning-we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322263"/>
            <a:ext cx="17145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1181100"/>
            <a:ext cx="55181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200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title area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2554288"/>
            <a:ext cx="7886700" cy="376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2000" tIns="45720" rIns="16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6975" y="6524625"/>
            <a:ext cx="733583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Line 58"/>
          <p:cNvSpPr>
            <a:spLocks noChangeShapeType="1"/>
          </p:cNvSpPr>
          <p:nvPr/>
        </p:nvSpPr>
        <p:spPr bwMode="auto">
          <a:xfrm flipH="1">
            <a:off x="384175" y="952500"/>
            <a:ext cx="8382000" cy="0"/>
          </a:xfrm>
          <a:prstGeom prst="line">
            <a:avLst/>
          </a:prstGeom>
          <a:noFill/>
          <a:ln w="31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177800" indent="-177800" algn="l" rtl="0" eaLnBrk="0" fontAlgn="base" hangingPunct="0">
        <a:spcBef>
          <a:spcPct val="20000"/>
        </a:spcBef>
        <a:spcAft>
          <a:spcPct val="2000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22300" indent="-265113" algn="l" rtl="0" eaLnBrk="0" fontAlgn="base" hangingPunct="0"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987425" indent="-177800" algn="l" rtl="0" eaLnBrk="0" fontAlgn="base" hangingPunct="0">
        <a:spcBef>
          <a:spcPct val="20000"/>
        </a:spcBef>
        <a:spcAft>
          <a:spcPct val="20000"/>
        </a:spcAft>
        <a:buChar char="•"/>
        <a:defRPr sz="1400">
          <a:solidFill>
            <a:schemeClr val="tx1"/>
          </a:solidFill>
          <a:latin typeface="+mn-lt"/>
        </a:defRPr>
      </a:lvl3pPr>
      <a:lvl4pPr marL="1344613" indent="-177800" algn="l" rtl="0" eaLnBrk="0" fontAlgn="base" hangingPunct="0">
        <a:spcBef>
          <a:spcPct val="20000"/>
        </a:spcBef>
        <a:spcAft>
          <a:spcPct val="20000"/>
        </a:spcAft>
        <a:buChar char="•"/>
        <a:defRPr sz="1200">
          <a:solidFill>
            <a:schemeClr val="tx1"/>
          </a:solidFill>
          <a:latin typeface="+mn-lt"/>
        </a:defRPr>
      </a:lvl4pPr>
      <a:lvl5pPr marL="1701800" indent="-177800" algn="l" rtl="0" eaLnBrk="0" fontAlgn="base" hangingPunct="0">
        <a:spcBef>
          <a:spcPct val="20000"/>
        </a:spcBef>
        <a:spcAft>
          <a:spcPct val="20000"/>
        </a:spcAft>
        <a:buChar char="•"/>
        <a:defRPr sz="1000">
          <a:solidFill>
            <a:schemeClr val="tx1"/>
          </a:solidFill>
          <a:latin typeface="+mn-lt"/>
        </a:defRPr>
      </a:lvl5pPr>
      <a:lvl6pPr marL="2159000" indent="-177800" algn="l" rtl="0" fontAlgn="base">
        <a:spcBef>
          <a:spcPct val="20000"/>
        </a:spcBef>
        <a:spcAft>
          <a:spcPct val="20000"/>
        </a:spcAft>
        <a:buChar char="•"/>
        <a:defRPr sz="1000">
          <a:solidFill>
            <a:schemeClr val="tx1"/>
          </a:solidFill>
          <a:latin typeface="+mn-lt"/>
        </a:defRPr>
      </a:lvl6pPr>
      <a:lvl7pPr marL="2616200" indent="-177800" algn="l" rtl="0" fontAlgn="base">
        <a:spcBef>
          <a:spcPct val="20000"/>
        </a:spcBef>
        <a:spcAft>
          <a:spcPct val="20000"/>
        </a:spcAft>
        <a:buChar char="•"/>
        <a:defRPr sz="1000">
          <a:solidFill>
            <a:schemeClr val="tx1"/>
          </a:solidFill>
          <a:latin typeface="+mn-lt"/>
        </a:defRPr>
      </a:lvl7pPr>
      <a:lvl8pPr marL="3073400" indent="-177800" algn="l" rtl="0" fontAlgn="base">
        <a:spcBef>
          <a:spcPct val="20000"/>
        </a:spcBef>
        <a:spcAft>
          <a:spcPct val="20000"/>
        </a:spcAft>
        <a:buChar char="•"/>
        <a:defRPr sz="1000">
          <a:solidFill>
            <a:schemeClr val="tx1"/>
          </a:solidFill>
          <a:latin typeface="+mn-lt"/>
        </a:defRPr>
      </a:lvl8pPr>
      <a:lvl9pPr marL="3530600" indent="-177800" algn="l" rtl="0" fontAlgn="base">
        <a:spcBef>
          <a:spcPct val="20000"/>
        </a:spcBef>
        <a:spcAft>
          <a:spcPct val="20000"/>
        </a:spcAft>
        <a:buChar char="•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14" y="116632"/>
            <a:ext cx="607695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8839308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8576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314666"/>
              </p:ext>
            </p:extLst>
          </p:nvPr>
        </p:nvGraphicFramePr>
        <p:xfrm>
          <a:off x="251520" y="1196752"/>
          <a:ext cx="8496944" cy="5486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726313"/>
              </p:ext>
            </p:extLst>
          </p:nvPr>
        </p:nvGraphicFramePr>
        <p:xfrm>
          <a:off x="251520" y="1196752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96039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95214"/>
              </p:ext>
            </p:extLst>
          </p:nvPr>
        </p:nvGraphicFramePr>
        <p:xfrm>
          <a:off x="179512" y="1196752"/>
          <a:ext cx="8685411" cy="527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4693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29931"/>
              </p:ext>
            </p:extLst>
          </p:nvPr>
        </p:nvGraphicFramePr>
        <p:xfrm>
          <a:off x="-170890" y="404664"/>
          <a:ext cx="9314890" cy="609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107504" y="5143544"/>
            <a:ext cx="4824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>
                <a:solidFill>
                  <a:srgbClr val="C00000"/>
                </a:solidFill>
              </a:rPr>
              <a:t>Ca. </a:t>
            </a:r>
            <a:r>
              <a:rPr lang="da-DK" sz="2000" u="sng" dirty="0" smtClean="0">
                <a:solidFill>
                  <a:srgbClr val="C00000"/>
                </a:solidFill>
              </a:rPr>
              <a:t>300</a:t>
            </a:r>
            <a:r>
              <a:rPr lang="da-DK" sz="2000" dirty="0" smtClean="0">
                <a:solidFill>
                  <a:srgbClr val="C00000"/>
                </a:solidFill>
              </a:rPr>
              <a:t> mennesker kom til ALVORLIGT TIL SKADE </a:t>
            </a:r>
          </a:p>
          <a:p>
            <a:r>
              <a:rPr lang="da-DK" sz="2000" dirty="0" smtClean="0">
                <a:solidFill>
                  <a:srgbClr val="C00000"/>
                </a:solidFill>
              </a:rPr>
              <a:t>i højresvingsulykker </a:t>
            </a:r>
          </a:p>
          <a:p>
            <a:r>
              <a:rPr lang="da-DK" sz="2000" dirty="0" smtClean="0">
                <a:solidFill>
                  <a:srgbClr val="C00000"/>
                </a:solidFill>
              </a:rPr>
              <a:t>med person- og varebil!</a:t>
            </a:r>
            <a:endParaRPr lang="da-DK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04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466" y="4437112"/>
            <a:ext cx="3843534" cy="24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395536" y="1022248"/>
            <a:ext cx="8352928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a-DK" sz="1200" dirty="0" smtClean="0"/>
              <a:t>ALT </a:t>
            </a:r>
            <a:r>
              <a:rPr lang="da-DK" sz="1200" dirty="0"/>
              <a:t>FOR DAMERNE (JP 27. januar 2014….)</a:t>
            </a:r>
          </a:p>
          <a:p>
            <a:pPr algn="l"/>
            <a:endParaRPr lang="da-DK" sz="2000" dirty="0" smtClean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da-DK" sz="2000" b="0" dirty="0" smtClean="0">
                <a:solidFill>
                  <a:srgbClr val="000000"/>
                </a:solidFill>
                <a:latin typeface="Arial"/>
              </a:rPr>
              <a:t>I </a:t>
            </a:r>
            <a:r>
              <a:rPr lang="da-DK" sz="2000" b="0" dirty="0">
                <a:solidFill>
                  <a:srgbClr val="000000"/>
                </a:solidFill>
                <a:latin typeface="Arial"/>
              </a:rPr>
              <a:t>2013 var seks ud af de syv dødsofre for højresvingsulykker kvinder. </a:t>
            </a:r>
            <a:r>
              <a:rPr lang="da-DK" sz="2000" b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a-DK" sz="2000" b="0" dirty="0" smtClean="0"/>
              <a:t>385 højresvingsulykker i de seneste 10 år: 61 </a:t>
            </a:r>
            <a:r>
              <a:rPr lang="da-DK" sz="2000" b="0" dirty="0"/>
              <a:t>procent </a:t>
            </a:r>
            <a:r>
              <a:rPr lang="da-DK" sz="2000" b="0" dirty="0" smtClean="0"/>
              <a:t>kvinder</a:t>
            </a:r>
            <a:r>
              <a:rPr lang="da-DK" sz="2000" b="0" dirty="0"/>
              <a:t>, </a:t>
            </a:r>
            <a:r>
              <a:rPr lang="da-DK" sz="2000" b="0" dirty="0" smtClean="0"/>
              <a:t>39 </a:t>
            </a:r>
            <a:r>
              <a:rPr lang="da-DK" sz="2000" b="0" dirty="0"/>
              <a:t>procent </a:t>
            </a:r>
            <a:r>
              <a:rPr lang="da-DK" sz="2000" b="0" dirty="0" smtClean="0"/>
              <a:t>mænd</a:t>
            </a:r>
            <a:r>
              <a:rPr lang="da-DK" sz="2000" b="0" dirty="0"/>
              <a:t>. </a:t>
            </a:r>
            <a:endParaRPr lang="da-DK" sz="2000" b="0" dirty="0" smtClean="0"/>
          </a:p>
          <a:p>
            <a:pPr algn="l"/>
            <a:endParaRPr lang="da-DK" sz="2000" b="0" dirty="0" smtClean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da-DK" sz="2000" b="0" i="1" dirty="0" smtClean="0">
                <a:solidFill>
                  <a:srgbClr val="000000"/>
                </a:solidFill>
                <a:latin typeface="Arial"/>
              </a:rPr>
              <a:t>Trafikforsker Harry Lahrmann:</a:t>
            </a:r>
          </a:p>
          <a:p>
            <a:pPr algn="l"/>
            <a:r>
              <a:rPr lang="da-DK" sz="2000" b="0" dirty="0" smtClean="0">
                <a:solidFill>
                  <a:srgbClr val="000000"/>
                </a:solidFill>
                <a:latin typeface="Arial"/>
              </a:rPr>
              <a:t>”….Cyklende </a:t>
            </a:r>
            <a:r>
              <a:rPr lang="da-DK" sz="2000" b="0" dirty="0" smtClean="0"/>
              <a:t>kvinder multitasker </a:t>
            </a:r>
            <a:r>
              <a:rPr lang="da-DK" sz="2000" b="0" dirty="0"/>
              <a:t>og </a:t>
            </a:r>
            <a:r>
              <a:rPr lang="da-DK" sz="2000" b="0" dirty="0" smtClean="0"/>
              <a:t>tænker </a:t>
            </a:r>
            <a:r>
              <a:rPr lang="da-DK" sz="2000" b="0" dirty="0"/>
              <a:t>på både aftensmad og på at hente børnene, </a:t>
            </a:r>
            <a:r>
              <a:rPr lang="da-DK" sz="2000" b="0" dirty="0" smtClean="0"/>
              <a:t>og har ikke </a:t>
            </a:r>
            <a:r>
              <a:rPr lang="da-DK" sz="2000" b="0" dirty="0"/>
              <a:t>har så meget fokus på </a:t>
            </a:r>
            <a:r>
              <a:rPr lang="da-DK" sz="2000" b="0" dirty="0" smtClean="0"/>
              <a:t>trafikken.”</a:t>
            </a:r>
            <a:r>
              <a:rPr lang="da-DK" sz="2000" b="0" dirty="0"/>
              <a:t> </a:t>
            </a:r>
            <a:endParaRPr lang="da-DK" sz="2000" b="0" dirty="0" smtClean="0"/>
          </a:p>
          <a:p>
            <a:pPr algn="l"/>
            <a:endParaRPr lang="da-DK" sz="2000" b="0" dirty="0"/>
          </a:p>
          <a:p>
            <a:pPr algn="l"/>
            <a:r>
              <a:rPr lang="da-DK" sz="2000" b="0" i="1" dirty="0"/>
              <a:t>S</a:t>
            </a:r>
            <a:r>
              <a:rPr lang="da-DK" sz="2000" b="0" i="1" dirty="0" smtClean="0"/>
              <a:t>pecialkonsulent Pernille Ehlers, Rådet </a:t>
            </a:r>
            <a:r>
              <a:rPr lang="da-DK" sz="2000" b="0" i="1" dirty="0"/>
              <a:t>for Sikker Trafik</a:t>
            </a:r>
            <a:r>
              <a:rPr lang="da-DK" sz="2000" b="0" i="1" dirty="0" smtClean="0"/>
              <a:t>: </a:t>
            </a:r>
          </a:p>
          <a:p>
            <a:pPr algn="l"/>
            <a:r>
              <a:rPr lang="da-DK" sz="2000" b="0" dirty="0" smtClean="0"/>
              <a:t>”…..Mange </a:t>
            </a:r>
            <a:r>
              <a:rPr lang="da-DK" sz="2000" b="0" dirty="0"/>
              <a:t>kvinder har cyklen som det </a:t>
            </a:r>
            <a:r>
              <a:rPr lang="da-DK" sz="2000" b="0" dirty="0" smtClean="0"/>
              <a:t>for-</a:t>
            </a:r>
          </a:p>
          <a:p>
            <a:pPr algn="l"/>
            <a:r>
              <a:rPr lang="da-DK" sz="2000" b="0" dirty="0" smtClean="0"/>
              <a:t>trukne </a:t>
            </a:r>
            <a:r>
              <a:rPr lang="da-DK" sz="2000" b="0" dirty="0"/>
              <a:t>transportmiddel i byerne. Måske </a:t>
            </a:r>
            <a:r>
              <a:rPr lang="da-DK" sz="2000" b="0" dirty="0" smtClean="0"/>
              <a:t>har</a:t>
            </a:r>
          </a:p>
          <a:p>
            <a:pPr algn="l"/>
            <a:r>
              <a:rPr lang="da-DK" sz="2000" b="0" dirty="0" smtClean="0"/>
              <a:t> </a:t>
            </a:r>
            <a:r>
              <a:rPr lang="da-DK" sz="2000" b="0" dirty="0"/>
              <a:t>kvinder en dårligere forståelse af, hvor </a:t>
            </a:r>
            <a:endParaRPr lang="da-DK" sz="2000" b="0" dirty="0" smtClean="0"/>
          </a:p>
          <a:p>
            <a:pPr algn="l"/>
            <a:r>
              <a:rPr lang="da-DK" sz="2000" b="0" dirty="0" smtClean="0"/>
              <a:t>svært </a:t>
            </a:r>
            <a:r>
              <a:rPr lang="da-DK" sz="2000" b="0" dirty="0"/>
              <a:t>det er at kigge ud fra en </a:t>
            </a:r>
            <a:r>
              <a:rPr lang="da-DK" sz="2000" b="0" dirty="0" smtClean="0"/>
              <a:t>lastbil.”</a:t>
            </a:r>
          </a:p>
          <a:p>
            <a:pPr algn="l"/>
            <a:endParaRPr lang="da-DK" sz="2000" b="0" dirty="0"/>
          </a:p>
          <a:p>
            <a:pPr algn="l"/>
            <a:r>
              <a:rPr lang="da-DK" sz="2000" b="0" i="1" dirty="0" smtClean="0"/>
              <a:t>Psykolog </a:t>
            </a:r>
            <a:r>
              <a:rPr lang="da-DK" sz="2000" b="0" i="1" dirty="0"/>
              <a:t>Anna Louise </a:t>
            </a:r>
            <a:r>
              <a:rPr lang="da-DK" sz="2000" b="0" i="1" dirty="0" err="1" smtClean="0"/>
              <a:t>Feerup</a:t>
            </a:r>
            <a:r>
              <a:rPr lang="da-DK" sz="2000" b="0" i="1" dirty="0" smtClean="0"/>
              <a:t>:</a:t>
            </a:r>
          </a:p>
          <a:p>
            <a:pPr algn="l"/>
            <a:r>
              <a:rPr lang="da-DK" sz="2000" b="0" dirty="0" smtClean="0"/>
              <a:t>”…..peger </a:t>
            </a:r>
            <a:r>
              <a:rPr lang="da-DK" sz="2000" b="0" dirty="0"/>
              <a:t>også på, at stress kan være </a:t>
            </a:r>
            <a:r>
              <a:rPr lang="da-DK" sz="2000" b="0" dirty="0" smtClean="0"/>
              <a:t>en</a:t>
            </a:r>
          </a:p>
          <a:p>
            <a:pPr algn="l"/>
            <a:r>
              <a:rPr lang="da-DK" sz="2000" b="0" dirty="0" smtClean="0"/>
              <a:t> </a:t>
            </a:r>
            <a:r>
              <a:rPr lang="da-DK" sz="2000" b="0" dirty="0"/>
              <a:t>del af </a:t>
            </a:r>
            <a:r>
              <a:rPr lang="da-DK" sz="2000" b="0" dirty="0" smtClean="0"/>
              <a:t>forklaringen.” </a:t>
            </a:r>
            <a:endParaRPr lang="da-DK" sz="2000" b="0" dirty="0"/>
          </a:p>
          <a:p>
            <a:pPr algn="l"/>
            <a:endParaRPr lang="da-DK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79512" y="116632"/>
            <a:ext cx="6804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2400" dirty="0">
                <a:solidFill>
                  <a:srgbClr val="000000"/>
                </a:solidFill>
                <a:latin typeface="Georgia"/>
              </a:rPr>
              <a:t>Eksperter: Derfor dør kvinder oftest i højresvingsulykker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164" y="1022248"/>
            <a:ext cx="4953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5725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TL danish">
  <a:themeElements>
    <a:clrScheme name="DTL danish 1">
      <a:dk1>
        <a:srgbClr val="000000"/>
      </a:dk1>
      <a:lt1>
        <a:srgbClr val="FFFFFF"/>
      </a:lt1>
      <a:dk2>
        <a:srgbClr val="252D65"/>
      </a:dk2>
      <a:lt2>
        <a:srgbClr val="A7A9AC"/>
      </a:lt2>
      <a:accent1>
        <a:srgbClr val="D3D1C2"/>
      </a:accent1>
      <a:accent2>
        <a:srgbClr val="63ABAF"/>
      </a:accent2>
      <a:accent3>
        <a:srgbClr val="FFFFFF"/>
      </a:accent3>
      <a:accent4>
        <a:srgbClr val="000000"/>
      </a:accent4>
      <a:accent5>
        <a:srgbClr val="E6E5DD"/>
      </a:accent5>
      <a:accent6>
        <a:srgbClr val="599B9E"/>
      </a:accent6>
      <a:hlink>
        <a:srgbClr val="252D65"/>
      </a:hlink>
      <a:folHlink>
        <a:srgbClr val="77A02E"/>
      </a:folHlink>
    </a:clrScheme>
    <a:fontScheme name="DTL danis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TL danish 1">
        <a:dk1>
          <a:srgbClr val="000000"/>
        </a:dk1>
        <a:lt1>
          <a:srgbClr val="FFFFFF"/>
        </a:lt1>
        <a:dk2>
          <a:srgbClr val="252D65"/>
        </a:dk2>
        <a:lt2>
          <a:srgbClr val="A7A9AC"/>
        </a:lt2>
        <a:accent1>
          <a:srgbClr val="D3D1C2"/>
        </a:accent1>
        <a:accent2>
          <a:srgbClr val="63ABAF"/>
        </a:accent2>
        <a:accent3>
          <a:srgbClr val="FFFFFF"/>
        </a:accent3>
        <a:accent4>
          <a:srgbClr val="000000"/>
        </a:accent4>
        <a:accent5>
          <a:srgbClr val="E6E5DD"/>
        </a:accent5>
        <a:accent6>
          <a:srgbClr val="599B9E"/>
        </a:accent6>
        <a:hlink>
          <a:srgbClr val="252D65"/>
        </a:hlink>
        <a:folHlink>
          <a:srgbClr val="77A0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252D65"/>
      </a:dk2>
      <a:lt2>
        <a:srgbClr val="A7A9AC"/>
      </a:lt2>
      <a:accent1>
        <a:srgbClr val="D3D1C2"/>
      </a:accent1>
      <a:accent2>
        <a:srgbClr val="63ABAF"/>
      </a:accent2>
      <a:accent3>
        <a:srgbClr val="FFFFFF"/>
      </a:accent3>
      <a:accent4>
        <a:srgbClr val="000000"/>
      </a:accent4>
      <a:accent5>
        <a:srgbClr val="E6E5DD"/>
      </a:accent5>
      <a:accent6>
        <a:srgbClr val="599B9E"/>
      </a:accent6>
      <a:hlink>
        <a:srgbClr val="252D65"/>
      </a:hlink>
      <a:folHlink>
        <a:srgbClr val="77A02E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252D65"/>
      </a:dk2>
      <a:lt2>
        <a:srgbClr val="A7A9AC"/>
      </a:lt2>
      <a:accent1>
        <a:srgbClr val="D3D1C2"/>
      </a:accent1>
      <a:accent2>
        <a:srgbClr val="63ABAF"/>
      </a:accent2>
      <a:accent3>
        <a:srgbClr val="FFFFFF"/>
      </a:accent3>
      <a:accent4>
        <a:srgbClr val="000000"/>
      </a:accent4>
      <a:accent5>
        <a:srgbClr val="E6E5DD"/>
      </a:accent5>
      <a:accent6>
        <a:srgbClr val="599B9E"/>
      </a:accent6>
      <a:hlink>
        <a:srgbClr val="252D65"/>
      </a:hlink>
      <a:folHlink>
        <a:srgbClr val="77A02E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DTL danish</Template>
  <TotalTime>10159</TotalTime>
  <Words>190</Words>
  <Application>Microsoft Office PowerPoint</Application>
  <PresentationFormat>Skærmshow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Georgia</vt:lpstr>
      <vt:lpstr>DTL danish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HTSI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Line Simone Sandgreen</dc:creator>
  <cp:lastModifiedBy>Jørgen Gregersen</cp:lastModifiedBy>
  <cp:revision>659</cp:revision>
  <cp:lastPrinted>2013-09-23T06:23:48Z</cp:lastPrinted>
  <dcterms:created xsi:type="dcterms:W3CDTF">2007-01-10T08:22:51Z</dcterms:created>
  <dcterms:modified xsi:type="dcterms:W3CDTF">2014-01-30T08:09:50Z</dcterms:modified>
</cp:coreProperties>
</file>