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8" r:id="rId4"/>
    <p:sldId id="266" r:id="rId5"/>
    <p:sldId id="274" r:id="rId6"/>
    <p:sldId id="275" r:id="rId7"/>
    <p:sldId id="272" r:id="rId8"/>
    <p:sldId id="277" r:id="rId9"/>
  </p:sldIdLst>
  <p:sldSz cx="9144000" cy="6858000" type="screen4x3"/>
  <p:notesSz cx="6805613" cy="99441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C31C"/>
    <a:srgbClr val="FF1300"/>
    <a:srgbClr val="A5B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22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'Ark1'!$A$5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'Ark1'!$B$4:$M$4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Marts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'Ark1'!$B$5:$M$5</c:f>
              <c:numCache>
                <c:formatCode>#,##0</c:formatCode>
                <c:ptCount val="12"/>
                <c:pt idx="0">
                  <c:v>1880</c:v>
                </c:pt>
                <c:pt idx="1">
                  <c:v>1483</c:v>
                </c:pt>
                <c:pt idx="2">
                  <c:v>1845</c:v>
                </c:pt>
                <c:pt idx="3">
                  <c:v>1328</c:v>
                </c:pt>
                <c:pt idx="4" formatCode="General">
                  <c:v>1450</c:v>
                </c:pt>
                <c:pt idx="5" formatCode="General">
                  <c:v>1658</c:v>
                </c:pt>
                <c:pt idx="6" formatCode="General">
                  <c:v>1322</c:v>
                </c:pt>
                <c:pt idx="7" formatCode="General">
                  <c:v>765</c:v>
                </c:pt>
                <c:pt idx="8" formatCode="General">
                  <c:v>694</c:v>
                </c:pt>
                <c:pt idx="9" formatCode="General">
                  <c:v>2097</c:v>
                </c:pt>
                <c:pt idx="10" formatCode="General">
                  <c:v>1869</c:v>
                </c:pt>
                <c:pt idx="11" formatCode="General">
                  <c:v>1669</c:v>
                </c:pt>
              </c:numCache>
            </c:numRef>
          </c:val>
        </c:ser>
        <c:ser>
          <c:idx val="1"/>
          <c:order val="1"/>
          <c:tx>
            <c:strRef>
              <c:f>'Ark1'!$A$6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'Ark1'!$B$4:$M$4</c:f>
              <c:strCache>
                <c:ptCount val="12"/>
                <c:pt idx="0">
                  <c:v>Januar</c:v>
                </c:pt>
                <c:pt idx="1">
                  <c:v>Februar</c:v>
                </c:pt>
                <c:pt idx="2">
                  <c:v>Marts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'Ark1'!$B$6:$M$6</c:f>
              <c:numCache>
                <c:formatCode>#,##0</c:formatCode>
                <c:ptCount val="12"/>
                <c:pt idx="0">
                  <c:v>2318</c:v>
                </c:pt>
                <c:pt idx="1">
                  <c:v>2135</c:v>
                </c:pt>
                <c:pt idx="2">
                  <c:v>2082</c:v>
                </c:pt>
                <c:pt idx="3">
                  <c:v>1436</c:v>
                </c:pt>
                <c:pt idx="4">
                  <c:v>1654</c:v>
                </c:pt>
                <c:pt idx="5">
                  <c:v>1882</c:v>
                </c:pt>
                <c:pt idx="6">
                  <c:v>1693</c:v>
                </c:pt>
                <c:pt idx="7">
                  <c:v>835</c:v>
                </c:pt>
                <c:pt idx="8">
                  <c:v>1199</c:v>
                </c:pt>
                <c:pt idx="9">
                  <c:v>1593</c:v>
                </c:pt>
                <c:pt idx="10">
                  <c:v>2460</c:v>
                </c:pt>
                <c:pt idx="11">
                  <c:v>2644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52480"/>
        <c:axId val="92070656"/>
      </c:barChart>
      <c:catAx>
        <c:axId val="92052480"/>
        <c:scaling>
          <c:orientation val="minMax"/>
        </c:scaling>
        <c:delete val="0"/>
        <c:axPos val="b"/>
        <c:majorTickMark val="out"/>
        <c:minorTickMark val="none"/>
        <c:tickLblPos val="nextTo"/>
        <c:crossAx val="92070656"/>
        <c:crosses val="autoZero"/>
        <c:auto val="1"/>
        <c:lblAlgn val="ctr"/>
        <c:lblOffset val="100"/>
        <c:noMultiLvlLbl val="0"/>
      </c:catAx>
      <c:valAx>
        <c:axId val="920706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2052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4EA4DF7-B7E5-4F84-A8A4-D1ACD4BEDC4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4800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978025"/>
            <a:ext cx="1439863" cy="2914650"/>
          </a:xfrm>
          <a:prstGeom prst="rect">
            <a:avLst/>
          </a:prstGeom>
          <a:solidFill>
            <a:srgbClr val="FF1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7664450" y="1978025"/>
            <a:ext cx="1479550" cy="2914650"/>
          </a:xfrm>
          <a:prstGeom prst="rect">
            <a:avLst/>
          </a:prstGeom>
          <a:solidFill>
            <a:srgbClr val="FF1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a-DK"/>
          </a:p>
        </p:txBody>
      </p:sp>
      <p:pic>
        <p:nvPicPr>
          <p:cNvPr id="6" name="Picture 13" descr="TS 2009aaa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13" y="287338"/>
            <a:ext cx="225901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6550" y="981075"/>
            <a:ext cx="4608513" cy="971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5397500"/>
            <a:ext cx="5865813" cy="768350"/>
          </a:xfrm>
        </p:spPr>
        <p:txBody>
          <a:bodyPr/>
          <a:lstStyle>
            <a:lvl1pPr>
              <a:lnSpc>
                <a:spcPts val="2800"/>
              </a:lnSpc>
              <a:defRPr sz="16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619250" y="6189663"/>
            <a:ext cx="2133600" cy="2873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2100"/>
              </a:lnSpc>
              <a:defRPr sz="1000" smtClean="0"/>
            </a:lvl1pPr>
          </a:lstStyle>
          <a:p>
            <a:pPr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698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243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30988" y="539750"/>
            <a:ext cx="1970087" cy="57562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539750"/>
            <a:ext cx="5759450" cy="57562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842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39750"/>
            <a:ext cx="7881937" cy="944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719138" y="1546225"/>
            <a:ext cx="7881937" cy="4749800"/>
          </a:xfrm>
        </p:spPr>
        <p:txBody>
          <a:bodyPr/>
          <a:lstStyle/>
          <a:p>
            <a:pPr lvl="0"/>
            <a:endParaRPr lang="da-DK" noProof="0" smtClean="0"/>
          </a:p>
        </p:txBody>
      </p:sp>
    </p:spTree>
    <p:extLst>
      <p:ext uri="{BB962C8B-B14F-4D97-AF65-F5344CB8AC3E}">
        <p14:creationId xmlns:p14="http://schemas.microsoft.com/office/powerpoint/2010/main" val="280553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894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08116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19138" y="1546225"/>
            <a:ext cx="3863975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735513" y="1546225"/>
            <a:ext cx="3865562" cy="474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2241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228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79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32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11766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4694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546225"/>
            <a:ext cx="788193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39750"/>
            <a:ext cx="7881937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72000" rIns="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pic>
        <p:nvPicPr>
          <p:cNvPr id="1028" name="Picture 14" descr="TS 2009ccc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1575" y="179388"/>
            <a:ext cx="10731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>
          <a:solidFill>
            <a:srgbClr val="A5B3AB"/>
          </a:solidFill>
          <a:latin typeface="Verdana" pitchFamily="34" charset="0"/>
        </a:defRPr>
      </a:lvl9pPr>
    </p:titleStyle>
    <p:bodyStyle>
      <a:lvl1pPr marL="180975" indent="-180975" algn="l" rtl="0" eaLnBrk="0" fontAlgn="base" hangingPunct="0">
        <a:spcBef>
          <a:spcPct val="50000"/>
        </a:spcBef>
        <a:spcAft>
          <a:spcPct val="0"/>
        </a:spcAft>
        <a:buFont typeface="Verdana" pitchFamily="34" charset="0"/>
        <a:buChar char="­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30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­"/>
        <a:defRPr sz="1600">
          <a:solidFill>
            <a:schemeClr val="tx1"/>
          </a:solidFill>
          <a:latin typeface="+mn-lt"/>
        </a:defRPr>
      </a:lvl2pPr>
      <a:lvl3pPr marL="901700" indent="-17938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­"/>
        <a:defRPr sz="1400">
          <a:solidFill>
            <a:schemeClr val="tx1"/>
          </a:solidFill>
          <a:latin typeface="+mn-lt"/>
        </a:defRPr>
      </a:lvl3pPr>
      <a:lvl4pPr marL="1608138" indent="-2365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400">
          <a:solidFill>
            <a:schemeClr val="tx1"/>
          </a:solidFill>
          <a:latin typeface="+mn-lt"/>
        </a:defRPr>
      </a:lvl4pPr>
      <a:lvl5pPr marL="1787525" indent="41275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5pPr>
      <a:lvl6pPr marL="22447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6pPr>
      <a:lvl7pPr marL="27019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7pPr>
      <a:lvl8pPr marL="31591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8pPr>
      <a:lvl9pPr marL="3616325" algn="l" rtl="0" fontAlgn="base">
        <a:spcBef>
          <a:spcPct val="20000"/>
        </a:spcBef>
        <a:spcAft>
          <a:spcPct val="0"/>
        </a:spcAft>
        <a:buFont typeface="Verdana" pitchFamily="34" charset="0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da-DK" dirty="0" smtClean="0"/>
              <a:t>TUR dialogmøde</a:t>
            </a:r>
            <a:br>
              <a:rPr lang="da-DK" dirty="0" smtClean="0"/>
            </a:br>
            <a:r>
              <a:rPr lang="da-DK" dirty="0" smtClean="0"/>
              <a:t>februar 2014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5445125"/>
            <a:ext cx="5865812" cy="768350"/>
          </a:xfrm>
        </p:spPr>
        <p:txBody>
          <a:bodyPr/>
          <a:lstStyle/>
          <a:p>
            <a:pPr algn="ctr" eaLnBrk="1" hangingPunct="1">
              <a:buFont typeface="Verdana" pitchFamily="34" charset="0"/>
              <a:buNone/>
            </a:pPr>
            <a:endParaRPr lang="da-DK" sz="2000" b="1" dirty="0" smtClean="0"/>
          </a:p>
        </p:txBody>
      </p:sp>
      <p:sp>
        <p:nvSpPr>
          <p:cNvPr id="3076" name="Text Box 4"/>
          <p:cNvSpPr txBox="1">
            <a:spLocks noChangeAspect="1" noChangeArrowheads="1"/>
          </p:cNvSpPr>
          <p:nvPr/>
        </p:nvSpPr>
        <p:spPr bwMode="auto">
          <a:xfrm>
            <a:off x="1619250" y="1989138"/>
            <a:ext cx="5865813" cy="291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/>
              <a:t>Indsæt billede her</a:t>
            </a:r>
          </a:p>
          <a:p>
            <a:pPr eaLnBrk="1" hangingPunct="1">
              <a:spcBef>
                <a:spcPct val="50000"/>
              </a:spcBef>
            </a:pPr>
            <a:r>
              <a:rPr lang="da-DK"/>
              <a:t>8,1 cm. højt x 16,3 cm. bredt</a:t>
            </a:r>
          </a:p>
        </p:txBody>
      </p:sp>
      <p:pic>
        <p:nvPicPr>
          <p:cNvPr id="3077" name="Picture 10" descr="Stock traffic concrete cable denmark swed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989138"/>
            <a:ext cx="4392910" cy="2910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Kvalifikationsuddannelse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Ny medarbejder i TS</a:t>
            </a:r>
          </a:p>
          <a:p>
            <a:pPr eaLnBrk="1" hangingPunct="1"/>
            <a:r>
              <a:rPr lang="da-DK" dirty="0" smtClean="0"/>
              <a:t>Udstedte CUB</a:t>
            </a:r>
          </a:p>
          <a:p>
            <a:pPr eaLnBrk="1" hangingPunct="1"/>
            <a:r>
              <a:rPr lang="da-DK" dirty="0" smtClean="0"/>
              <a:t>BAT</a:t>
            </a:r>
          </a:p>
          <a:p>
            <a:pPr eaLnBrk="1" hangingPunct="1"/>
            <a:r>
              <a:rPr lang="da-DK" dirty="0" smtClean="0"/>
              <a:t>Spørgeskemaundersøgelse</a:t>
            </a:r>
          </a:p>
          <a:p>
            <a:pPr eaLnBrk="1" hangingPunct="1"/>
            <a:r>
              <a:rPr lang="da-DK" dirty="0" smtClean="0"/>
              <a:t>Tilsyn 2014</a:t>
            </a:r>
          </a:p>
          <a:p>
            <a:pPr eaLnBrk="1" hangingPunct="1"/>
            <a:r>
              <a:rPr lang="da-DK" dirty="0" smtClean="0"/>
              <a:t>Diverse</a:t>
            </a:r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Ny medarbejder i TS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Den 1. januar startede Michael Igelski i TS.</a:t>
            </a:r>
          </a:p>
          <a:p>
            <a:endParaRPr lang="da-D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93888"/>
            <a:ext cx="21621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2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Udstedte CUB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220259"/>
              </p:ext>
            </p:extLst>
          </p:nvPr>
        </p:nvGraphicFramePr>
        <p:xfrm>
          <a:off x="683568" y="1916832"/>
          <a:ext cx="7881942" cy="663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4369"/>
                <a:gridCol w="567767"/>
                <a:gridCol w="567767"/>
                <a:gridCol w="567767"/>
                <a:gridCol w="567767"/>
                <a:gridCol w="567767"/>
                <a:gridCol w="567767"/>
                <a:gridCol w="567767"/>
                <a:gridCol w="567767"/>
                <a:gridCol w="567767"/>
                <a:gridCol w="567767"/>
                <a:gridCol w="567767"/>
                <a:gridCol w="567767"/>
                <a:gridCol w="534369"/>
              </a:tblGrid>
              <a:tr h="175340"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 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Januar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Februar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Marts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April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Maj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Juni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Juli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August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September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Oktober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November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December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a-DK" sz="1000" u="none" strike="noStrike">
                          <a:effectLst/>
                        </a:rPr>
                        <a:t>I alt</a:t>
                      </a:r>
                      <a:endParaRPr lang="da-DK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50" marR="8350" marT="8350" marB="0" anchor="b"/>
                </a:tc>
              </a:tr>
              <a:tr h="175340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800" u="none" strike="noStrike">
                          <a:effectLst/>
                        </a:rPr>
                        <a:t>2012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1.880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1.483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1.845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1.328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1450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1658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1322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765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694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2097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1869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1669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18.060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</a:tr>
              <a:tr h="175340">
                <a:tc>
                  <a:txBody>
                    <a:bodyPr/>
                    <a:lstStyle/>
                    <a:p>
                      <a:pPr algn="l" rtl="0" fontAlgn="b"/>
                      <a:r>
                        <a:rPr lang="da-DK" sz="800" u="none" strike="noStrike">
                          <a:effectLst/>
                        </a:rPr>
                        <a:t>2013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2.318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2.135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2.082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1.436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1.654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1.882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1.693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835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1.199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1.593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2.460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>
                          <a:effectLst/>
                        </a:rPr>
                        <a:t>2.644</a:t>
                      </a:r>
                      <a:endParaRPr lang="da-DK" sz="8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a-DK" sz="800" u="none" strike="noStrike" dirty="0">
                          <a:effectLst/>
                        </a:rPr>
                        <a:t>21.931</a:t>
                      </a:r>
                      <a:endParaRPr lang="da-DK" sz="8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8350" marR="8350" marT="8350" marB="0" anchor="b"/>
                </a:tc>
              </a:tr>
            </a:tbl>
          </a:graphicData>
        </a:graphic>
      </p:graphicFrame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2944"/>
              </p:ext>
            </p:extLst>
          </p:nvPr>
        </p:nvGraphicFramePr>
        <p:xfrm>
          <a:off x="2123728" y="32129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348880"/>
            <a:ext cx="7881937" cy="2386831"/>
          </a:xfrm>
        </p:spPr>
        <p:txBody>
          <a:bodyPr/>
          <a:lstStyle/>
          <a:p>
            <a:r>
              <a:rPr lang="da-DK" dirty="0" smtClean="0"/>
              <a:t>Implementering forløb stort set problemfrit</a:t>
            </a:r>
          </a:p>
          <a:p>
            <a:r>
              <a:rPr lang="da-DK" dirty="0" smtClean="0"/>
              <a:t>Første opdatering gennemført </a:t>
            </a:r>
          </a:p>
          <a:p>
            <a:r>
              <a:rPr lang="da-DK" dirty="0" smtClean="0"/>
              <a:t>Evalueringsmøde senere på foråret</a:t>
            </a:r>
          </a:p>
        </p:txBody>
      </p:sp>
    </p:spTree>
    <p:extLst>
      <p:ext uri="{BB962C8B-B14F-4D97-AF65-F5344CB8AC3E}">
        <p14:creationId xmlns:p14="http://schemas.microsoft.com/office/powerpoint/2010/main" val="420280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Spørgeskemaundersøgelse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636912"/>
            <a:ext cx="7881937" cy="1234703"/>
          </a:xfrm>
        </p:spPr>
        <p:txBody>
          <a:bodyPr/>
          <a:lstStyle/>
          <a:p>
            <a:pPr lvl="1"/>
            <a:r>
              <a:rPr lang="da-DK" dirty="0" smtClean="0"/>
              <a:t>Trafikstyrelsen ønsker på vegne af Vejtrafikrådet at gennemføre en spørgeskemaundersøgelse om branchen (vejgods)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30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Tilsyn 2014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636912"/>
            <a:ext cx="7881937" cy="2304256"/>
          </a:xfrm>
        </p:spPr>
        <p:txBody>
          <a:bodyPr/>
          <a:lstStyle/>
          <a:p>
            <a:r>
              <a:rPr lang="da-DK" dirty="0" smtClean="0"/>
              <a:t>Der forventes fuldt tilsyn i 2014</a:t>
            </a:r>
          </a:p>
          <a:p>
            <a:r>
              <a:rPr lang="da-DK" dirty="0" smtClean="0"/>
              <a:t>Tilsynet vi tage udgangspunkt i lektionsplanerne for udvalgte hold.</a:t>
            </a:r>
          </a:p>
          <a:p>
            <a:r>
              <a:rPr lang="da-DK" dirty="0" smtClean="0"/>
              <a:t>Der forventes ligeledes flere eksamenstilsyn.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24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Diverse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3568" y="2564904"/>
            <a:ext cx="7881937" cy="2890887"/>
          </a:xfrm>
        </p:spPr>
        <p:txBody>
          <a:bodyPr/>
          <a:lstStyle/>
          <a:p>
            <a:r>
              <a:rPr lang="da-DK" dirty="0" smtClean="0"/>
              <a:t>Kommissionens undersøgelse af kvalifikationsuddannelsen i medlemslandene</a:t>
            </a:r>
          </a:p>
          <a:p>
            <a:r>
              <a:rPr lang="da-DK" dirty="0" smtClean="0"/>
              <a:t>Mulig revision af Direktivet</a:t>
            </a:r>
          </a:p>
          <a:p>
            <a:r>
              <a:rPr lang="da-DK" dirty="0" smtClean="0"/>
              <a:t>Godskrivning af krav til efteruddannelse for faglærere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65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 PPskabelon Roed (i)">
  <a:themeElements>
    <a:clrScheme name="TS PPskabelon Roed (i)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1300"/>
      </a:accent1>
      <a:accent2>
        <a:srgbClr val="7FC31C"/>
      </a:accent2>
      <a:accent3>
        <a:srgbClr val="FFFFFF"/>
      </a:accent3>
      <a:accent4>
        <a:srgbClr val="000000"/>
      </a:accent4>
      <a:accent5>
        <a:srgbClr val="FFAAAA"/>
      </a:accent5>
      <a:accent6>
        <a:srgbClr val="72B018"/>
      </a:accent6>
      <a:hlink>
        <a:srgbClr val="FF690B"/>
      </a:hlink>
      <a:folHlink>
        <a:srgbClr val="33ABAE"/>
      </a:folHlink>
    </a:clrScheme>
    <a:fontScheme name="TS PPskabelon Roed (i)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S PPskabelon Roed (i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PPskabelon Roed (i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PPskabelon Roed (i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PPskabelon Roed (i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PPskabelon Roed (i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S PPskabelon Roed (i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S PPskabelon Roed (i)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1300"/>
        </a:accent1>
        <a:accent2>
          <a:srgbClr val="7FC31C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2B018"/>
        </a:accent6>
        <a:hlink>
          <a:srgbClr val="FF690B"/>
        </a:hlink>
        <a:folHlink>
          <a:srgbClr val="33ABA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 PPskabelon Roed (i)</Template>
  <TotalTime>1734</TotalTime>
  <Words>155</Words>
  <Application>Microsoft Office PowerPoint</Application>
  <PresentationFormat>Skærmshow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TS PPskabelon Roed (i)</vt:lpstr>
      <vt:lpstr>TUR dialogmøde februar 2014</vt:lpstr>
      <vt:lpstr>Kvalifikationsuddannelse</vt:lpstr>
      <vt:lpstr>Ny medarbejder i TS</vt:lpstr>
      <vt:lpstr>Udstedte CUB</vt:lpstr>
      <vt:lpstr>BAT</vt:lpstr>
      <vt:lpstr>Spørgeskemaundersøgelse</vt:lpstr>
      <vt:lpstr>Tilsyn 2014</vt:lpstr>
      <vt:lpstr>Diverse</vt:lpstr>
    </vt:vector>
  </TitlesOfParts>
  <Company>Informatique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 PowerPoint skabelon</dc:title>
  <dc:creator>Christine Bonde Nielsen</dc:creator>
  <dc:description>version (g) - 14.11.2008_x000d_
www.informatique.dk</dc:description>
  <cp:lastModifiedBy>Johnny Bengtsson</cp:lastModifiedBy>
  <cp:revision>53</cp:revision>
  <cp:lastPrinted>2012-06-06T11:00:51Z</cp:lastPrinted>
  <dcterms:created xsi:type="dcterms:W3CDTF">2009-01-19T07:54:05Z</dcterms:created>
  <dcterms:modified xsi:type="dcterms:W3CDTF">2014-02-26T13:14:53Z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ype">
    <vt:lpwstr>Skabelon</vt:lpwstr>
  </property>
  <property fmtid="{D5CDD505-2E9C-101B-9397-08002B2CF9AE}" pid="3" name="Omraade">
    <vt:lpwstr>Alle fagområder</vt:lpwstr>
  </property>
  <property fmtid="{D5CDD505-2E9C-101B-9397-08002B2CF9AE}" pid="4" name="Fritekst">
    <vt:lpwstr/>
  </property>
  <property fmtid="{D5CDD505-2E9C-101B-9397-08002B2CF9AE}" pid="5" name="ContentType">
    <vt:lpwstr>Dokument</vt:lpwstr>
  </property>
</Properties>
</file>