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336" r:id="rId3"/>
    <p:sldId id="352" r:id="rId4"/>
    <p:sldId id="348" r:id="rId5"/>
    <p:sldId id="340" r:id="rId6"/>
    <p:sldId id="351" r:id="rId7"/>
    <p:sldId id="341" r:id="rId8"/>
    <p:sldId id="330" r:id="rId9"/>
    <p:sldId id="342" r:id="rId10"/>
    <p:sldId id="344" r:id="rId11"/>
  </p:sldIdLst>
  <p:sldSz cx="9144000" cy="6858000" type="screen4x3"/>
  <p:notesSz cx="6858000" cy="10013950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FF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8000"/>
    <a:srgbClr val="00FF00"/>
    <a:srgbClr val="FFFF00"/>
    <a:srgbClr val="0066FF"/>
    <a:srgbClr val="339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5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0713"/>
            <a:ext cx="29718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510713"/>
            <a:ext cx="29718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3CBBBC9-9EB3-4A33-81D8-8C1809AD6B2C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160273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5005388" cy="3754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57738"/>
            <a:ext cx="5486400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0" smtClean="0"/>
              <a:t>Klik for at redigere teksttypografierne i masteren</a:t>
            </a:r>
          </a:p>
          <a:p>
            <a:pPr lvl="1"/>
            <a:r>
              <a:rPr lang="da-DK" altLang="da-DK" noProof="0" smtClean="0"/>
              <a:t>Andet niveau</a:t>
            </a:r>
          </a:p>
          <a:p>
            <a:pPr lvl="2"/>
            <a:r>
              <a:rPr lang="da-DK" altLang="da-DK" noProof="0" smtClean="0"/>
              <a:t>Tredje niveau</a:t>
            </a:r>
          </a:p>
          <a:p>
            <a:pPr lvl="3"/>
            <a:r>
              <a:rPr lang="da-DK" altLang="da-DK" noProof="0" smtClean="0"/>
              <a:t>Fjerde niveau</a:t>
            </a:r>
          </a:p>
          <a:p>
            <a:pPr lvl="4"/>
            <a:r>
              <a:rPr lang="da-DK" altLang="da-DK" noProof="0" smtClean="0"/>
              <a:t>Femte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0713"/>
            <a:ext cx="29718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510713"/>
            <a:ext cx="29718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8577F21-02F9-4187-B337-9BCA147CA7B0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24794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742C3E-D077-424F-AFF1-4E5FB90BA0BA}" type="slidenum">
              <a:rPr lang="da-DK" altLang="da-DK" smtClean="0"/>
              <a:pPr/>
              <a:t>1</a:t>
            </a:fld>
            <a:endParaRPr lang="da-DK" altLang="da-DK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 smtClean="0"/>
          </a:p>
        </p:txBody>
      </p:sp>
    </p:spTree>
    <p:extLst>
      <p:ext uri="{BB962C8B-B14F-4D97-AF65-F5344CB8AC3E}">
        <p14:creationId xmlns:p14="http://schemas.microsoft.com/office/powerpoint/2010/main" val="79176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a-DK" altLang="da-DK" smtClean="0"/>
              <a:t>Det er disse begreber der går igen i forbindelse med de tanker vi har gjort os. </a:t>
            </a:r>
          </a:p>
          <a:p>
            <a:r>
              <a:rPr lang="da-DK" altLang="da-DK" smtClean="0"/>
              <a:t>Virkeligheden er at der er meget forvirring. Vi får mange henvendelser i vores cc om certifikatkrav – og vores tilsynsførende har svært ved det. </a:t>
            </a:r>
          </a:p>
          <a:p>
            <a:r>
              <a:rPr lang="da-DK" altLang="da-DK" smtClean="0"/>
              <a:t>Det er svært at forklare, at der ikke er sammenhæng mellem risiko og certifikatkrav … </a:t>
            </a:r>
          </a:p>
          <a:p>
            <a:r>
              <a:rPr lang="da-DK" altLang="da-DK" smtClean="0"/>
              <a:t>Det skal være økonomisk neutralt fordi vi ønsker ikke at øge byrderne</a:t>
            </a:r>
          </a:p>
        </p:txBody>
      </p:sp>
      <p:sp>
        <p:nvSpPr>
          <p:cNvPr id="14340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00113"/>
            <a:fld id="{BF8A6343-536C-4FF0-BCD4-30D7482A4AEF}" type="slidenum">
              <a:rPr lang="da-DK" altLang="da-DK" smtClean="0">
                <a:latin typeface="Times New Roman" pitchFamily="18" charset="0"/>
              </a:rPr>
              <a:pPr defTabSz="900113"/>
              <a:t>4</a:t>
            </a:fld>
            <a:endParaRPr lang="da-DK" altLang="da-DK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6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TUR’s truckkonference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A95EF-1E52-4C94-B27A-7182A20A843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TUR’s truckkonference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AA15A-3BD3-4CB0-80A6-DD66DBFA25A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77038" y="620713"/>
            <a:ext cx="1909762" cy="532765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042988" y="620713"/>
            <a:ext cx="5581650" cy="532765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TUR’s truckkonference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E6047-E157-445E-A778-1330BB63DEF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TUR’s truckkonference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71B6-9820-4D88-ADB5-D96C63891E5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TUR’s truckkonference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B6539-C17E-4D9E-876D-0687FF139F5E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042988" y="1628775"/>
            <a:ext cx="3744912" cy="4319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40300" y="1628775"/>
            <a:ext cx="3746500" cy="4319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TUR’s truckkonference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638E6-CE0B-4B1B-A8E0-346D6315FB8B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TUR’s truckkonference 2012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62178-AA3C-4C04-9EB4-6FF5C8DA891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TUR’s truckkonference 2012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00A43-33F2-4200-AACE-0B0EA8A7DEA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TUR’s truckkonference 2012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CF5C5-5E77-44A0-B841-3863470AA6C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TUR’s truckkonference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AF843-36A4-42B8-8486-8CD294923F20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TUR’s truckkonference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A2DD1-35CB-4E21-B012-74FDFD3CF80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C1-OH Side 05_Side_2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15888"/>
            <a:ext cx="9251950" cy="662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620713"/>
            <a:ext cx="68421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28775"/>
            <a:ext cx="7643812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381750"/>
            <a:ext cx="302418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da-DK"/>
              <a:t>TUR’s truckkonference 2012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19475" y="60213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0213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8E6A724-F677-4BA9-8664-BBA3CD28419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2pPr>
      <a:lvl3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3pPr>
      <a:lvl4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4pPr>
      <a:lvl5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5pPr>
      <a:lvl6pPr marL="457200"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6pPr>
      <a:lvl7pPr marL="914400"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7pPr>
      <a:lvl8pPr marL="1371600"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8pPr>
      <a:lvl9pPr marL="1828800"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dk/url?sa=i&amp;rct=j&amp;q=&amp;esrc=s&amp;frm=1&amp;source=images&amp;cd=&amp;cad=rja&amp;uact=8&amp;ved=0CAcQjRxqFQoTCOSRlMbunccCFQbwcgodDyIP6g&amp;url=http://www.ep.dk/vis_produktoversigt.php?menu_type%3DProduktgruppe%26gruppe%3D12%26top_type%3DProducent%26do_type%3DProducent&amp;ei=dEHIVeSHI4bgywOPxLzQDg&amp;bvm=bv.99804247,d.bGQ&amp;psig=AFQjCNGUpZan6iN-Ivc6l_rT18yEEobq6g&amp;ust=14392737066078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dk/url?sa=i&amp;rct=j&amp;q=&amp;esrc=s&amp;frm=1&amp;source=images&amp;cd=&amp;cad=rja&amp;uact=8&amp;ved=0CAcQjRxqFQoTCJy6i4XLnMcCFYWP2wod_14CEg&amp;url=http://www.rocla.dk/dk/gaffeltruck/dieseltruck-60-160-tons&amp;ei=AZbHVdy1CIWf7gb_vYmQAQ&amp;bvm=bv.99804247,d.bGQ&amp;psig=AFQjCNFufEdQwYla0JQs4b5lbvwFfuXb8g&amp;ust=1439229792138981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dk/url?sa=i&amp;rct=j&amp;q=&amp;esrc=s&amp;frm=1&amp;source=images&amp;cd=&amp;cad=rja&amp;uact=8&amp;ved=0CAcQjRxqFQoTCJ3o8LbKnMcCFeqZ2wodH0QIvQ&amp;url=http://www.still.ro/transpalet-electric-egv-s.0.0.html&amp;ei=XZXHVd3FB-qz7gafiKHoCw&amp;bvm=bv.99804247,d.bGQ&amp;psig=AFQjCNEGRLCU6FNMiEqht5drG02YuDCMiA&amp;ust=143922955113070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20713"/>
            <a:ext cx="6842125" cy="936625"/>
          </a:xfrm>
        </p:spPr>
        <p:txBody>
          <a:bodyPr/>
          <a:lstStyle/>
          <a:p>
            <a:pPr eaLnBrk="1" hangingPunct="1"/>
            <a:r>
              <a:rPr lang="da-DK" altLang="da-DK" smtClean="0"/>
              <a:t>TUR’s truckkonference 2015</a:t>
            </a:r>
            <a:br>
              <a:rPr lang="da-DK" altLang="da-DK" smtClean="0"/>
            </a:br>
            <a:r>
              <a:rPr lang="da-DK" altLang="da-DK" smtClean="0"/>
              <a:t>Indlæg fra Arbejdstilsynet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altLang="da-DK" smtClean="0"/>
              <a:t>v. maskiningeniør Morten Vestergaard</a:t>
            </a:r>
          </a:p>
          <a:p>
            <a:pPr eaLnBrk="1" hangingPunct="1">
              <a:buFontTx/>
              <a:buNone/>
            </a:pPr>
            <a:r>
              <a:rPr lang="da-DK" altLang="da-DK" smtClean="0"/>
              <a:t>Arbejdsmiljøfagligt Center</a:t>
            </a:r>
          </a:p>
          <a:p>
            <a:pPr eaLnBrk="1" hangingPunct="1">
              <a:buFontTx/>
              <a:buNone/>
            </a:pPr>
            <a:endParaRPr lang="da-DK" altLang="da-DK" smtClean="0"/>
          </a:p>
          <a:p>
            <a:pPr eaLnBrk="1" hangingPunct="1">
              <a:buFontTx/>
              <a:buNone/>
            </a:pPr>
            <a:r>
              <a:rPr lang="da-DK" altLang="da-DK" smtClean="0"/>
              <a:t>Indhold:</a:t>
            </a:r>
          </a:p>
          <a:p>
            <a:pPr eaLnBrk="1" hangingPunct="1"/>
            <a:r>
              <a:rPr lang="da-DK" altLang="da-DK" smtClean="0"/>
              <a:t>Uddannelse </a:t>
            </a:r>
          </a:p>
          <a:p>
            <a:pPr eaLnBrk="1" hangingPunct="1"/>
            <a:r>
              <a:rPr lang="da-DK" altLang="da-DK" smtClean="0"/>
              <a:t>Nyt fra hjemmesiden</a:t>
            </a:r>
          </a:p>
          <a:p>
            <a:pPr eaLnBrk="1" hangingPunct="1"/>
            <a:r>
              <a:rPr lang="da-DK" altLang="da-DK" smtClean="0"/>
              <a:t>Spørgsmål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Spørgsmål?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6842125" cy="935038"/>
          </a:xfrm>
        </p:spPr>
        <p:txBody>
          <a:bodyPr/>
          <a:lstStyle/>
          <a:p>
            <a:pPr eaLnBrk="1" hangingPunct="1"/>
            <a:r>
              <a:rPr lang="da-DK" altLang="da-DK" smtClean="0"/>
              <a:t>Uddannelse</a:t>
            </a:r>
            <a:br>
              <a:rPr lang="da-DK" altLang="da-DK" smtClean="0"/>
            </a:br>
            <a:r>
              <a:rPr lang="da-DK" altLang="da-DK" sz="2400" smtClean="0"/>
              <a:t>Truck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73238"/>
            <a:ext cx="7705725" cy="431958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da-DK" altLang="da-DK" dirty="0" smtClean="0"/>
              <a:t>Stor enighed om at området er præget af:</a:t>
            </a:r>
          </a:p>
          <a:p>
            <a:pPr eaLnBrk="1" hangingPunct="1">
              <a:defRPr/>
            </a:pPr>
            <a:r>
              <a:rPr lang="da-DK" altLang="da-DK" dirty="0" smtClean="0"/>
              <a:t>Et godt princip</a:t>
            </a:r>
          </a:p>
          <a:p>
            <a:pPr eaLnBrk="1" hangingPunct="1">
              <a:defRPr/>
            </a:pPr>
            <a:r>
              <a:rPr lang="da-DK" altLang="da-DK" dirty="0" smtClean="0"/>
              <a:t>Truckcertifikatet skal adskilles fra teleskoplæsser</a:t>
            </a:r>
          </a:p>
          <a:p>
            <a:pPr marL="0" indent="0" eaLnBrk="1" hangingPunct="1">
              <a:buFontTx/>
              <a:buNone/>
              <a:defRPr/>
            </a:pPr>
            <a:endParaRPr lang="da-DK" altLang="da-DK" dirty="0" smtClean="0"/>
          </a:p>
          <a:p>
            <a:pPr marL="0" indent="0" eaLnBrk="1" hangingPunct="1">
              <a:buFontTx/>
              <a:buNone/>
              <a:defRPr/>
            </a:pPr>
            <a:endParaRPr lang="da-DK" altLang="da-DK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Uddannelse og udfordringer</a:t>
            </a:r>
          </a:p>
        </p:txBody>
      </p:sp>
      <p:sp>
        <p:nvSpPr>
          <p:cNvPr id="4099" name="Pladsholder til indhold 2"/>
          <p:cNvSpPr>
            <a:spLocks noGrp="1"/>
          </p:cNvSpPr>
          <p:nvPr>
            <p:ph idx="1"/>
          </p:nvPr>
        </p:nvSpPr>
        <p:spPr>
          <a:xfrm>
            <a:off x="827088" y="1628775"/>
            <a:ext cx="7859712" cy="4319588"/>
          </a:xfrm>
        </p:spPr>
        <p:txBody>
          <a:bodyPr/>
          <a:lstStyle/>
          <a:p>
            <a:r>
              <a:rPr lang="da-DK" altLang="da-DK" smtClean="0"/>
              <a:t>Det perfekte ville være meget specifikke uddannelser</a:t>
            </a:r>
          </a:p>
          <a:p>
            <a:r>
              <a:rPr lang="da-DK" altLang="da-DK" smtClean="0"/>
              <a:t>Men ERST vil at der bliver færre uddannelser!</a:t>
            </a:r>
          </a:p>
          <a:p>
            <a:r>
              <a:rPr lang="da-DK" altLang="da-DK" smtClean="0"/>
              <a:t>Det perfekte ville være at alle typer kraner, truck, teleskoplæsser mm. var omfattet.</a:t>
            </a:r>
          </a:p>
          <a:p>
            <a:r>
              <a:rPr lang="da-DK" altLang="da-DK" smtClean="0"/>
              <a:t>Men det vil ikke være proportionalt til andre områder!</a:t>
            </a:r>
          </a:p>
          <a:p>
            <a:r>
              <a:rPr lang="da-DK" altLang="da-DK" smtClean="0"/>
              <a:t>Det perfekte ville være at skolerne havde alle de konkrete maskinvarianter.</a:t>
            </a:r>
          </a:p>
          <a:p>
            <a:r>
              <a:rPr lang="da-DK" altLang="da-DK" smtClean="0"/>
              <a:t>Men det vil koste rigtig meget!</a:t>
            </a:r>
          </a:p>
          <a:p>
            <a:endParaRPr lang="da-DK" altLang="da-DK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Overvejelser om regelforenkling</a:t>
            </a:r>
          </a:p>
        </p:txBody>
      </p:sp>
      <p:sp>
        <p:nvSpPr>
          <p:cNvPr id="8195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mtClean="0"/>
              <a:t>Enkelhed</a:t>
            </a:r>
          </a:p>
          <a:p>
            <a:r>
              <a:rPr lang="da-DK" altLang="da-DK" smtClean="0"/>
              <a:t>Proportionalitet</a:t>
            </a:r>
          </a:p>
          <a:p>
            <a:r>
              <a:rPr lang="da-DK" altLang="da-DK" smtClean="0"/>
              <a:t>Økonomisk neutralt</a:t>
            </a:r>
          </a:p>
          <a:p>
            <a:r>
              <a:rPr lang="da-DK" altLang="da-DK" smtClean="0"/>
              <a:t>Regeringens task force om lovregulerede erhverv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Uddannelse og udfordringer</a:t>
            </a:r>
          </a:p>
        </p:txBody>
      </p:sp>
      <p:sp>
        <p:nvSpPr>
          <p:cNvPr id="4099" name="Pladsholder til indhold 2"/>
          <p:cNvSpPr>
            <a:spLocks noGrp="1"/>
          </p:cNvSpPr>
          <p:nvPr>
            <p:ph idx="1"/>
          </p:nvPr>
        </p:nvSpPr>
        <p:spPr>
          <a:xfrm>
            <a:off x="827088" y="1628775"/>
            <a:ext cx="7859712" cy="4319588"/>
          </a:xfrm>
        </p:spPr>
        <p:txBody>
          <a:bodyPr/>
          <a:lstStyle/>
          <a:p>
            <a:r>
              <a:rPr lang="da-DK" altLang="da-DK" smtClean="0"/>
              <a:t>Der er i princippet ikke mange udfordringer.</a:t>
            </a:r>
          </a:p>
          <a:p>
            <a:r>
              <a:rPr lang="da-DK" altLang="da-DK" smtClean="0"/>
              <a:t>Dog sker der forholdsvis mange ulykker med stabler.</a:t>
            </a:r>
          </a:p>
          <a:p>
            <a:r>
              <a:rPr lang="da-DK" altLang="da-DK" smtClean="0"/>
              <a:t>Og sammenblanding af kørende og gående.</a:t>
            </a:r>
          </a:p>
          <a:p>
            <a:r>
              <a:rPr lang="da-DK" altLang="da-DK" smtClean="0"/>
              <a:t>Teleskoplæsseren ligner ikke meget </a:t>
            </a:r>
          </a:p>
          <a:p>
            <a:endParaRPr lang="da-DK" altLang="da-DK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http://www.ep.dk/gfx/produkt/produkt1_594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4776788"/>
            <a:ext cx="2513012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Tanker om struktur - truck</a:t>
            </a:r>
          </a:p>
        </p:txBody>
      </p:sp>
      <p:sp>
        <p:nvSpPr>
          <p:cNvPr id="7172" name="Pladsholder til indhold 1"/>
          <p:cNvSpPr>
            <a:spLocks noGrp="1"/>
          </p:cNvSpPr>
          <p:nvPr>
            <p:ph idx="1"/>
          </p:nvPr>
        </p:nvSpPr>
        <p:spPr>
          <a:xfrm>
            <a:off x="1042988" y="1220788"/>
            <a:ext cx="7643812" cy="43195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a-DK" altLang="da-DK" smtClean="0"/>
              <a:t>Truck og stabler sammenlægges til én uddannelse</a:t>
            </a:r>
          </a:p>
        </p:txBody>
      </p:sp>
      <p:pic>
        <p:nvPicPr>
          <p:cNvPr id="7173" name="Picture 9" descr="http://www.still.ro/uploads/pics/EGV_S_448px_5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24450" y="1700213"/>
            <a:ext cx="42672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1" descr="http://www.rocla.dk/sites/default/files/styles/header_images_700x300/public/content/images/gaffeltruck_dieseltruck_6-16_tons.jpg?itok=_v7rI1Av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" y="1700213"/>
            <a:ext cx="5999163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llipse 1"/>
          <p:cNvSpPr>
            <a:spLocks noChangeArrowheads="1"/>
          </p:cNvSpPr>
          <p:nvPr/>
        </p:nvSpPr>
        <p:spPr bwMode="auto">
          <a:xfrm>
            <a:off x="2476500" y="4375150"/>
            <a:ext cx="2784475" cy="2649538"/>
          </a:xfrm>
          <a:prstGeom prst="ellips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4" name="Lige forbindelse 3"/>
          <p:cNvCxnSpPr>
            <a:cxnSpLocks noChangeShapeType="1"/>
          </p:cNvCxnSpPr>
          <p:nvPr/>
        </p:nvCxnSpPr>
        <p:spPr bwMode="auto">
          <a:xfrm>
            <a:off x="3033713" y="4724400"/>
            <a:ext cx="1682750" cy="1944688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3" name="Lige forbindelse 12"/>
          <p:cNvCxnSpPr>
            <a:cxnSpLocks noChangeShapeType="1"/>
          </p:cNvCxnSpPr>
          <p:nvPr/>
        </p:nvCxnSpPr>
        <p:spPr bwMode="auto">
          <a:xfrm flipH="1">
            <a:off x="2916238" y="4868863"/>
            <a:ext cx="1943100" cy="1655762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Overvejelser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Truck og stabler sammenlægges</a:t>
            </a:r>
          </a:p>
          <a:p>
            <a:pPr>
              <a:defRPr/>
            </a:pPr>
            <a:r>
              <a:rPr lang="da-DK" dirty="0" smtClean="0"/>
              <a:t>Teleskoplæsser adskilles</a:t>
            </a:r>
          </a:p>
          <a:p>
            <a:pPr>
              <a:defRPr/>
            </a:pPr>
            <a:r>
              <a:rPr lang="da-DK" dirty="0" smtClean="0"/>
              <a:t>Varighed bestemmes af Uddannelsesudvalgene</a:t>
            </a:r>
          </a:p>
          <a:p>
            <a:pPr>
              <a:defRPr/>
            </a:pPr>
            <a:r>
              <a:rPr lang="da-DK" dirty="0" smtClean="0"/>
              <a:t>Kvalifikationsniveau fastholdes, men tilpasses</a:t>
            </a:r>
          </a:p>
          <a:p>
            <a:pPr>
              <a:defRPr/>
            </a:pPr>
            <a:r>
              <a:rPr lang="da-DK" dirty="0" smtClean="0"/>
              <a:t>Arbejdsgiverens oplæring og instruktionspligt tydeliggøres </a:t>
            </a:r>
          </a:p>
          <a:p>
            <a:pPr marL="0" indent="0">
              <a:buFontTx/>
              <a:buNone/>
              <a:defRPr/>
            </a:pPr>
            <a:endParaRPr lang="da-DK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6488" y="1268413"/>
            <a:ext cx="747236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mtClean="0"/>
              <a:t>Kvalifikationskrav truck</a:t>
            </a:r>
          </a:p>
        </p:txBody>
      </p:sp>
      <p:sp>
        <p:nvSpPr>
          <p:cNvPr id="11268" name="Ellipse 1"/>
          <p:cNvSpPr>
            <a:spLocks noChangeArrowheads="1"/>
          </p:cNvSpPr>
          <p:nvPr/>
        </p:nvSpPr>
        <p:spPr bwMode="auto">
          <a:xfrm>
            <a:off x="1258888" y="5157788"/>
            <a:ext cx="431800" cy="3683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a-DK" altLang="da-DK"/>
          </a:p>
        </p:txBody>
      </p:sp>
      <p:sp>
        <p:nvSpPr>
          <p:cNvPr id="2" name="Tekstboks 1"/>
          <p:cNvSpPr txBox="1">
            <a:spLocks noChangeArrowheads="1"/>
          </p:cNvSpPr>
          <p:nvPr/>
        </p:nvSpPr>
        <p:spPr bwMode="auto">
          <a:xfrm rot="540076">
            <a:off x="2630488" y="3319463"/>
            <a:ext cx="4424362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solidFill>
                  <a:srgbClr val="FF0000"/>
                </a:solidFill>
              </a:rPr>
              <a:t>Klemning ved brug af stabler</a:t>
            </a:r>
          </a:p>
        </p:txBody>
      </p:sp>
      <p:sp>
        <p:nvSpPr>
          <p:cNvPr id="7" name="Tekstboks 6"/>
          <p:cNvSpPr txBox="1">
            <a:spLocks noChangeArrowheads="1"/>
          </p:cNvSpPr>
          <p:nvPr/>
        </p:nvSpPr>
        <p:spPr bwMode="auto">
          <a:xfrm rot="540076">
            <a:off x="1836738" y="2622550"/>
            <a:ext cx="6011862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solidFill>
                  <a:srgbClr val="FF0000"/>
                </a:solidFill>
              </a:rPr>
              <a:t>Sammenblanding af kørende og gående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2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2275" y="549275"/>
            <a:ext cx="5975350" cy="6173788"/>
          </a:xfr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5702</TotalTime>
  <Words>264</Words>
  <Application>Microsoft Office PowerPoint</Application>
  <PresentationFormat>Skærmshow (4:3)</PresentationFormat>
  <Paragraphs>47</Paragraphs>
  <Slides>10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Standarddesign</vt:lpstr>
      <vt:lpstr>TUR’s truckkonference 2015 Indlæg fra Arbejdstilsynet</vt:lpstr>
      <vt:lpstr>Uddannelse Truck</vt:lpstr>
      <vt:lpstr>Uddannelse og udfordringer</vt:lpstr>
      <vt:lpstr>Overvejelser om regelforenkling</vt:lpstr>
      <vt:lpstr>Uddannelse og udfordringer</vt:lpstr>
      <vt:lpstr>Tanker om struktur - truck</vt:lpstr>
      <vt:lpstr>Overvejelser</vt:lpstr>
      <vt:lpstr>Kvalifikationskrav truck</vt:lpstr>
      <vt:lpstr>PowerPoint-præsentation</vt:lpstr>
      <vt:lpstr>Spørgsmål?</vt:lpstr>
    </vt:vector>
  </TitlesOfParts>
  <Company>BIT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BIT</dc:creator>
  <cp:lastModifiedBy>Sophie Snoor</cp:lastModifiedBy>
  <cp:revision>274</cp:revision>
  <cp:lastPrinted>2014-05-27T08:21:53Z</cp:lastPrinted>
  <dcterms:created xsi:type="dcterms:W3CDTF">2006-08-22T11:28:02Z</dcterms:created>
  <dcterms:modified xsi:type="dcterms:W3CDTF">2015-08-19T07:14:24Z</dcterms:modified>
</cp:coreProperties>
</file>