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67" r:id="rId16"/>
  </p:sldIdLst>
  <p:sldSz cx="9144000" cy="6858000" type="screen4x3"/>
  <p:notesSz cx="6735763" cy="9866313"/>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614" autoAdjust="0"/>
  </p:normalViewPr>
  <p:slideViewPr>
    <p:cSldViewPr>
      <p:cViewPr varScale="1">
        <p:scale>
          <a:sx n="104" d="100"/>
          <a:sy n="104" d="100"/>
        </p:scale>
        <p:origin x="1782"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C25009BB-048A-42CD-AF16-7AE13E0401B7}" type="datetimeFigureOut">
              <a:rPr lang="da-DK" smtClean="0"/>
              <a:t>30-05-2017</a:t>
            </a:fld>
            <a:endParaRPr lang="da-DK"/>
          </a:p>
        </p:txBody>
      </p:sp>
      <p:sp>
        <p:nvSpPr>
          <p:cNvPr id="4" name="Pladsholder til sidefod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da-DK"/>
          </a:p>
        </p:txBody>
      </p:sp>
      <p:sp>
        <p:nvSpPr>
          <p:cNvPr id="5" name="Pladsholder til slidenummer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D6082AAF-48E3-4D61-9F34-3EC6E918B201}" type="slidenum">
              <a:rPr lang="da-DK" smtClean="0"/>
              <a:t>‹nr.›</a:t>
            </a:fld>
            <a:endParaRPr lang="da-DK"/>
          </a:p>
        </p:txBody>
      </p:sp>
    </p:spTree>
    <p:extLst>
      <p:ext uri="{BB962C8B-B14F-4D97-AF65-F5344CB8AC3E}">
        <p14:creationId xmlns:p14="http://schemas.microsoft.com/office/powerpoint/2010/main" val="31238133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F3845C9D-BE2A-4FAE-B486-25F404467638}" type="datetimeFigureOut">
              <a:rPr lang="da-DK" smtClean="0"/>
              <a:pPr/>
              <a:t>30-05-2017</a:t>
            </a:fld>
            <a:endParaRPr lang="da-DK"/>
          </a:p>
        </p:txBody>
      </p:sp>
      <p:sp>
        <p:nvSpPr>
          <p:cNvPr id="4" name="Pladsholder til diasbillede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EDB6C947-43E6-46D8-B724-A542F904C03E}" type="slidenum">
              <a:rPr lang="da-DK" smtClean="0"/>
              <a:pPr/>
              <a:t>‹nr.›</a:t>
            </a:fld>
            <a:endParaRPr lang="da-DK"/>
          </a:p>
        </p:txBody>
      </p:sp>
    </p:spTree>
    <p:extLst>
      <p:ext uri="{BB962C8B-B14F-4D97-AF65-F5344CB8AC3E}">
        <p14:creationId xmlns:p14="http://schemas.microsoft.com/office/powerpoint/2010/main" val="3149181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i master</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p>
        </p:txBody>
      </p:sp>
      <p:sp>
        <p:nvSpPr>
          <p:cNvPr id="4" name="Pladsholder til dato 3"/>
          <p:cNvSpPr>
            <a:spLocks noGrp="1"/>
          </p:cNvSpPr>
          <p:nvPr>
            <p:ph type="dt" sz="half" idx="10"/>
          </p:nvPr>
        </p:nvSpPr>
        <p:spPr/>
        <p:txBody>
          <a:bodyPr/>
          <a:lstStyle/>
          <a:p>
            <a:fld id="{563B0734-6DF5-4E51-8D70-DD94638C5DA9}" type="datetimeFigureOut">
              <a:rPr lang="da-DK" smtClean="0">
                <a:solidFill>
                  <a:prstClr val="black">
                    <a:tint val="75000"/>
                  </a:prstClr>
                </a:solidFill>
              </a:rPr>
              <a:pPr/>
              <a:t>30-05-2017</a:t>
            </a:fld>
            <a:endParaRPr lang="da-DK" dirty="0">
              <a:solidFill>
                <a:prstClr val="black">
                  <a:tint val="75000"/>
                </a:prstClr>
              </a:solidFill>
            </a:endParaRPr>
          </a:p>
        </p:txBody>
      </p:sp>
      <p:sp>
        <p:nvSpPr>
          <p:cNvPr id="5" name="Pladsholder til sidefod 4"/>
          <p:cNvSpPr>
            <a:spLocks noGrp="1"/>
          </p:cNvSpPr>
          <p:nvPr>
            <p:ph type="ftr" sz="quarter" idx="11"/>
          </p:nvPr>
        </p:nvSpPr>
        <p:spPr/>
        <p:txBody>
          <a:bodyPr/>
          <a:lstStyle/>
          <a:p>
            <a:endParaRPr lang="da-DK" dirty="0">
              <a:solidFill>
                <a:prstClr val="black">
                  <a:tint val="75000"/>
                </a:prstClr>
              </a:solidFill>
            </a:endParaRPr>
          </a:p>
        </p:txBody>
      </p:sp>
      <p:sp>
        <p:nvSpPr>
          <p:cNvPr id="6" name="Pladsholder til diasnummer 5"/>
          <p:cNvSpPr>
            <a:spLocks noGrp="1"/>
          </p:cNvSpPr>
          <p:nvPr>
            <p:ph type="sldNum" sz="quarter" idx="12"/>
          </p:nvPr>
        </p:nvSpPr>
        <p:spPr/>
        <p:txBody>
          <a:bodyPr/>
          <a:lstStyle/>
          <a:p>
            <a:fld id="{D2C820A3-284A-4A8E-BAC6-6576BA539411}"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3397460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63B0734-6DF5-4E51-8D70-DD94638C5DA9}" type="datetimeFigureOut">
              <a:rPr lang="da-DK" smtClean="0">
                <a:solidFill>
                  <a:prstClr val="black">
                    <a:tint val="75000"/>
                  </a:prstClr>
                </a:solidFill>
              </a:rPr>
              <a:pPr/>
              <a:t>30-05-2017</a:t>
            </a:fld>
            <a:endParaRPr lang="da-DK" dirty="0">
              <a:solidFill>
                <a:prstClr val="black">
                  <a:tint val="75000"/>
                </a:prstClr>
              </a:solidFill>
            </a:endParaRPr>
          </a:p>
        </p:txBody>
      </p:sp>
      <p:sp>
        <p:nvSpPr>
          <p:cNvPr id="5" name="Pladsholder til sidefod 4"/>
          <p:cNvSpPr>
            <a:spLocks noGrp="1"/>
          </p:cNvSpPr>
          <p:nvPr>
            <p:ph type="ftr" sz="quarter" idx="11"/>
          </p:nvPr>
        </p:nvSpPr>
        <p:spPr/>
        <p:txBody>
          <a:bodyPr/>
          <a:lstStyle/>
          <a:p>
            <a:endParaRPr lang="da-DK" dirty="0">
              <a:solidFill>
                <a:prstClr val="black">
                  <a:tint val="75000"/>
                </a:prstClr>
              </a:solidFill>
            </a:endParaRPr>
          </a:p>
        </p:txBody>
      </p:sp>
      <p:sp>
        <p:nvSpPr>
          <p:cNvPr id="6" name="Pladsholder til diasnummer 5"/>
          <p:cNvSpPr>
            <a:spLocks noGrp="1"/>
          </p:cNvSpPr>
          <p:nvPr>
            <p:ph type="sldNum" sz="quarter" idx="12"/>
          </p:nvPr>
        </p:nvSpPr>
        <p:spPr/>
        <p:txBody>
          <a:bodyPr/>
          <a:lstStyle/>
          <a:p>
            <a:fld id="{D2C820A3-284A-4A8E-BAC6-6576BA539411}"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2896671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63B0734-6DF5-4E51-8D70-DD94638C5DA9}" type="datetimeFigureOut">
              <a:rPr lang="da-DK" smtClean="0">
                <a:solidFill>
                  <a:prstClr val="black">
                    <a:tint val="75000"/>
                  </a:prstClr>
                </a:solidFill>
              </a:rPr>
              <a:pPr/>
              <a:t>30-05-2017</a:t>
            </a:fld>
            <a:endParaRPr lang="da-DK" dirty="0">
              <a:solidFill>
                <a:prstClr val="black">
                  <a:tint val="75000"/>
                </a:prstClr>
              </a:solidFill>
            </a:endParaRPr>
          </a:p>
        </p:txBody>
      </p:sp>
      <p:sp>
        <p:nvSpPr>
          <p:cNvPr id="5" name="Pladsholder til sidefod 4"/>
          <p:cNvSpPr>
            <a:spLocks noGrp="1"/>
          </p:cNvSpPr>
          <p:nvPr>
            <p:ph type="ftr" sz="quarter" idx="11"/>
          </p:nvPr>
        </p:nvSpPr>
        <p:spPr/>
        <p:txBody>
          <a:bodyPr/>
          <a:lstStyle/>
          <a:p>
            <a:endParaRPr lang="da-DK" dirty="0">
              <a:solidFill>
                <a:prstClr val="black">
                  <a:tint val="75000"/>
                </a:prstClr>
              </a:solidFill>
            </a:endParaRPr>
          </a:p>
        </p:txBody>
      </p:sp>
      <p:sp>
        <p:nvSpPr>
          <p:cNvPr id="6" name="Pladsholder til diasnummer 5"/>
          <p:cNvSpPr>
            <a:spLocks noGrp="1"/>
          </p:cNvSpPr>
          <p:nvPr>
            <p:ph type="sldNum" sz="quarter" idx="12"/>
          </p:nvPr>
        </p:nvSpPr>
        <p:spPr/>
        <p:txBody>
          <a:bodyPr/>
          <a:lstStyle/>
          <a:p>
            <a:fld id="{D2C820A3-284A-4A8E-BAC6-6576BA539411}"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2838943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10" name="Titel 9"/>
          <p:cNvSpPr>
            <a:spLocks noGrp="1"/>
          </p:cNvSpPr>
          <p:nvPr>
            <p:ph type="title"/>
          </p:nvPr>
        </p:nvSpPr>
        <p:spPr/>
        <p:txBody>
          <a:bodyPr/>
          <a:lstStyle/>
          <a:p>
            <a:r>
              <a:rPr lang="da-DK"/>
              <a:t>Klik for at redigere i master</a:t>
            </a:r>
            <a:endParaRPr lang="da-DK" dirty="0"/>
          </a:p>
        </p:txBody>
      </p:sp>
      <p:sp>
        <p:nvSpPr>
          <p:cNvPr id="11" name="Pladsholder til dato 10"/>
          <p:cNvSpPr>
            <a:spLocks noGrp="1"/>
          </p:cNvSpPr>
          <p:nvPr>
            <p:ph type="dt" sz="half" idx="10"/>
          </p:nvPr>
        </p:nvSpPr>
        <p:spPr/>
        <p:txBody>
          <a:bodyPr/>
          <a:lstStyle/>
          <a:p>
            <a:fld id="{563B0734-6DF5-4E51-8D70-DD94638C5DA9}" type="datetimeFigureOut">
              <a:rPr lang="da-DK" smtClean="0">
                <a:solidFill>
                  <a:prstClr val="black">
                    <a:tint val="75000"/>
                  </a:prstClr>
                </a:solidFill>
              </a:rPr>
              <a:pPr/>
              <a:t>30-05-2017</a:t>
            </a:fld>
            <a:endParaRPr lang="da-DK" dirty="0">
              <a:solidFill>
                <a:prstClr val="black">
                  <a:tint val="75000"/>
                </a:prstClr>
              </a:solidFill>
            </a:endParaRPr>
          </a:p>
        </p:txBody>
      </p:sp>
      <p:sp>
        <p:nvSpPr>
          <p:cNvPr id="12" name="Pladsholder til sidefod 11"/>
          <p:cNvSpPr>
            <a:spLocks noGrp="1"/>
          </p:cNvSpPr>
          <p:nvPr>
            <p:ph type="ftr" sz="quarter" idx="11"/>
          </p:nvPr>
        </p:nvSpPr>
        <p:spPr/>
        <p:txBody>
          <a:bodyPr/>
          <a:lstStyle/>
          <a:p>
            <a:endParaRPr lang="da-DK" dirty="0">
              <a:solidFill>
                <a:prstClr val="black">
                  <a:tint val="75000"/>
                </a:prstClr>
              </a:solidFill>
            </a:endParaRPr>
          </a:p>
        </p:txBody>
      </p:sp>
      <p:sp>
        <p:nvSpPr>
          <p:cNvPr id="13" name="Pladsholder til slidenummer 12"/>
          <p:cNvSpPr>
            <a:spLocks noGrp="1"/>
          </p:cNvSpPr>
          <p:nvPr>
            <p:ph type="sldNum" sz="quarter" idx="12"/>
          </p:nvPr>
        </p:nvSpPr>
        <p:spPr/>
        <p:txBody>
          <a:bodyPr/>
          <a:lstStyle/>
          <a:p>
            <a:fld id="{D2C820A3-284A-4A8E-BAC6-6576BA539411}"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6362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typografien i masterens</a:t>
            </a:r>
          </a:p>
        </p:txBody>
      </p:sp>
      <p:sp>
        <p:nvSpPr>
          <p:cNvPr id="4" name="Pladsholder til dato 3"/>
          <p:cNvSpPr>
            <a:spLocks noGrp="1"/>
          </p:cNvSpPr>
          <p:nvPr>
            <p:ph type="dt" sz="half" idx="10"/>
          </p:nvPr>
        </p:nvSpPr>
        <p:spPr/>
        <p:txBody>
          <a:bodyPr/>
          <a:lstStyle/>
          <a:p>
            <a:fld id="{563B0734-6DF5-4E51-8D70-DD94638C5DA9}" type="datetimeFigureOut">
              <a:rPr lang="da-DK" smtClean="0">
                <a:solidFill>
                  <a:prstClr val="black">
                    <a:tint val="75000"/>
                  </a:prstClr>
                </a:solidFill>
              </a:rPr>
              <a:pPr/>
              <a:t>30-05-2017</a:t>
            </a:fld>
            <a:endParaRPr lang="da-DK" dirty="0">
              <a:solidFill>
                <a:prstClr val="black">
                  <a:tint val="75000"/>
                </a:prstClr>
              </a:solidFill>
            </a:endParaRPr>
          </a:p>
        </p:txBody>
      </p:sp>
      <p:sp>
        <p:nvSpPr>
          <p:cNvPr id="5" name="Pladsholder til sidefod 4"/>
          <p:cNvSpPr>
            <a:spLocks noGrp="1"/>
          </p:cNvSpPr>
          <p:nvPr>
            <p:ph type="ftr" sz="quarter" idx="11"/>
          </p:nvPr>
        </p:nvSpPr>
        <p:spPr/>
        <p:txBody>
          <a:bodyPr/>
          <a:lstStyle/>
          <a:p>
            <a:endParaRPr lang="da-DK" dirty="0">
              <a:solidFill>
                <a:prstClr val="black">
                  <a:tint val="75000"/>
                </a:prstClr>
              </a:solidFill>
            </a:endParaRPr>
          </a:p>
        </p:txBody>
      </p:sp>
      <p:sp>
        <p:nvSpPr>
          <p:cNvPr id="6" name="Pladsholder til diasnummer 5"/>
          <p:cNvSpPr>
            <a:spLocks noGrp="1"/>
          </p:cNvSpPr>
          <p:nvPr>
            <p:ph type="sldNum" sz="quarter" idx="12"/>
          </p:nvPr>
        </p:nvSpPr>
        <p:spPr/>
        <p:txBody>
          <a:bodyPr/>
          <a:lstStyle/>
          <a:p>
            <a:fld id="{D2C820A3-284A-4A8E-BAC6-6576BA539411}"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2951428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563B0734-6DF5-4E51-8D70-DD94638C5DA9}" type="datetimeFigureOut">
              <a:rPr lang="da-DK" smtClean="0">
                <a:solidFill>
                  <a:prstClr val="black">
                    <a:tint val="75000"/>
                  </a:prstClr>
                </a:solidFill>
              </a:rPr>
              <a:pPr/>
              <a:t>30-05-2017</a:t>
            </a:fld>
            <a:endParaRPr lang="da-DK" dirty="0">
              <a:solidFill>
                <a:prstClr val="black">
                  <a:tint val="75000"/>
                </a:prstClr>
              </a:solidFill>
            </a:endParaRPr>
          </a:p>
        </p:txBody>
      </p:sp>
      <p:sp>
        <p:nvSpPr>
          <p:cNvPr id="6" name="Pladsholder til sidefod 5"/>
          <p:cNvSpPr>
            <a:spLocks noGrp="1"/>
          </p:cNvSpPr>
          <p:nvPr>
            <p:ph type="ftr" sz="quarter" idx="11"/>
          </p:nvPr>
        </p:nvSpPr>
        <p:spPr/>
        <p:txBody>
          <a:bodyPr/>
          <a:lstStyle/>
          <a:p>
            <a:endParaRPr lang="da-DK" dirty="0">
              <a:solidFill>
                <a:prstClr val="black">
                  <a:tint val="75000"/>
                </a:prstClr>
              </a:solidFill>
            </a:endParaRPr>
          </a:p>
        </p:txBody>
      </p:sp>
      <p:sp>
        <p:nvSpPr>
          <p:cNvPr id="7" name="Pladsholder til diasnummer 6"/>
          <p:cNvSpPr>
            <a:spLocks noGrp="1"/>
          </p:cNvSpPr>
          <p:nvPr>
            <p:ph type="sldNum" sz="quarter" idx="12"/>
          </p:nvPr>
        </p:nvSpPr>
        <p:spPr/>
        <p:txBody>
          <a:bodyPr/>
          <a:lstStyle/>
          <a:p>
            <a:fld id="{D2C820A3-284A-4A8E-BAC6-6576BA539411}"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1894905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563B0734-6DF5-4E51-8D70-DD94638C5DA9}" type="datetimeFigureOut">
              <a:rPr lang="da-DK" smtClean="0">
                <a:solidFill>
                  <a:prstClr val="black">
                    <a:tint val="75000"/>
                  </a:prstClr>
                </a:solidFill>
              </a:rPr>
              <a:pPr/>
              <a:t>30-05-2017</a:t>
            </a:fld>
            <a:endParaRPr lang="da-DK" dirty="0">
              <a:solidFill>
                <a:prstClr val="black">
                  <a:tint val="75000"/>
                </a:prstClr>
              </a:solidFill>
            </a:endParaRPr>
          </a:p>
        </p:txBody>
      </p:sp>
      <p:sp>
        <p:nvSpPr>
          <p:cNvPr id="8" name="Pladsholder til sidefod 7"/>
          <p:cNvSpPr>
            <a:spLocks noGrp="1"/>
          </p:cNvSpPr>
          <p:nvPr>
            <p:ph type="ftr" sz="quarter" idx="11"/>
          </p:nvPr>
        </p:nvSpPr>
        <p:spPr/>
        <p:txBody>
          <a:bodyPr/>
          <a:lstStyle/>
          <a:p>
            <a:endParaRPr lang="da-DK" dirty="0">
              <a:solidFill>
                <a:prstClr val="black">
                  <a:tint val="75000"/>
                </a:prstClr>
              </a:solidFill>
            </a:endParaRPr>
          </a:p>
        </p:txBody>
      </p:sp>
      <p:sp>
        <p:nvSpPr>
          <p:cNvPr id="9" name="Pladsholder til diasnummer 8"/>
          <p:cNvSpPr>
            <a:spLocks noGrp="1"/>
          </p:cNvSpPr>
          <p:nvPr>
            <p:ph type="sldNum" sz="quarter" idx="12"/>
          </p:nvPr>
        </p:nvSpPr>
        <p:spPr/>
        <p:txBody>
          <a:bodyPr/>
          <a:lstStyle/>
          <a:p>
            <a:fld id="{D2C820A3-284A-4A8E-BAC6-6576BA539411}"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255476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563B0734-6DF5-4E51-8D70-DD94638C5DA9}" type="datetimeFigureOut">
              <a:rPr lang="da-DK" smtClean="0">
                <a:solidFill>
                  <a:prstClr val="black">
                    <a:tint val="75000"/>
                  </a:prstClr>
                </a:solidFill>
              </a:rPr>
              <a:pPr/>
              <a:t>30-05-2017</a:t>
            </a:fld>
            <a:endParaRPr lang="da-DK" dirty="0">
              <a:solidFill>
                <a:prstClr val="black">
                  <a:tint val="75000"/>
                </a:prstClr>
              </a:solidFill>
            </a:endParaRPr>
          </a:p>
        </p:txBody>
      </p:sp>
      <p:sp>
        <p:nvSpPr>
          <p:cNvPr id="4" name="Pladsholder til sidefod 3"/>
          <p:cNvSpPr>
            <a:spLocks noGrp="1"/>
          </p:cNvSpPr>
          <p:nvPr>
            <p:ph type="ftr" sz="quarter" idx="11"/>
          </p:nvPr>
        </p:nvSpPr>
        <p:spPr/>
        <p:txBody>
          <a:bodyPr/>
          <a:lstStyle/>
          <a:p>
            <a:endParaRPr lang="da-DK" dirty="0">
              <a:solidFill>
                <a:prstClr val="black">
                  <a:tint val="75000"/>
                </a:prstClr>
              </a:solidFill>
            </a:endParaRPr>
          </a:p>
        </p:txBody>
      </p:sp>
      <p:sp>
        <p:nvSpPr>
          <p:cNvPr id="5" name="Pladsholder til diasnummer 4"/>
          <p:cNvSpPr>
            <a:spLocks noGrp="1"/>
          </p:cNvSpPr>
          <p:nvPr>
            <p:ph type="sldNum" sz="quarter" idx="12"/>
          </p:nvPr>
        </p:nvSpPr>
        <p:spPr/>
        <p:txBody>
          <a:bodyPr/>
          <a:lstStyle/>
          <a:p>
            <a:fld id="{D2C820A3-284A-4A8E-BAC6-6576BA539411}"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4129228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563B0734-6DF5-4E51-8D70-DD94638C5DA9}" type="datetimeFigureOut">
              <a:rPr lang="da-DK" smtClean="0">
                <a:solidFill>
                  <a:prstClr val="black">
                    <a:tint val="75000"/>
                  </a:prstClr>
                </a:solidFill>
              </a:rPr>
              <a:pPr/>
              <a:t>30-05-2017</a:t>
            </a:fld>
            <a:endParaRPr lang="da-DK" dirty="0">
              <a:solidFill>
                <a:prstClr val="black">
                  <a:tint val="75000"/>
                </a:prstClr>
              </a:solidFill>
            </a:endParaRPr>
          </a:p>
        </p:txBody>
      </p:sp>
      <p:sp>
        <p:nvSpPr>
          <p:cNvPr id="3" name="Pladsholder til sidefod 2"/>
          <p:cNvSpPr>
            <a:spLocks noGrp="1"/>
          </p:cNvSpPr>
          <p:nvPr>
            <p:ph type="ftr" sz="quarter" idx="11"/>
          </p:nvPr>
        </p:nvSpPr>
        <p:spPr/>
        <p:txBody>
          <a:bodyPr/>
          <a:lstStyle/>
          <a:p>
            <a:endParaRPr lang="da-DK" dirty="0">
              <a:solidFill>
                <a:prstClr val="black">
                  <a:tint val="75000"/>
                </a:prstClr>
              </a:solidFill>
            </a:endParaRPr>
          </a:p>
        </p:txBody>
      </p:sp>
      <p:sp>
        <p:nvSpPr>
          <p:cNvPr id="4" name="Pladsholder til diasnummer 3"/>
          <p:cNvSpPr>
            <a:spLocks noGrp="1"/>
          </p:cNvSpPr>
          <p:nvPr>
            <p:ph type="sldNum" sz="quarter" idx="12"/>
          </p:nvPr>
        </p:nvSpPr>
        <p:spPr/>
        <p:txBody>
          <a:bodyPr/>
          <a:lstStyle/>
          <a:p>
            <a:fld id="{D2C820A3-284A-4A8E-BAC6-6576BA539411}"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1978701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sp>
        <p:nvSpPr>
          <p:cNvPr id="5" name="Pladsholder til dato 4"/>
          <p:cNvSpPr>
            <a:spLocks noGrp="1"/>
          </p:cNvSpPr>
          <p:nvPr>
            <p:ph type="dt" sz="half" idx="10"/>
          </p:nvPr>
        </p:nvSpPr>
        <p:spPr/>
        <p:txBody>
          <a:bodyPr/>
          <a:lstStyle/>
          <a:p>
            <a:fld id="{563B0734-6DF5-4E51-8D70-DD94638C5DA9}" type="datetimeFigureOut">
              <a:rPr lang="da-DK" smtClean="0">
                <a:solidFill>
                  <a:prstClr val="black">
                    <a:tint val="75000"/>
                  </a:prstClr>
                </a:solidFill>
              </a:rPr>
              <a:pPr/>
              <a:t>30-05-2017</a:t>
            </a:fld>
            <a:endParaRPr lang="da-DK" dirty="0">
              <a:solidFill>
                <a:prstClr val="black">
                  <a:tint val="75000"/>
                </a:prstClr>
              </a:solidFill>
            </a:endParaRPr>
          </a:p>
        </p:txBody>
      </p:sp>
      <p:sp>
        <p:nvSpPr>
          <p:cNvPr id="6" name="Pladsholder til sidefod 5"/>
          <p:cNvSpPr>
            <a:spLocks noGrp="1"/>
          </p:cNvSpPr>
          <p:nvPr>
            <p:ph type="ftr" sz="quarter" idx="11"/>
          </p:nvPr>
        </p:nvSpPr>
        <p:spPr/>
        <p:txBody>
          <a:bodyPr/>
          <a:lstStyle/>
          <a:p>
            <a:endParaRPr lang="da-DK" dirty="0">
              <a:solidFill>
                <a:prstClr val="black">
                  <a:tint val="75000"/>
                </a:prstClr>
              </a:solidFill>
            </a:endParaRPr>
          </a:p>
        </p:txBody>
      </p:sp>
      <p:sp>
        <p:nvSpPr>
          <p:cNvPr id="7" name="Pladsholder til diasnummer 6"/>
          <p:cNvSpPr>
            <a:spLocks noGrp="1"/>
          </p:cNvSpPr>
          <p:nvPr>
            <p:ph type="sldNum" sz="quarter" idx="12"/>
          </p:nvPr>
        </p:nvSpPr>
        <p:spPr/>
        <p:txBody>
          <a:bodyPr/>
          <a:lstStyle/>
          <a:p>
            <a:fld id="{D2C820A3-284A-4A8E-BAC6-6576BA539411}"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4089401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da-DK" dirty="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sp>
        <p:nvSpPr>
          <p:cNvPr id="5" name="Pladsholder til dato 4"/>
          <p:cNvSpPr>
            <a:spLocks noGrp="1"/>
          </p:cNvSpPr>
          <p:nvPr>
            <p:ph type="dt" sz="half" idx="10"/>
          </p:nvPr>
        </p:nvSpPr>
        <p:spPr/>
        <p:txBody>
          <a:bodyPr/>
          <a:lstStyle/>
          <a:p>
            <a:fld id="{563B0734-6DF5-4E51-8D70-DD94638C5DA9}" type="datetimeFigureOut">
              <a:rPr lang="da-DK" smtClean="0">
                <a:solidFill>
                  <a:prstClr val="black">
                    <a:tint val="75000"/>
                  </a:prstClr>
                </a:solidFill>
              </a:rPr>
              <a:pPr/>
              <a:t>30-05-2017</a:t>
            </a:fld>
            <a:endParaRPr lang="da-DK" dirty="0">
              <a:solidFill>
                <a:prstClr val="black">
                  <a:tint val="75000"/>
                </a:prstClr>
              </a:solidFill>
            </a:endParaRPr>
          </a:p>
        </p:txBody>
      </p:sp>
      <p:sp>
        <p:nvSpPr>
          <p:cNvPr id="6" name="Pladsholder til sidefod 5"/>
          <p:cNvSpPr>
            <a:spLocks noGrp="1"/>
          </p:cNvSpPr>
          <p:nvPr>
            <p:ph type="ftr" sz="quarter" idx="11"/>
          </p:nvPr>
        </p:nvSpPr>
        <p:spPr/>
        <p:txBody>
          <a:bodyPr/>
          <a:lstStyle/>
          <a:p>
            <a:endParaRPr lang="da-DK" dirty="0">
              <a:solidFill>
                <a:prstClr val="black">
                  <a:tint val="75000"/>
                </a:prstClr>
              </a:solidFill>
            </a:endParaRPr>
          </a:p>
        </p:txBody>
      </p:sp>
      <p:sp>
        <p:nvSpPr>
          <p:cNvPr id="7" name="Pladsholder til diasnummer 6"/>
          <p:cNvSpPr>
            <a:spLocks noGrp="1"/>
          </p:cNvSpPr>
          <p:nvPr>
            <p:ph type="sldNum" sz="quarter" idx="12"/>
          </p:nvPr>
        </p:nvSpPr>
        <p:spPr/>
        <p:txBody>
          <a:bodyPr/>
          <a:lstStyle/>
          <a:p>
            <a:fld id="{D2C820A3-284A-4A8E-BAC6-6576BA539411}"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3844869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dirty="0"/>
              <a:t>Klik for at redigere i master</a:t>
            </a:r>
          </a:p>
        </p:txBody>
      </p:sp>
      <p:sp>
        <p:nvSpPr>
          <p:cNvPr id="3" name="Pladsholder til tekst 2"/>
          <p:cNvSpPr>
            <a:spLocks noGrp="1"/>
          </p:cNvSpPr>
          <p:nvPr>
            <p:ph type="body" idx="1"/>
          </p:nvPr>
        </p:nvSpPr>
        <p:spPr>
          <a:xfrm>
            <a:off x="457200" y="2204864"/>
            <a:ext cx="8229600" cy="3921299"/>
          </a:xfrm>
          <a:prstGeom prst="rect">
            <a:avLst/>
          </a:prstGeom>
        </p:spPr>
        <p:txBody>
          <a:bodyPr vert="horz" lIns="91440" tIns="45720" rIns="91440" bIns="45720" rtlCol="0">
            <a:normAutofit/>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3B0734-6DF5-4E51-8D70-DD94638C5DA9}" type="datetimeFigureOut">
              <a:rPr lang="da-DK" smtClean="0">
                <a:solidFill>
                  <a:prstClr val="black">
                    <a:tint val="75000"/>
                  </a:prstClr>
                </a:solidFill>
              </a:rPr>
              <a:pPr/>
              <a:t>30-05-2017</a:t>
            </a:fld>
            <a:endParaRPr lang="da-DK" dirty="0">
              <a:solidFill>
                <a:prstClr val="black">
                  <a:tint val="75000"/>
                </a:prstClr>
              </a:solidFill>
            </a:endParaRPr>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dirty="0">
              <a:solidFill>
                <a:prstClr val="black">
                  <a:tint val="75000"/>
                </a:prstClr>
              </a:solidFill>
            </a:endParaRPr>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C820A3-284A-4A8E-BAC6-6576BA539411}" type="slidenum">
              <a:rPr lang="da-DK" smtClean="0">
                <a:solidFill>
                  <a:prstClr val="black">
                    <a:tint val="75000"/>
                  </a:prstClr>
                </a:solidFill>
              </a:rPr>
              <a:pPr/>
              <a:t>‹nr.›</a:t>
            </a:fld>
            <a:endParaRPr lang="da-DK" dirty="0">
              <a:solidFill>
                <a:prstClr val="black">
                  <a:tint val="75000"/>
                </a:prstClr>
              </a:solidFill>
            </a:endParaRPr>
          </a:p>
        </p:txBody>
      </p:sp>
      <p:pic>
        <p:nvPicPr>
          <p:cNvPr id="7" name="Billede 6" descr="swush.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364846"/>
            <a:ext cx="9237012" cy="7389610"/>
          </a:xfrm>
          <a:prstGeom prst="rect">
            <a:avLst/>
          </a:prstGeom>
        </p:spPr>
      </p:pic>
      <p:sp>
        <p:nvSpPr>
          <p:cNvPr id="10" name="Tekstfelt 9"/>
          <p:cNvSpPr txBox="1"/>
          <p:nvPr userDrawn="1"/>
        </p:nvSpPr>
        <p:spPr>
          <a:xfrm>
            <a:off x="6948264" y="6381328"/>
            <a:ext cx="1872208" cy="276999"/>
          </a:xfrm>
          <a:prstGeom prst="rect">
            <a:avLst/>
          </a:prstGeom>
          <a:noFill/>
        </p:spPr>
        <p:txBody>
          <a:bodyPr wrap="square" rtlCol="0">
            <a:spAutoFit/>
          </a:bodyPr>
          <a:lstStyle/>
          <a:p>
            <a:pPr algn="r"/>
            <a:r>
              <a:rPr lang="da-DK" sz="1200" dirty="0">
                <a:solidFill>
                  <a:prstClr val="white"/>
                </a:solidFill>
              </a:rPr>
              <a:t>Side </a:t>
            </a:r>
            <a:fld id="{0696120E-B2E3-FB48-A398-4A2F26316A71}" type="slidenum">
              <a:rPr lang="da-DK" sz="1200" smtClean="0">
                <a:solidFill>
                  <a:prstClr val="white"/>
                </a:solidFill>
              </a:rPr>
              <a:pPr algn="r"/>
              <a:t>‹nr.›</a:t>
            </a:fld>
            <a:endParaRPr lang="da-DK" sz="1200" dirty="0">
              <a:solidFill>
                <a:prstClr val="white"/>
              </a:solidFill>
            </a:endParaRPr>
          </a:p>
        </p:txBody>
      </p:sp>
      <p:pic>
        <p:nvPicPr>
          <p:cNvPr id="9" name="Billed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23528" y="181927"/>
            <a:ext cx="2267272" cy="294745"/>
          </a:xfrm>
          <a:prstGeom prst="rect">
            <a:avLst/>
          </a:prstGeom>
        </p:spPr>
      </p:pic>
    </p:spTree>
    <p:extLst>
      <p:ext uri="{BB962C8B-B14F-4D97-AF65-F5344CB8AC3E}">
        <p14:creationId xmlns:p14="http://schemas.microsoft.com/office/powerpoint/2010/main" val="16325804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uvm.dk/puljer-udbud-og-prisuddelinger/puljer/puljeoversigt/tidligere-udmeldte-puljer/voksne/kollektiv-afkortnin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a:t>Kollektiv afkortning</a:t>
            </a:r>
          </a:p>
        </p:txBody>
      </p:sp>
      <p:sp>
        <p:nvSpPr>
          <p:cNvPr id="3" name="Undertitel 2"/>
          <p:cNvSpPr>
            <a:spLocks noGrp="1"/>
          </p:cNvSpPr>
          <p:nvPr>
            <p:ph type="subTitle" idx="1"/>
          </p:nvPr>
        </p:nvSpPr>
        <p:spPr/>
        <p:txBody>
          <a:bodyPr/>
          <a:lstStyle/>
          <a:p>
            <a:r>
              <a:rPr lang="da-DK" dirty="0"/>
              <a:t>AMU 2017</a:t>
            </a:r>
          </a:p>
        </p:txBody>
      </p:sp>
    </p:spTree>
    <p:extLst>
      <p:ext uri="{BB962C8B-B14F-4D97-AF65-F5344CB8AC3E}">
        <p14:creationId xmlns:p14="http://schemas.microsoft.com/office/powerpoint/2010/main" val="985866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a:xfrm>
            <a:off x="827584" y="764704"/>
            <a:ext cx="7776864" cy="4874096"/>
          </a:xfrm>
        </p:spPr>
        <p:txBody>
          <a:bodyPr>
            <a:normAutofit/>
          </a:bodyPr>
          <a:lstStyle/>
          <a:p>
            <a:pPr fontAlgn="base"/>
            <a:r>
              <a:rPr lang="da-DK" sz="2000" dirty="0"/>
              <a:t>Hvor lang tid må der gå med en afsluttende test?</a:t>
            </a:r>
          </a:p>
          <a:p>
            <a:pPr fontAlgn="base"/>
            <a:endParaRPr lang="da-DK" sz="2000" dirty="0"/>
          </a:p>
          <a:p>
            <a:pPr algn="l" fontAlgn="base"/>
            <a:r>
              <a:rPr lang="da-DK" sz="2000" dirty="0">
                <a:solidFill>
                  <a:schemeClr val="tx1"/>
                </a:solidFill>
              </a:rPr>
              <a:t>Typisk bør den afsluttende test ikke vare mere end 30-45 minutter, afhængigt af antal spørgsmål. Med i beregningen skal tages, at kursisterne både skal nå registrere sig i testredskabet og besvare.</a:t>
            </a:r>
          </a:p>
          <a:p>
            <a:pPr algn="l" fontAlgn="base"/>
            <a:endParaRPr lang="da-DK" sz="2000" dirty="0">
              <a:solidFill>
                <a:schemeClr val="tx1"/>
              </a:solidFill>
            </a:endParaRPr>
          </a:p>
          <a:p>
            <a:pPr algn="l" fontAlgn="base"/>
            <a:r>
              <a:rPr lang="da-DK" sz="2000" dirty="0">
                <a:solidFill>
                  <a:schemeClr val="tx1"/>
                </a:solidFill>
              </a:rPr>
              <a:t>Vær også opmærksom på, at læreren skal afsætte tid til den afsluttende evaluering med Viskvalitet.dk</a:t>
            </a:r>
          </a:p>
          <a:p>
            <a:pPr algn="l" fontAlgn="base"/>
            <a:endParaRPr lang="da-DK" sz="2000" dirty="0">
              <a:solidFill>
                <a:schemeClr val="tx1"/>
              </a:solidFill>
            </a:endParaRPr>
          </a:p>
          <a:p>
            <a:pPr algn="l" fontAlgn="base"/>
            <a:r>
              <a:rPr lang="da-DK" sz="2000" i="1" dirty="0">
                <a:solidFill>
                  <a:schemeClr val="tx1"/>
                </a:solidFill>
              </a:rPr>
              <a:t>TUR Multitest er sat til 45 minutter til alle prøver, da der er 20 spørgsmål.</a:t>
            </a:r>
          </a:p>
        </p:txBody>
      </p:sp>
    </p:spTree>
    <p:extLst>
      <p:ext uri="{BB962C8B-B14F-4D97-AF65-F5344CB8AC3E}">
        <p14:creationId xmlns:p14="http://schemas.microsoft.com/office/powerpoint/2010/main" val="442562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a:xfrm>
            <a:off x="827584" y="764704"/>
            <a:ext cx="7776864" cy="4874096"/>
          </a:xfrm>
        </p:spPr>
        <p:txBody>
          <a:bodyPr>
            <a:normAutofit lnSpcReduction="10000"/>
          </a:bodyPr>
          <a:lstStyle/>
          <a:p>
            <a:pPr fontAlgn="base"/>
            <a:r>
              <a:rPr lang="da-DK" sz="2000" dirty="0"/>
              <a:t>Kan man få bevis, uden at alle spørgsmål i en prøve besvares rigtigt?</a:t>
            </a:r>
          </a:p>
          <a:p>
            <a:pPr algn="l" fontAlgn="base"/>
            <a:endParaRPr lang="da-DK" sz="2000" dirty="0">
              <a:solidFill>
                <a:schemeClr val="tx1"/>
              </a:solidFill>
            </a:endParaRPr>
          </a:p>
          <a:p>
            <a:pPr algn="l" fontAlgn="base"/>
            <a:r>
              <a:rPr lang="da-DK" sz="2000" dirty="0">
                <a:solidFill>
                  <a:schemeClr val="tx1"/>
                </a:solidFill>
              </a:rPr>
              <a:t>Ja, det er læreren, der på skolens vegne bedømmer, om kursisten skal have bevis. Lærerens bedømmelse sker ud fra en vurdering af, om kursisten har nået de mål, som er beskrevet i arbejdsmarkedsuddannelsens målformulering.</a:t>
            </a:r>
          </a:p>
          <a:p>
            <a:pPr algn="l" fontAlgn="base"/>
            <a:endParaRPr lang="da-DK" sz="2000" dirty="0">
              <a:solidFill>
                <a:schemeClr val="tx1"/>
              </a:solidFill>
            </a:endParaRPr>
          </a:p>
          <a:p>
            <a:pPr algn="l" fontAlgn="base"/>
            <a:r>
              <a:rPr lang="da-DK" sz="2000" dirty="0">
                <a:solidFill>
                  <a:schemeClr val="tx1"/>
                </a:solidFill>
              </a:rPr>
              <a:t>Foretages der kollektiv afkortning på et kursus, skal læreren medtage resultatet af testen i sin samlede vurdering af, om en kursist har nået målene i en uddannelse.</a:t>
            </a:r>
          </a:p>
          <a:p>
            <a:pPr algn="l" fontAlgn="base"/>
            <a:endParaRPr lang="da-DK" sz="2000" dirty="0">
              <a:solidFill>
                <a:schemeClr val="tx1"/>
              </a:solidFill>
            </a:endParaRPr>
          </a:p>
          <a:p>
            <a:pPr algn="l" fontAlgn="base"/>
            <a:r>
              <a:rPr lang="da-DK" sz="2000" dirty="0">
                <a:solidFill>
                  <a:schemeClr val="tx1"/>
                </a:solidFill>
              </a:rPr>
              <a:t>Det efteruddannelsesudvalg, der udarbejder den enkelte test, kan eventuelt udsende information om, hvilke spørgsmål, udvalget vurderer er de mest kritiske ift. bedømmelsen, eller vejledning om, hvor mange spørgsmål, udvalget vurderer at en kursist mindst skal svare korrekt på for at opnå bevis</a:t>
            </a:r>
          </a:p>
        </p:txBody>
      </p:sp>
    </p:spTree>
    <p:extLst>
      <p:ext uri="{BB962C8B-B14F-4D97-AF65-F5344CB8AC3E}">
        <p14:creationId xmlns:p14="http://schemas.microsoft.com/office/powerpoint/2010/main" val="3496163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a:xfrm>
            <a:off x="827584" y="764704"/>
            <a:ext cx="7776864" cy="4874096"/>
          </a:xfrm>
        </p:spPr>
        <p:txBody>
          <a:bodyPr/>
          <a:lstStyle/>
          <a:p>
            <a:r>
              <a:rPr lang="da-DK" sz="2000" dirty="0">
                <a:solidFill>
                  <a:schemeClr val="tx1"/>
                </a:solidFill>
              </a:rPr>
              <a:t>Hvilke uddannelser (1)</a:t>
            </a:r>
          </a:p>
          <a:p>
            <a:endParaRPr lang="da-DK" dirty="0">
              <a:solidFill>
                <a:schemeClr val="tx1"/>
              </a:solidFill>
            </a:endParaRPr>
          </a:p>
        </p:txBody>
      </p:sp>
      <p:graphicFrame>
        <p:nvGraphicFramePr>
          <p:cNvPr id="2" name="Tabel 1"/>
          <p:cNvGraphicFramePr>
            <a:graphicFrameLocks noGrp="1"/>
          </p:cNvGraphicFramePr>
          <p:nvPr>
            <p:extLst>
              <p:ext uri="{D42A27DB-BD31-4B8C-83A1-F6EECF244321}">
                <p14:modId xmlns:p14="http://schemas.microsoft.com/office/powerpoint/2010/main" val="3222191428"/>
              </p:ext>
            </p:extLst>
          </p:nvPr>
        </p:nvGraphicFramePr>
        <p:xfrm>
          <a:off x="1152454" y="1628800"/>
          <a:ext cx="7127123" cy="4320480"/>
        </p:xfrm>
        <a:graphic>
          <a:graphicData uri="http://schemas.openxmlformats.org/drawingml/2006/table">
            <a:tbl>
              <a:tblPr>
                <a:tableStyleId>{5C22544A-7EE6-4342-B048-85BDC9FD1C3A}</a:tableStyleId>
              </a:tblPr>
              <a:tblGrid>
                <a:gridCol w="7127123">
                  <a:extLst>
                    <a:ext uri="{9D8B030D-6E8A-4147-A177-3AD203B41FA5}">
                      <a16:colId xmlns:a16="http://schemas.microsoft.com/office/drawing/2014/main" val="277833840"/>
                    </a:ext>
                  </a:extLst>
                </a:gridCol>
              </a:tblGrid>
              <a:tr h="432048">
                <a:tc>
                  <a:txBody>
                    <a:bodyPr/>
                    <a:lstStyle/>
                    <a:p>
                      <a:pPr algn="l" fontAlgn="b"/>
                      <a:r>
                        <a:rPr lang="da-DK" sz="2000" u="none" strike="noStrike" dirty="0">
                          <a:effectLst/>
                        </a:rPr>
                        <a:t>44436 Rutebuskørsel</a:t>
                      </a:r>
                      <a:endParaRPr lang="da-DK"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184829336"/>
                  </a:ext>
                </a:extLst>
              </a:tr>
              <a:tr h="432048">
                <a:tc>
                  <a:txBody>
                    <a:bodyPr/>
                    <a:lstStyle/>
                    <a:p>
                      <a:pPr algn="l" fontAlgn="b"/>
                      <a:r>
                        <a:rPr lang="da-DK" sz="2000" u="none" strike="noStrike" dirty="0">
                          <a:effectLst/>
                        </a:rPr>
                        <a:t>45266 Befordring af bevægelseshæmmede</a:t>
                      </a:r>
                      <a:endParaRPr lang="da-DK"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804168413"/>
                  </a:ext>
                </a:extLst>
              </a:tr>
              <a:tr h="432048">
                <a:tc>
                  <a:txBody>
                    <a:bodyPr/>
                    <a:lstStyle/>
                    <a:p>
                      <a:pPr algn="l" fontAlgn="b"/>
                      <a:r>
                        <a:rPr lang="da-DK" sz="2000" u="none" strike="noStrike" dirty="0">
                          <a:effectLst/>
                        </a:rPr>
                        <a:t>45288 Billettering og kundeservice</a:t>
                      </a:r>
                      <a:endParaRPr lang="da-DK"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878529037"/>
                  </a:ext>
                </a:extLst>
              </a:tr>
              <a:tr h="432048">
                <a:tc>
                  <a:txBody>
                    <a:bodyPr/>
                    <a:lstStyle/>
                    <a:p>
                      <a:pPr algn="l" fontAlgn="b"/>
                      <a:r>
                        <a:rPr lang="da-DK" sz="2000" u="none" strike="noStrike" dirty="0">
                          <a:effectLst/>
                        </a:rPr>
                        <a:t>46494 Rutebilkørsel udbud</a:t>
                      </a:r>
                      <a:endParaRPr lang="da-DK"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457356480"/>
                  </a:ext>
                </a:extLst>
              </a:tr>
              <a:tr h="432048">
                <a:tc>
                  <a:txBody>
                    <a:bodyPr/>
                    <a:lstStyle/>
                    <a:p>
                      <a:pPr algn="l" fontAlgn="b"/>
                      <a:r>
                        <a:rPr lang="da-DK" sz="2000" u="none" strike="noStrike" dirty="0">
                          <a:effectLst/>
                        </a:rPr>
                        <a:t>47967 Ren- og vedligehold af busser</a:t>
                      </a:r>
                      <a:endParaRPr lang="da-DK"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084622126"/>
                  </a:ext>
                </a:extLst>
              </a:tr>
              <a:tr h="432048">
                <a:tc>
                  <a:txBody>
                    <a:bodyPr/>
                    <a:lstStyle/>
                    <a:p>
                      <a:pPr algn="l" fontAlgn="b"/>
                      <a:r>
                        <a:rPr lang="da-DK" sz="2000" u="none" strike="noStrike" dirty="0">
                          <a:effectLst/>
                        </a:rPr>
                        <a:t>40967 Lagerøkonomi</a:t>
                      </a:r>
                      <a:endParaRPr lang="da-DK"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620198832"/>
                  </a:ext>
                </a:extLst>
              </a:tr>
              <a:tr h="432048">
                <a:tc>
                  <a:txBody>
                    <a:bodyPr/>
                    <a:lstStyle/>
                    <a:p>
                      <a:pPr algn="l" fontAlgn="b"/>
                      <a:r>
                        <a:rPr lang="da-DK" sz="2000" u="none" strike="noStrike" dirty="0">
                          <a:effectLst/>
                        </a:rPr>
                        <a:t>44759 Lagerstyring med it - udvidede funktioner</a:t>
                      </a:r>
                      <a:endParaRPr lang="da-DK"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912896610"/>
                  </a:ext>
                </a:extLst>
              </a:tr>
              <a:tr h="432048">
                <a:tc>
                  <a:txBody>
                    <a:bodyPr/>
                    <a:lstStyle/>
                    <a:p>
                      <a:pPr algn="l" fontAlgn="b"/>
                      <a:r>
                        <a:rPr lang="da-DK" sz="2000" u="none" strike="noStrike" dirty="0">
                          <a:effectLst/>
                        </a:rPr>
                        <a:t>45074 Lagerindretning og lagerarbejde</a:t>
                      </a:r>
                      <a:endParaRPr lang="da-DK"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414451628"/>
                  </a:ext>
                </a:extLst>
              </a:tr>
              <a:tr h="432048">
                <a:tc>
                  <a:txBody>
                    <a:bodyPr/>
                    <a:lstStyle/>
                    <a:p>
                      <a:pPr algn="l" fontAlgn="b"/>
                      <a:r>
                        <a:rPr lang="da-DK" sz="2000" u="none" strike="noStrike" dirty="0">
                          <a:effectLst/>
                        </a:rPr>
                        <a:t>45077 </a:t>
                      </a:r>
                      <a:r>
                        <a:rPr lang="da-DK" sz="2000" u="none" strike="noStrike" dirty="0" err="1">
                          <a:effectLst/>
                        </a:rPr>
                        <a:t>Enhedslaster</a:t>
                      </a:r>
                      <a:endParaRPr lang="da-DK"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81031810"/>
                  </a:ext>
                </a:extLst>
              </a:tr>
              <a:tr h="432048">
                <a:tc>
                  <a:txBody>
                    <a:bodyPr/>
                    <a:lstStyle/>
                    <a:p>
                      <a:pPr algn="l" fontAlgn="b"/>
                      <a:r>
                        <a:rPr lang="da-DK" sz="2000" u="none" strike="noStrike" dirty="0">
                          <a:effectLst/>
                        </a:rPr>
                        <a:t>46894 Manuel lagerstyring</a:t>
                      </a:r>
                      <a:endParaRPr lang="da-DK"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969774092"/>
                  </a:ext>
                </a:extLst>
              </a:tr>
            </a:tbl>
          </a:graphicData>
        </a:graphic>
      </p:graphicFrame>
    </p:spTree>
    <p:extLst>
      <p:ext uri="{BB962C8B-B14F-4D97-AF65-F5344CB8AC3E}">
        <p14:creationId xmlns:p14="http://schemas.microsoft.com/office/powerpoint/2010/main" val="3117382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a:xfrm>
            <a:off x="827584" y="764704"/>
            <a:ext cx="7776864" cy="4874096"/>
          </a:xfrm>
        </p:spPr>
        <p:txBody>
          <a:bodyPr/>
          <a:lstStyle/>
          <a:p>
            <a:r>
              <a:rPr lang="da-DK" sz="2000" dirty="0">
                <a:solidFill>
                  <a:schemeClr val="tx1"/>
                </a:solidFill>
              </a:rPr>
              <a:t>Hvilke uddannelser (2)</a:t>
            </a:r>
          </a:p>
          <a:p>
            <a:endParaRPr lang="da-DK" sz="2000" dirty="0">
              <a:solidFill>
                <a:schemeClr val="tx1"/>
              </a:solidFill>
            </a:endParaRPr>
          </a:p>
        </p:txBody>
      </p:sp>
      <p:graphicFrame>
        <p:nvGraphicFramePr>
          <p:cNvPr id="2" name="Tabel 1"/>
          <p:cNvGraphicFramePr>
            <a:graphicFrameLocks noGrp="1"/>
          </p:cNvGraphicFramePr>
          <p:nvPr>
            <p:extLst>
              <p:ext uri="{D42A27DB-BD31-4B8C-83A1-F6EECF244321}">
                <p14:modId xmlns:p14="http://schemas.microsoft.com/office/powerpoint/2010/main" val="4078559315"/>
              </p:ext>
            </p:extLst>
          </p:nvPr>
        </p:nvGraphicFramePr>
        <p:xfrm>
          <a:off x="971600" y="1628800"/>
          <a:ext cx="7056784" cy="4320480"/>
        </p:xfrm>
        <a:graphic>
          <a:graphicData uri="http://schemas.openxmlformats.org/drawingml/2006/table">
            <a:tbl>
              <a:tblPr>
                <a:tableStyleId>{5C22544A-7EE6-4342-B048-85BDC9FD1C3A}</a:tableStyleId>
              </a:tblPr>
              <a:tblGrid>
                <a:gridCol w="7056784">
                  <a:extLst>
                    <a:ext uri="{9D8B030D-6E8A-4147-A177-3AD203B41FA5}">
                      <a16:colId xmlns:a16="http://schemas.microsoft.com/office/drawing/2014/main" val="2169826173"/>
                    </a:ext>
                  </a:extLst>
                </a:gridCol>
              </a:tblGrid>
              <a:tr h="432048">
                <a:tc>
                  <a:txBody>
                    <a:bodyPr/>
                    <a:lstStyle/>
                    <a:p>
                      <a:pPr algn="l" fontAlgn="b"/>
                      <a:r>
                        <a:rPr lang="da-DK" sz="2000" u="none" strike="noStrike" dirty="0">
                          <a:effectLst/>
                        </a:rPr>
                        <a:t>46939 Lagerstyring med it</a:t>
                      </a:r>
                      <a:endParaRPr lang="da-DK"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960423491"/>
                  </a:ext>
                </a:extLst>
              </a:tr>
              <a:tr h="432048">
                <a:tc>
                  <a:txBody>
                    <a:bodyPr/>
                    <a:lstStyle/>
                    <a:p>
                      <a:pPr algn="l" fontAlgn="b"/>
                      <a:r>
                        <a:rPr lang="da-DK" sz="2000" u="none" strike="noStrike" dirty="0">
                          <a:effectLst/>
                        </a:rPr>
                        <a:t>46946 Opbevaring og forsendelse af farligt gods</a:t>
                      </a:r>
                      <a:endParaRPr lang="da-DK"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213154922"/>
                  </a:ext>
                </a:extLst>
              </a:tr>
              <a:tr h="432048">
                <a:tc>
                  <a:txBody>
                    <a:bodyPr/>
                    <a:lstStyle/>
                    <a:p>
                      <a:pPr algn="l" fontAlgn="b"/>
                      <a:r>
                        <a:rPr lang="da-DK" sz="2000" u="none" strike="noStrike" dirty="0">
                          <a:effectLst/>
                        </a:rPr>
                        <a:t>47894 Lagerstyring med it - grundlæggende funktioner</a:t>
                      </a:r>
                      <a:endParaRPr lang="da-DK"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980168238"/>
                  </a:ext>
                </a:extLst>
              </a:tr>
              <a:tr h="432048">
                <a:tc>
                  <a:txBody>
                    <a:bodyPr/>
                    <a:lstStyle/>
                    <a:p>
                      <a:pPr algn="l" fontAlgn="b"/>
                      <a:r>
                        <a:rPr lang="da-DK" sz="2000" u="none" strike="noStrike" dirty="0">
                          <a:effectLst/>
                        </a:rPr>
                        <a:t>45778 </a:t>
                      </a:r>
                      <a:r>
                        <a:rPr lang="da-DK" sz="2000" u="none" strike="noStrike" dirty="0" err="1">
                          <a:effectLst/>
                        </a:rPr>
                        <a:t>Søsikkerhed</a:t>
                      </a:r>
                      <a:r>
                        <a:rPr lang="da-DK" sz="2000" u="none" strike="noStrike" dirty="0">
                          <a:effectLst/>
                        </a:rPr>
                        <a:t> for bådførere ved lodsvæsenet</a:t>
                      </a:r>
                      <a:endParaRPr lang="da-DK"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817525310"/>
                  </a:ext>
                </a:extLst>
              </a:tr>
              <a:tr h="432048">
                <a:tc>
                  <a:txBody>
                    <a:bodyPr/>
                    <a:lstStyle/>
                    <a:p>
                      <a:pPr algn="l" fontAlgn="b"/>
                      <a:r>
                        <a:rPr lang="da-DK" sz="2000" u="none" strike="noStrike" dirty="0">
                          <a:effectLst/>
                        </a:rPr>
                        <a:t>46665 Gældende lovgivning inden for fiskeriområdet</a:t>
                      </a:r>
                      <a:endParaRPr lang="da-DK"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788772395"/>
                  </a:ext>
                </a:extLst>
              </a:tr>
              <a:tr h="432048">
                <a:tc>
                  <a:txBody>
                    <a:bodyPr/>
                    <a:lstStyle/>
                    <a:p>
                      <a:pPr algn="l" fontAlgn="b"/>
                      <a:r>
                        <a:rPr lang="da-DK" sz="2000" u="none" strike="noStrike" dirty="0">
                          <a:effectLst/>
                        </a:rPr>
                        <a:t>40550 Vedligeholdelse af veje og baner</a:t>
                      </a:r>
                      <a:endParaRPr lang="da-DK"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734666168"/>
                  </a:ext>
                </a:extLst>
              </a:tr>
              <a:tr h="432048">
                <a:tc>
                  <a:txBody>
                    <a:bodyPr/>
                    <a:lstStyle/>
                    <a:p>
                      <a:pPr algn="l" fontAlgn="b"/>
                      <a:r>
                        <a:rPr lang="da-DK" sz="2000" u="none" strike="noStrike" dirty="0">
                          <a:effectLst/>
                        </a:rPr>
                        <a:t>47282 Flykendskab for transportarbejdere</a:t>
                      </a:r>
                      <a:endParaRPr lang="da-DK"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182689213"/>
                  </a:ext>
                </a:extLst>
              </a:tr>
              <a:tr h="432048">
                <a:tc>
                  <a:txBody>
                    <a:bodyPr/>
                    <a:lstStyle/>
                    <a:p>
                      <a:pPr algn="l" fontAlgn="b"/>
                      <a:r>
                        <a:rPr lang="da-DK" sz="2000" u="none" strike="noStrike" dirty="0">
                          <a:effectLst/>
                        </a:rPr>
                        <a:t>48198 Introduktion til transportarbejde i lufthavne</a:t>
                      </a:r>
                      <a:endParaRPr lang="da-DK"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406408273"/>
                  </a:ext>
                </a:extLst>
              </a:tr>
              <a:tr h="432048">
                <a:tc>
                  <a:txBody>
                    <a:bodyPr/>
                    <a:lstStyle/>
                    <a:p>
                      <a:pPr algn="l" fontAlgn="b"/>
                      <a:r>
                        <a:rPr lang="da-DK" sz="2000" u="none" strike="noStrike" dirty="0">
                          <a:effectLst/>
                        </a:rPr>
                        <a:t>48362 Bagagehåndtering og kvalitet</a:t>
                      </a:r>
                      <a:endParaRPr lang="da-DK"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513279763"/>
                  </a:ext>
                </a:extLst>
              </a:tr>
              <a:tr h="432048">
                <a:tc>
                  <a:txBody>
                    <a:bodyPr/>
                    <a:lstStyle/>
                    <a:p>
                      <a:pPr algn="l" fontAlgn="b"/>
                      <a:r>
                        <a:rPr lang="da-DK" sz="2000" u="none" strike="noStrike" dirty="0">
                          <a:effectLst/>
                        </a:rPr>
                        <a:t>47195 Frigørelsesteknik - personbil</a:t>
                      </a:r>
                      <a:endParaRPr lang="da-DK"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55684779"/>
                  </a:ext>
                </a:extLst>
              </a:tr>
            </a:tbl>
          </a:graphicData>
        </a:graphic>
      </p:graphicFrame>
    </p:spTree>
    <p:extLst>
      <p:ext uri="{BB962C8B-B14F-4D97-AF65-F5344CB8AC3E}">
        <p14:creationId xmlns:p14="http://schemas.microsoft.com/office/powerpoint/2010/main" val="436222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a:xfrm>
            <a:off x="827584" y="764704"/>
            <a:ext cx="7776864" cy="4874096"/>
          </a:xfrm>
        </p:spPr>
        <p:txBody>
          <a:bodyPr>
            <a:normAutofit/>
          </a:bodyPr>
          <a:lstStyle/>
          <a:p>
            <a:r>
              <a:rPr lang="da-DK" sz="2000" dirty="0">
                <a:solidFill>
                  <a:schemeClr val="tx1"/>
                </a:solidFill>
              </a:rPr>
              <a:t>Hvilke uddannelser (3)</a:t>
            </a:r>
          </a:p>
          <a:p>
            <a:endParaRPr lang="da-DK" sz="2000" dirty="0">
              <a:solidFill>
                <a:schemeClr val="tx1"/>
              </a:solidFill>
            </a:endParaRPr>
          </a:p>
          <a:p>
            <a:endParaRPr lang="da-DK" sz="2000" dirty="0">
              <a:solidFill>
                <a:schemeClr val="tx1"/>
              </a:solidFill>
            </a:endParaRPr>
          </a:p>
        </p:txBody>
      </p:sp>
      <p:graphicFrame>
        <p:nvGraphicFramePr>
          <p:cNvPr id="2" name="Tabel 1"/>
          <p:cNvGraphicFramePr>
            <a:graphicFrameLocks noGrp="1"/>
          </p:cNvGraphicFramePr>
          <p:nvPr>
            <p:extLst>
              <p:ext uri="{D42A27DB-BD31-4B8C-83A1-F6EECF244321}">
                <p14:modId xmlns:p14="http://schemas.microsoft.com/office/powerpoint/2010/main" val="3426439749"/>
              </p:ext>
            </p:extLst>
          </p:nvPr>
        </p:nvGraphicFramePr>
        <p:xfrm>
          <a:off x="1043608" y="1484784"/>
          <a:ext cx="7200800" cy="4536500"/>
        </p:xfrm>
        <a:graphic>
          <a:graphicData uri="http://schemas.openxmlformats.org/drawingml/2006/table">
            <a:tbl>
              <a:tblPr>
                <a:tableStyleId>{5C22544A-7EE6-4342-B048-85BDC9FD1C3A}</a:tableStyleId>
              </a:tblPr>
              <a:tblGrid>
                <a:gridCol w="7200800">
                  <a:extLst>
                    <a:ext uri="{9D8B030D-6E8A-4147-A177-3AD203B41FA5}">
                      <a16:colId xmlns:a16="http://schemas.microsoft.com/office/drawing/2014/main" val="4108088340"/>
                    </a:ext>
                  </a:extLst>
                </a:gridCol>
              </a:tblGrid>
              <a:tr h="410543">
                <a:tc>
                  <a:txBody>
                    <a:bodyPr/>
                    <a:lstStyle/>
                    <a:p>
                      <a:pPr algn="l" fontAlgn="b"/>
                      <a:r>
                        <a:rPr lang="da-DK" sz="2000" u="none" strike="noStrike" dirty="0">
                          <a:effectLst/>
                        </a:rPr>
                        <a:t>40444 Kran B – ajourføring</a:t>
                      </a:r>
                      <a:endParaRPr lang="da-DK"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954769448"/>
                  </a:ext>
                </a:extLst>
              </a:tr>
              <a:tr h="410543">
                <a:tc>
                  <a:txBody>
                    <a:bodyPr/>
                    <a:lstStyle/>
                    <a:p>
                      <a:pPr algn="l" fontAlgn="b"/>
                      <a:r>
                        <a:rPr lang="da-DK" sz="2000" u="none" strike="noStrike" dirty="0">
                          <a:effectLst/>
                        </a:rPr>
                        <a:t>40457 Kørsel med Modulvogntog</a:t>
                      </a:r>
                      <a:endParaRPr lang="da-DK"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669346541"/>
                  </a:ext>
                </a:extLst>
              </a:tr>
              <a:tr h="410543">
                <a:tc>
                  <a:txBody>
                    <a:bodyPr/>
                    <a:lstStyle/>
                    <a:p>
                      <a:pPr algn="l" fontAlgn="b"/>
                      <a:r>
                        <a:rPr lang="da-DK" sz="2000" u="none" strike="noStrike" dirty="0">
                          <a:effectLst/>
                        </a:rPr>
                        <a:t>43959 International godstransport</a:t>
                      </a:r>
                      <a:endParaRPr lang="da-DK"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52664311"/>
                  </a:ext>
                </a:extLst>
              </a:tr>
              <a:tr h="410543">
                <a:tc>
                  <a:txBody>
                    <a:bodyPr/>
                    <a:lstStyle/>
                    <a:p>
                      <a:pPr algn="l" fontAlgn="b"/>
                      <a:r>
                        <a:rPr lang="da-DK" sz="2000" u="none" strike="noStrike" dirty="0">
                          <a:effectLst/>
                        </a:rPr>
                        <a:t>45080 Energirigtig kørsel</a:t>
                      </a:r>
                      <a:endParaRPr lang="da-DK"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45955234"/>
                  </a:ext>
                </a:extLst>
              </a:tr>
              <a:tr h="410543">
                <a:tc>
                  <a:txBody>
                    <a:bodyPr/>
                    <a:lstStyle/>
                    <a:p>
                      <a:pPr algn="l" fontAlgn="b"/>
                      <a:r>
                        <a:rPr lang="da-DK" sz="2000" u="none" strike="noStrike" dirty="0">
                          <a:effectLst/>
                        </a:rPr>
                        <a:t>45082 Manøvrering, forsikringer og færdselsregler</a:t>
                      </a:r>
                      <a:endParaRPr lang="da-DK"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747289839"/>
                  </a:ext>
                </a:extLst>
              </a:tr>
              <a:tr h="410543">
                <a:tc>
                  <a:txBody>
                    <a:bodyPr/>
                    <a:lstStyle/>
                    <a:p>
                      <a:pPr algn="l" fontAlgn="b"/>
                      <a:r>
                        <a:rPr lang="da-DK" sz="2000" u="none" strike="noStrike" dirty="0">
                          <a:effectLst/>
                        </a:rPr>
                        <a:t>45110 Håndtering af olie- og kemikalieaffald</a:t>
                      </a:r>
                      <a:endParaRPr lang="da-DK"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106859525"/>
                  </a:ext>
                </a:extLst>
              </a:tr>
              <a:tr h="410543">
                <a:tc>
                  <a:txBody>
                    <a:bodyPr/>
                    <a:lstStyle/>
                    <a:p>
                      <a:pPr algn="l" fontAlgn="b"/>
                      <a:r>
                        <a:rPr lang="da-DK" sz="2000" u="none" strike="noStrike">
                          <a:effectLst/>
                        </a:rPr>
                        <a:t>45111 Blokvognskørsel test ved kollektiv afkortning</a:t>
                      </a:r>
                      <a:endParaRPr lang="da-DK" sz="2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719903591"/>
                  </a:ext>
                </a:extLst>
              </a:tr>
              <a:tr h="410543">
                <a:tc>
                  <a:txBody>
                    <a:bodyPr/>
                    <a:lstStyle/>
                    <a:p>
                      <a:pPr algn="l" fontAlgn="b"/>
                      <a:r>
                        <a:rPr lang="da-DK" sz="2000" u="none" strike="noStrike">
                          <a:effectLst/>
                        </a:rPr>
                        <a:t>45310 Lastsikring og stuvning gods</a:t>
                      </a:r>
                      <a:endParaRPr lang="da-DK" sz="2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631859956"/>
                  </a:ext>
                </a:extLst>
              </a:tr>
              <a:tr h="410543">
                <a:tc>
                  <a:txBody>
                    <a:bodyPr/>
                    <a:lstStyle/>
                    <a:p>
                      <a:pPr algn="l" fontAlgn="b"/>
                      <a:r>
                        <a:rPr lang="da-DK" sz="2000" u="none" strike="noStrike">
                          <a:effectLst/>
                        </a:rPr>
                        <a:t>46903 Tank - forebyggelse af uheld og uheldsbekæmpelse</a:t>
                      </a:r>
                      <a:endParaRPr lang="da-DK" sz="2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830377843"/>
                  </a:ext>
                </a:extLst>
              </a:tr>
              <a:tr h="410543">
                <a:tc>
                  <a:txBody>
                    <a:bodyPr/>
                    <a:lstStyle/>
                    <a:p>
                      <a:pPr algn="l" fontAlgn="b"/>
                      <a:r>
                        <a:rPr lang="da-DK" sz="2000" u="none" strike="noStrike" dirty="0">
                          <a:effectLst/>
                        </a:rPr>
                        <a:t>43960 Transport af temperaturfølsomt gods</a:t>
                      </a:r>
                      <a:endParaRPr lang="da-DK"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895379745"/>
                  </a:ext>
                </a:extLst>
              </a:tr>
              <a:tr h="431070">
                <a:tc>
                  <a:txBody>
                    <a:bodyPr/>
                    <a:lstStyle/>
                    <a:p>
                      <a:pPr algn="l" fontAlgn="b"/>
                      <a:r>
                        <a:rPr lang="da-DK" sz="2000" u="none" strike="noStrike" dirty="0">
                          <a:effectLst/>
                        </a:rPr>
                        <a:t>40920 Transport af fødevarer med kølevogn</a:t>
                      </a:r>
                      <a:endParaRPr lang="da-DK"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465385908"/>
                  </a:ext>
                </a:extLst>
              </a:tr>
            </a:tbl>
          </a:graphicData>
        </a:graphic>
      </p:graphicFrame>
    </p:spTree>
    <p:extLst>
      <p:ext uri="{BB962C8B-B14F-4D97-AF65-F5344CB8AC3E}">
        <p14:creationId xmlns:p14="http://schemas.microsoft.com/office/powerpoint/2010/main" val="3224570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a:xfrm>
            <a:off x="830762" y="836712"/>
            <a:ext cx="7776864" cy="4874096"/>
          </a:xfrm>
        </p:spPr>
        <p:txBody>
          <a:bodyPr/>
          <a:lstStyle/>
          <a:p>
            <a:r>
              <a:rPr lang="da-DK" dirty="0">
                <a:solidFill>
                  <a:schemeClr val="tx1"/>
                </a:solidFill>
              </a:rPr>
              <a:t>Vilkår for prøveafvikling</a:t>
            </a:r>
          </a:p>
          <a:p>
            <a:endParaRPr lang="da-DK" dirty="0">
              <a:solidFill>
                <a:schemeClr val="tx1"/>
              </a:solidFill>
            </a:endParaRPr>
          </a:p>
          <a:p>
            <a:endParaRPr lang="da-DK" dirty="0">
              <a:solidFill>
                <a:schemeClr val="tx1"/>
              </a:solidFill>
            </a:endParaRPr>
          </a:p>
        </p:txBody>
      </p:sp>
      <p:graphicFrame>
        <p:nvGraphicFramePr>
          <p:cNvPr id="5" name="Tabel 4"/>
          <p:cNvGraphicFramePr>
            <a:graphicFrameLocks noGrp="1"/>
          </p:cNvGraphicFramePr>
          <p:nvPr>
            <p:extLst>
              <p:ext uri="{D42A27DB-BD31-4B8C-83A1-F6EECF244321}">
                <p14:modId xmlns:p14="http://schemas.microsoft.com/office/powerpoint/2010/main" val="3414169376"/>
              </p:ext>
            </p:extLst>
          </p:nvPr>
        </p:nvGraphicFramePr>
        <p:xfrm>
          <a:off x="830762" y="1623078"/>
          <a:ext cx="7557662" cy="3894152"/>
        </p:xfrm>
        <a:graphic>
          <a:graphicData uri="http://schemas.openxmlformats.org/drawingml/2006/table">
            <a:tbl>
              <a:tblPr>
                <a:tableStyleId>{5C22544A-7EE6-4342-B048-85BDC9FD1C3A}</a:tableStyleId>
              </a:tblPr>
              <a:tblGrid>
                <a:gridCol w="4574992">
                  <a:extLst>
                    <a:ext uri="{9D8B030D-6E8A-4147-A177-3AD203B41FA5}">
                      <a16:colId xmlns:a16="http://schemas.microsoft.com/office/drawing/2014/main" val="2188865085"/>
                    </a:ext>
                  </a:extLst>
                </a:gridCol>
                <a:gridCol w="2982670">
                  <a:extLst>
                    <a:ext uri="{9D8B030D-6E8A-4147-A177-3AD203B41FA5}">
                      <a16:colId xmlns:a16="http://schemas.microsoft.com/office/drawing/2014/main" val="3461864332"/>
                    </a:ext>
                  </a:extLst>
                </a:gridCol>
              </a:tblGrid>
              <a:tr h="414378">
                <a:tc>
                  <a:txBody>
                    <a:bodyPr/>
                    <a:lstStyle/>
                    <a:p>
                      <a:pPr algn="l" fontAlgn="b"/>
                      <a:r>
                        <a:rPr lang="da-DK" sz="2000" u="none" strike="noStrike" dirty="0">
                          <a:effectLst/>
                        </a:rPr>
                        <a:t>Tidsrum til afvikling</a:t>
                      </a:r>
                      <a:endParaRPr lang="da-DK"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2000" u="none" strike="noStrike" dirty="0">
                          <a:effectLst/>
                        </a:rPr>
                        <a:t>45 minutter</a:t>
                      </a:r>
                      <a:endParaRPr lang="da-DK" sz="20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257577641"/>
                  </a:ext>
                </a:extLst>
              </a:tr>
              <a:tr h="679972">
                <a:tc>
                  <a:txBody>
                    <a:bodyPr/>
                    <a:lstStyle/>
                    <a:p>
                      <a:pPr algn="l" fontAlgn="b"/>
                      <a:r>
                        <a:rPr lang="da-DK" sz="2000" u="none" strike="noStrike" dirty="0">
                          <a:effectLst/>
                        </a:rPr>
                        <a:t>Alarm tidspunkt</a:t>
                      </a:r>
                      <a:endParaRPr lang="da-DK"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2000" u="none" strike="noStrike" dirty="0">
                          <a:effectLst/>
                        </a:rPr>
                        <a:t>10 minutter før slut af prøve</a:t>
                      </a:r>
                      <a:endParaRPr lang="da-DK" sz="2000" b="1" i="0" u="none" strike="noStrike" dirty="0">
                        <a:solidFill>
                          <a:srgbClr val="548235"/>
                        </a:solidFill>
                        <a:effectLst/>
                        <a:latin typeface="Calibri" panose="020F0502020204030204" pitchFamily="34" charset="0"/>
                      </a:endParaRPr>
                    </a:p>
                  </a:txBody>
                  <a:tcPr marL="0" marR="0" marT="0" marB="0" anchor="b"/>
                </a:tc>
                <a:extLst>
                  <a:ext uri="{0D108BD9-81ED-4DB2-BD59-A6C34878D82A}">
                    <a16:rowId xmlns:a16="http://schemas.microsoft.com/office/drawing/2014/main" val="1453860991"/>
                  </a:ext>
                </a:extLst>
              </a:tr>
              <a:tr h="414378">
                <a:tc>
                  <a:txBody>
                    <a:bodyPr/>
                    <a:lstStyle/>
                    <a:p>
                      <a:pPr algn="l" fontAlgn="b"/>
                      <a:r>
                        <a:rPr lang="da-DK" sz="2000" u="none" strike="noStrike">
                          <a:effectLst/>
                        </a:rPr>
                        <a:t>Ventetid før genafvikling tillades</a:t>
                      </a:r>
                      <a:endParaRPr lang="da-DK" sz="2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da-DK" sz="2000" u="none" strike="noStrike">
                          <a:effectLst/>
                        </a:rPr>
                        <a:t>16 timer</a:t>
                      </a:r>
                      <a:endParaRPr lang="da-DK" sz="2000" b="1" i="0" u="none" strike="noStrike">
                        <a:solidFill>
                          <a:srgbClr val="548235"/>
                        </a:solidFill>
                        <a:effectLst/>
                        <a:latin typeface="Calibri" panose="020F0502020204030204" pitchFamily="34" charset="0"/>
                      </a:endParaRPr>
                    </a:p>
                  </a:txBody>
                  <a:tcPr marL="0" marR="0" marT="0" marB="0" anchor="b"/>
                </a:tc>
                <a:extLst>
                  <a:ext uri="{0D108BD9-81ED-4DB2-BD59-A6C34878D82A}">
                    <a16:rowId xmlns:a16="http://schemas.microsoft.com/office/drawing/2014/main" val="3114042107"/>
                  </a:ext>
                </a:extLst>
              </a:tr>
              <a:tr h="414378">
                <a:tc>
                  <a:txBody>
                    <a:bodyPr/>
                    <a:lstStyle/>
                    <a:p>
                      <a:pPr algn="l" fontAlgn="b"/>
                      <a:r>
                        <a:rPr lang="da-DK" sz="2000" u="none" strike="noStrike">
                          <a:effectLst/>
                        </a:rPr>
                        <a:t>Maks. ventetid for genafvikling</a:t>
                      </a:r>
                      <a:endParaRPr lang="da-DK" sz="2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da-DK" sz="2000" u="none" strike="noStrike" dirty="0">
                          <a:effectLst/>
                        </a:rPr>
                        <a:t>3 måneder</a:t>
                      </a:r>
                      <a:endParaRPr lang="da-DK" sz="2000" b="1" i="0" u="none" strike="noStrike" dirty="0">
                        <a:solidFill>
                          <a:srgbClr val="548235"/>
                        </a:solidFill>
                        <a:effectLst/>
                        <a:latin typeface="Calibri" panose="020F0502020204030204" pitchFamily="34" charset="0"/>
                      </a:endParaRPr>
                    </a:p>
                  </a:txBody>
                  <a:tcPr marL="0" marR="0" marT="0" marB="0" anchor="b"/>
                </a:tc>
                <a:extLst>
                  <a:ext uri="{0D108BD9-81ED-4DB2-BD59-A6C34878D82A}">
                    <a16:rowId xmlns:a16="http://schemas.microsoft.com/office/drawing/2014/main" val="183048300"/>
                  </a:ext>
                </a:extLst>
              </a:tr>
              <a:tr h="414378">
                <a:tc>
                  <a:txBody>
                    <a:bodyPr/>
                    <a:lstStyle/>
                    <a:p>
                      <a:pPr algn="l" fontAlgn="b"/>
                      <a:r>
                        <a:rPr lang="da-DK" sz="2000" u="none" strike="noStrike">
                          <a:effectLst/>
                        </a:rPr>
                        <a:t>Maks. afviklinger</a:t>
                      </a:r>
                      <a:endParaRPr lang="da-DK" sz="2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da-DK" sz="2000" u="none" strike="noStrike" dirty="0">
                          <a:effectLst/>
                        </a:rPr>
                        <a:t>3</a:t>
                      </a:r>
                      <a:endParaRPr lang="da-DK" sz="2000" b="1" i="0" u="none" strike="noStrike" dirty="0">
                        <a:solidFill>
                          <a:srgbClr val="548235"/>
                        </a:solidFill>
                        <a:effectLst/>
                        <a:latin typeface="Calibri" panose="020F0502020204030204" pitchFamily="34" charset="0"/>
                      </a:endParaRPr>
                    </a:p>
                  </a:txBody>
                  <a:tcPr marL="0" marR="0" marT="0" marB="0" anchor="b"/>
                </a:tc>
                <a:extLst>
                  <a:ext uri="{0D108BD9-81ED-4DB2-BD59-A6C34878D82A}">
                    <a16:rowId xmlns:a16="http://schemas.microsoft.com/office/drawing/2014/main" val="1284008389"/>
                  </a:ext>
                </a:extLst>
              </a:tr>
              <a:tr h="414378">
                <a:tc>
                  <a:txBody>
                    <a:bodyPr/>
                    <a:lstStyle/>
                    <a:p>
                      <a:pPr algn="l" fontAlgn="b"/>
                      <a:r>
                        <a:rPr lang="da-DK" sz="2000" u="none" strike="noStrike">
                          <a:effectLst/>
                        </a:rPr>
                        <a:t>Antal spørgsmål i prøven</a:t>
                      </a:r>
                      <a:endParaRPr lang="da-DK" sz="2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da-DK" sz="2000" u="none" strike="noStrike">
                          <a:effectLst/>
                        </a:rPr>
                        <a:t>20</a:t>
                      </a:r>
                      <a:endParaRPr lang="da-DK" sz="2000" b="1" i="0" u="none" strike="noStrike">
                        <a:solidFill>
                          <a:srgbClr val="548235"/>
                        </a:solidFill>
                        <a:effectLst/>
                        <a:latin typeface="Calibri" panose="020F0502020204030204" pitchFamily="34" charset="0"/>
                      </a:endParaRPr>
                    </a:p>
                  </a:txBody>
                  <a:tcPr marL="0" marR="0" marT="0" marB="0" anchor="b"/>
                </a:tc>
                <a:extLst>
                  <a:ext uri="{0D108BD9-81ED-4DB2-BD59-A6C34878D82A}">
                    <a16:rowId xmlns:a16="http://schemas.microsoft.com/office/drawing/2014/main" val="151113996"/>
                  </a:ext>
                </a:extLst>
              </a:tr>
              <a:tr h="414378">
                <a:tc>
                  <a:txBody>
                    <a:bodyPr/>
                    <a:lstStyle/>
                    <a:p>
                      <a:pPr algn="l" fontAlgn="b"/>
                      <a:r>
                        <a:rPr lang="da-DK" sz="2000" u="none" strike="noStrike">
                          <a:effectLst/>
                        </a:rPr>
                        <a:t>Beståelsesprocent</a:t>
                      </a:r>
                      <a:endParaRPr lang="da-DK" sz="2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da-DK" sz="2000" u="none" strike="noStrike">
                          <a:effectLst/>
                        </a:rPr>
                        <a:t>75</a:t>
                      </a:r>
                      <a:endParaRPr lang="da-DK" sz="2000" b="1"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010602539"/>
                  </a:ext>
                </a:extLst>
              </a:tr>
              <a:tr h="727912">
                <a:tc>
                  <a:txBody>
                    <a:bodyPr/>
                    <a:lstStyle/>
                    <a:p>
                      <a:pPr algn="l" fontAlgn="b"/>
                      <a:r>
                        <a:rPr lang="da-DK" sz="2000" u="none" strike="noStrike" dirty="0">
                          <a:effectLst/>
                        </a:rPr>
                        <a:t>Karenstid mellem bestilling af prøve og tidligste afvikling</a:t>
                      </a:r>
                      <a:endParaRPr lang="da-DK"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da-DK" sz="2000" u="none" strike="noStrike" dirty="0">
                          <a:effectLst/>
                        </a:rPr>
                        <a:t>2 dage</a:t>
                      </a:r>
                      <a:endParaRPr lang="da-DK" sz="2000" b="1" i="0" u="none" strike="noStrike" dirty="0">
                        <a:solidFill>
                          <a:srgbClr val="548235"/>
                        </a:solidFill>
                        <a:effectLst/>
                        <a:latin typeface="Calibri" panose="020F0502020204030204" pitchFamily="34" charset="0"/>
                      </a:endParaRPr>
                    </a:p>
                  </a:txBody>
                  <a:tcPr marL="0" marR="0" marT="0" marB="0" anchor="b"/>
                </a:tc>
                <a:extLst>
                  <a:ext uri="{0D108BD9-81ED-4DB2-BD59-A6C34878D82A}">
                    <a16:rowId xmlns:a16="http://schemas.microsoft.com/office/drawing/2014/main" val="4110880966"/>
                  </a:ext>
                </a:extLst>
              </a:tr>
            </a:tbl>
          </a:graphicData>
        </a:graphic>
      </p:graphicFrame>
    </p:spTree>
    <p:extLst>
      <p:ext uri="{BB962C8B-B14F-4D97-AF65-F5344CB8AC3E}">
        <p14:creationId xmlns:p14="http://schemas.microsoft.com/office/powerpoint/2010/main" val="1793738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a:xfrm>
            <a:off x="827584" y="764704"/>
            <a:ext cx="7776864" cy="4874096"/>
          </a:xfrm>
        </p:spPr>
        <p:txBody>
          <a:bodyPr/>
          <a:lstStyle/>
          <a:p>
            <a:pPr fontAlgn="base"/>
            <a:r>
              <a:rPr lang="da-DK" dirty="0">
                <a:solidFill>
                  <a:schemeClr val="tx1"/>
                </a:solidFill>
              </a:rPr>
              <a:t>Pulje til forsøg med kollektiv afkortning </a:t>
            </a:r>
          </a:p>
          <a:p>
            <a:pPr algn="l" fontAlgn="base"/>
            <a:endParaRPr lang="da-DK" sz="2000" dirty="0">
              <a:solidFill>
                <a:schemeClr val="tx1"/>
              </a:solidFill>
            </a:endParaRPr>
          </a:p>
          <a:p>
            <a:pPr algn="l" fontAlgn="base"/>
            <a:r>
              <a:rPr lang="da-DK" sz="2000" dirty="0">
                <a:solidFill>
                  <a:schemeClr val="tx1"/>
                </a:solidFill>
              </a:rPr>
              <a:t>Pulje til efteruddannelsesudvalgene i forbindelse med trepartsaftalens her og nu-initiativ om kollektiv afkortning af arbejdsmarkedsuddannelser.</a:t>
            </a:r>
          </a:p>
          <a:p>
            <a:pPr algn="l" fontAlgn="base"/>
            <a:endParaRPr lang="da-DK" sz="2000" dirty="0">
              <a:solidFill>
                <a:schemeClr val="tx1"/>
              </a:solidFill>
            </a:endParaRPr>
          </a:p>
          <a:p>
            <a:pPr algn="l" fontAlgn="base"/>
            <a:r>
              <a:rPr lang="da-DK" sz="2000" dirty="0">
                <a:hlinkClick r:id="rId2"/>
              </a:rPr>
              <a:t>http://www.uvm.dk/puljer-udbud-og-prisuddelinger/puljer/puljeoversigt/tidligere-udmeldte-puljer/voksne/kollektiv-afkortning</a:t>
            </a:r>
            <a:endParaRPr lang="da-DK" sz="2000" dirty="0"/>
          </a:p>
          <a:p>
            <a:pPr algn="l" fontAlgn="base"/>
            <a:endParaRPr lang="da-DK" sz="2000" dirty="0"/>
          </a:p>
          <a:p>
            <a:endParaRPr lang="da-DK" dirty="0">
              <a:solidFill>
                <a:schemeClr val="tx1"/>
              </a:solidFill>
            </a:endParaRPr>
          </a:p>
        </p:txBody>
      </p:sp>
    </p:spTree>
    <p:extLst>
      <p:ext uri="{BB962C8B-B14F-4D97-AF65-F5344CB8AC3E}">
        <p14:creationId xmlns:p14="http://schemas.microsoft.com/office/powerpoint/2010/main" val="2427555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a:xfrm>
            <a:off x="827584" y="764704"/>
            <a:ext cx="7776864" cy="4874096"/>
          </a:xfrm>
        </p:spPr>
        <p:txBody>
          <a:bodyPr>
            <a:normAutofit/>
          </a:bodyPr>
          <a:lstStyle/>
          <a:p>
            <a:pPr algn="l" fontAlgn="base"/>
            <a:endParaRPr lang="da-DK" sz="2000" dirty="0">
              <a:solidFill>
                <a:schemeClr val="tx1"/>
              </a:solidFill>
            </a:endParaRPr>
          </a:p>
          <a:p>
            <a:pPr algn="l" fontAlgn="base"/>
            <a:r>
              <a:rPr lang="da-DK" sz="2000" dirty="0">
                <a:solidFill>
                  <a:schemeClr val="tx1"/>
                </a:solidFill>
              </a:rPr>
              <a:t>Med puljen, der er en udmøntning af ”Trepartsaftale om tilstrækkelig og kvalificeret arbejdskraft i hele Danmark og praktikpladser”, kan efteruddannelsesudvalg søge om midler til udvikling af testmateriale til arbejdsmarkedsuddannelser og evt. til udvikling af læreruddannelse.</a:t>
            </a:r>
          </a:p>
          <a:p>
            <a:pPr algn="l" fontAlgn="base"/>
            <a:endParaRPr lang="da-DK" sz="2000" dirty="0">
              <a:solidFill>
                <a:schemeClr val="tx1"/>
              </a:solidFill>
            </a:endParaRPr>
          </a:p>
          <a:p>
            <a:pPr algn="l" fontAlgn="base"/>
            <a:r>
              <a:rPr lang="da-DK" sz="2000" dirty="0">
                <a:solidFill>
                  <a:schemeClr val="tx1"/>
                </a:solidFill>
              </a:rPr>
              <a:t>De arbejdsmarkedsuddannelser, hvortil der bliver udviklet testmateriale, vil indgå i forsøg med afkortning af arbejdsmarkedsuddannelser for større kursistgrupper evt. for hele hold, når forsøget bliver igangsat i 2017.</a:t>
            </a:r>
          </a:p>
          <a:p>
            <a:endParaRPr lang="da-DK" dirty="0">
              <a:solidFill>
                <a:schemeClr val="tx1"/>
              </a:solidFill>
            </a:endParaRPr>
          </a:p>
        </p:txBody>
      </p:sp>
    </p:spTree>
    <p:extLst>
      <p:ext uri="{BB962C8B-B14F-4D97-AF65-F5344CB8AC3E}">
        <p14:creationId xmlns:p14="http://schemas.microsoft.com/office/powerpoint/2010/main" val="884316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a:xfrm>
            <a:off x="827584" y="764704"/>
            <a:ext cx="7776864" cy="4874096"/>
          </a:xfrm>
        </p:spPr>
        <p:txBody>
          <a:bodyPr>
            <a:normAutofit fontScale="92500" lnSpcReduction="20000"/>
          </a:bodyPr>
          <a:lstStyle/>
          <a:p>
            <a:pPr fontAlgn="base"/>
            <a:r>
              <a:rPr lang="da-DK" sz="2200" b="1" dirty="0">
                <a:solidFill>
                  <a:schemeClr val="tx1"/>
                </a:solidFill>
              </a:rPr>
              <a:t>Formål</a:t>
            </a:r>
          </a:p>
          <a:p>
            <a:pPr algn="l" fontAlgn="base"/>
            <a:endParaRPr lang="da-DK" sz="2200" dirty="0">
              <a:solidFill>
                <a:schemeClr val="tx1"/>
              </a:solidFill>
            </a:endParaRPr>
          </a:p>
          <a:p>
            <a:pPr algn="l" fontAlgn="base"/>
            <a:r>
              <a:rPr lang="da-DK" sz="2200" dirty="0">
                <a:solidFill>
                  <a:schemeClr val="tx1"/>
                </a:solidFill>
              </a:rPr>
              <a:t>Puljen skal understøtte muligheden for at afklare, om en kursistgruppe og evt. et helt hold har nået de indholdsmæssige mål på en arbejdsmarkedsuddannelse på kortere tid end normeret. Dette kan ske gennem </a:t>
            </a:r>
            <a:r>
              <a:rPr lang="da-DK" sz="2200" dirty="0" err="1">
                <a:solidFill>
                  <a:schemeClr val="tx1"/>
                </a:solidFill>
              </a:rPr>
              <a:t>sluttest</a:t>
            </a:r>
            <a:r>
              <a:rPr lang="da-DK" sz="2200" dirty="0">
                <a:solidFill>
                  <a:schemeClr val="tx1"/>
                </a:solidFill>
              </a:rPr>
              <a:t>. </a:t>
            </a:r>
          </a:p>
          <a:p>
            <a:pPr algn="l" fontAlgn="base"/>
            <a:r>
              <a:rPr lang="da-DK" sz="2200" dirty="0">
                <a:solidFill>
                  <a:schemeClr val="tx1"/>
                </a:solidFill>
              </a:rPr>
              <a:t>Puljen skal dermed understøtte, at efteruddannelsesudvalgene udvikler testmateriale til arbejdsmarkedsuddannelser.</a:t>
            </a:r>
          </a:p>
          <a:p>
            <a:pPr algn="l" fontAlgn="base"/>
            <a:endParaRPr lang="da-DK" sz="2200" dirty="0">
              <a:solidFill>
                <a:schemeClr val="tx1"/>
              </a:solidFill>
            </a:endParaRPr>
          </a:p>
          <a:p>
            <a:pPr algn="l" fontAlgn="base"/>
            <a:r>
              <a:rPr lang="da-DK" sz="2200" dirty="0">
                <a:solidFill>
                  <a:schemeClr val="tx1"/>
                </a:solidFill>
              </a:rPr>
              <a:t>Alene de arbejdsmarkedsuddannelser, hvortil der udvikles testmateriale i puljen, vil indgå i forsøg med kollektiv afkortning.</a:t>
            </a:r>
          </a:p>
          <a:p>
            <a:pPr algn="l" fontAlgn="base"/>
            <a:endParaRPr lang="da-DK" sz="2200" dirty="0">
              <a:solidFill>
                <a:schemeClr val="tx1"/>
              </a:solidFill>
            </a:endParaRPr>
          </a:p>
          <a:p>
            <a:pPr algn="l" fontAlgn="base"/>
            <a:r>
              <a:rPr lang="da-DK" sz="2200" dirty="0">
                <a:solidFill>
                  <a:schemeClr val="tx1"/>
                </a:solidFill>
              </a:rPr>
              <a:t>Midler til fordeling</a:t>
            </a:r>
          </a:p>
          <a:p>
            <a:pPr algn="l" fontAlgn="base"/>
            <a:r>
              <a:rPr lang="da-DK" sz="2200" dirty="0">
                <a:solidFill>
                  <a:schemeClr val="tx1"/>
                </a:solidFill>
              </a:rPr>
              <a:t>Der afsættes i alt 5 mio. kr. til puljen i 2017</a:t>
            </a:r>
          </a:p>
          <a:p>
            <a:pPr algn="l" fontAlgn="base"/>
            <a:endParaRPr lang="da-DK" sz="2200" dirty="0">
              <a:solidFill>
                <a:schemeClr val="tx1"/>
              </a:solidFill>
            </a:endParaRPr>
          </a:p>
          <a:p>
            <a:pPr algn="l" fontAlgn="base"/>
            <a:r>
              <a:rPr lang="da-DK" sz="2200" dirty="0">
                <a:solidFill>
                  <a:schemeClr val="tx1"/>
                </a:solidFill>
              </a:rPr>
              <a:t>Kollektiv afkortning skal ifølge aftalen iværksættes som et toårigt forsøg i 2017-2018</a:t>
            </a:r>
          </a:p>
          <a:p>
            <a:endParaRPr lang="da-DK" dirty="0">
              <a:solidFill>
                <a:schemeClr val="tx1"/>
              </a:solidFill>
            </a:endParaRPr>
          </a:p>
        </p:txBody>
      </p:sp>
    </p:spTree>
    <p:extLst>
      <p:ext uri="{BB962C8B-B14F-4D97-AF65-F5344CB8AC3E}">
        <p14:creationId xmlns:p14="http://schemas.microsoft.com/office/powerpoint/2010/main" val="3690620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a:xfrm>
            <a:off x="827584" y="764704"/>
            <a:ext cx="7776864" cy="4874096"/>
          </a:xfrm>
        </p:spPr>
        <p:txBody>
          <a:bodyPr>
            <a:normAutofit/>
          </a:bodyPr>
          <a:lstStyle/>
          <a:p>
            <a:pPr fontAlgn="base"/>
            <a:r>
              <a:rPr lang="da-DK" sz="2000" b="1" dirty="0">
                <a:solidFill>
                  <a:schemeClr val="tx1"/>
                </a:solidFill>
              </a:rPr>
              <a:t>Målgruppe</a:t>
            </a:r>
          </a:p>
          <a:p>
            <a:pPr algn="l" fontAlgn="base"/>
            <a:endParaRPr lang="da-DK" sz="2000" dirty="0">
              <a:solidFill>
                <a:schemeClr val="tx1"/>
              </a:solidFill>
            </a:endParaRPr>
          </a:p>
          <a:p>
            <a:pPr algn="l" fontAlgn="base"/>
            <a:r>
              <a:rPr lang="da-DK" sz="2000" dirty="0">
                <a:solidFill>
                  <a:schemeClr val="tx1"/>
                </a:solidFill>
              </a:rPr>
              <a:t>De arbejdsmarkedsuddannelser, hvortil der skal udvikles testmateriale og evt. læreruddannelse, er målrettet kortuddannede i Danmark, dvs. voksne med uddannelse til og med erhvervsuddannelse, kaldet AMU-målgruppen.</a:t>
            </a:r>
          </a:p>
          <a:p>
            <a:pPr algn="l" fontAlgn="base"/>
            <a:endParaRPr lang="da-DK" sz="2000" dirty="0">
              <a:solidFill>
                <a:schemeClr val="tx1"/>
              </a:solidFill>
            </a:endParaRPr>
          </a:p>
          <a:p>
            <a:pPr algn="l" fontAlgn="base"/>
            <a:r>
              <a:rPr lang="da-DK" sz="2000" dirty="0">
                <a:solidFill>
                  <a:schemeClr val="tx1"/>
                </a:solidFill>
              </a:rPr>
              <a:t>Initiativet om kollektiv afkortning er desuden relevant for skoler og virksomheder, som ved hjælp af </a:t>
            </a:r>
            <a:r>
              <a:rPr lang="da-DK" sz="2000" dirty="0" err="1">
                <a:solidFill>
                  <a:schemeClr val="tx1"/>
                </a:solidFill>
              </a:rPr>
              <a:t>sluttest</a:t>
            </a:r>
            <a:r>
              <a:rPr lang="da-DK" sz="2000" dirty="0">
                <a:solidFill>
                  <a:schemeClr val="tx1"/>
                </a:solidFill>
              </a:rPr>
              <a:t> vil kunne opnå hurtigere afklaring af en kursistgruppes kompetencer og kursusudbytte. Herved vil kursisterne blive opkvalificeret og opnå anerkendelse af kompetencer på kortere tid.</a:t>
            </a:r>
          </a:p>
          <a:p>
            <a:endParaRPr lang="da-DK" sz="2400" dirty="0">
              <a:solidFill>
                <a:schemeClr val="tx1"/>
              </a:solidFill>
            </a:endParaRPr>
          </a:p>
        </p:txBody>
      </p:sp>
    </p:spTree>
    <p:extLst>
      <p:ext uri="{BB962C8B-B14F-4D97-AF65-F5344CB8AC3E}">
        <p14:creationId xmlns:p14="http://schemas.microsoft.com/office/powerpoint/2010/main" val="1400501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a:xfrm>
            <a:off x="827584" y="764704"/>
            <a:ext cx="7776864" cy="4874096"/>
          </a:xfrm>
        </p:spPr>
        <p:txBody>
          <a:bodyPr>
            <a:normAutofit/>
          </a:bodyPr>
          <a:lstStyle/>
          <a:p>
            <a:pPr fontAlgn="base"/>
            <a:r>
              <a:rPr lang="da-DK" sz="2000" b="1" dirty="0">
                <a:solidFill>
                  <a:schemeClr val="tx1"/>
                </a:solidFill>
              </a:rPr>
              <a:t>Hvad kan der søges støtte til?</a:t>
            </a:r>
          </a:p>
          <a:p>
            <a:pPr algn="l" fontAlgn="base"/>
            <a:endParaRPr lang="da-DK" sz="2000" dirty="0">
              <a:solidFill>
                <a:schemeClr val="tx1"/>
              </a:solidFill>
            </a:endParaRPr>
          </a:p>
          <a:p>
            <a:pPr algn="l" fontAlgn="base"/>
            <a:r>
              <a:rPr lang="da-DK" sz="2000" dirty="0">
                <a:solidFill>
                  <a:schemeClr val="tx1"/>
                </a:solidFill>
              </a:rPr>
              <a:t>Der kan søges midler til at dække udgifter i forbindelse med udvikling af testmateriale til navngivne arbejdsmarkedsuddannelser.</a:t>
            </a:r>
          </a:p>
          <a:p>
            <a:pPr algn="l" fontAlgn="base"/>
            <a:endParaRPr lang="da-DK" sz="2000" dirty="0">
              <a:solidFill>
                <a:schemeClr val="tx1"/>
              </a:solidFill>
            </a:endParaRPr>
          </a:p>
          <a:p>
            <a:pPr algn="l" fontAlgn="base"/>
            <a:r>
              <a:rPr lang="da-DK" sz="2000" dirty="0">
                <a:solidFill>
                  <a:schemeClr val="tx1"/>
                </a:solidFill>
              </a:rPr>
              <a:t>Der kan desuden i begrænset omfang søges om midler til at dække udgifter i forbindelse med udvikling af læreruddannelse målrettet AMU-lærere, der skal udvikle og gennemføre test. Den vejledende fordeling er, at 20 pct. af puljens midler til hvert efteruddannelsesudvalg kan benyttes til at udvikle læreruddannelse. Formålet hermed er, at lærerne får kompetencer til at udføre og selv udvikle relevant testmateriale til arbejdsmarkedsuddannelser.</a:t>
            </a:r>
          </a:p>
        </p:txBody>
      </p:sp>
    </p:spTree>
    <p:extLst>
      <p:ext uri="{BB962C8B-B14F-4D97-AF65-F5344CB8AC3E}">
        <p14:creationId xmlns:p14="http://schemas.microsoft.com/office/powerpoint/2010/main" val="3850326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a:xfrm>
            <a:off x="827584" y="764704"/>
            <a:ext cx="7776864" cy="4874096"/>
          </a:xfrm>
        </p:spPr>
        <p:txBody>
          <a:bodyPr>
            <a:normAutofit lnSpcReduction="10000"/>
          </a:bodyPr>
          <a:lstStyle/>
          <a:p>
            <a:pPr fontAlgn="base"/>
            <a:r>
              <a:rPr lang="da-DK" sz="2000" b="1" dirty="0">
                <a:solidFill>
                  <a:schemeClr val="tx1"/>
                </a:solidFill>
              </a:rPr>
              <a:t>Tidsplan for puljen, oprindelige</a:t>
            </a:r>
          </a:p>
          <a:p>
            <a:pPr algn="l" fontAlgn="base"/>
            <a:endParaRPr lang="da-DK" sz="2000" dirty="0">
              <a:solidFill>
                <a:schemeClr val="tx1"/>
              </a:solidFill>
            </a:endParaRPr>
          </a:p>
          <a:p>
            <a:pPr algn="l" fontAlgn="base"/>
            <a:r>
              <a:rPr lang="da-DK" sz="2000" dirty="0">
                <a:solidFill>
                  <a:schemeClr val="tx1"/>
                </a:solidFill>
              </a:rPr>
              <a:t>Fase 1: Første tilkendegivelse af disposition af midler – frist: 18. november 2016 kl. 12.00</a:t>
            </a:r>
          </a:p>
          <a:p>
            <a:pPr algn="l" fontAlgn="base"/>
            <a:endParaRPr lang="da-DK" sz="2000" dirty="0">
              <a:solidFill>
                <a:schemeClr val="tx1"/>
              </a:solidFill>
            </a:endParaRPr>
          </a:p>
          <a:p>
            <a:pPr algn="l" fontAlgn="base"/>
            <a:r>
              <a:rPr lang="da-DK" sz="2000" dirty="0">
                <a:solidFill>
                  <a:schemeClr val="tx1"/>
                </a:solidFill>
              </a:rPr>
              <a:t>Fase 2: Eventuel omfordeling af ikke-disponerede midler, 18. november 2016 – 31. december 2016</a:t>
            </a:r>
          </a:p>
          <a:p>
            <a:pPr algn="l" fontAlgn="base"/>
            <a:endParaRPr lang="da-DK" sz="2000" dirty="0">
              <a:solidFill>
                <a:schemeClr val="tx1"/>
              </a:solidFill>
            </a:endParaRPr>
          </a:p>
          <a:p>
            <a:pPr algn="l" fontAlgn="base"/>
            <a:r>
              <a:rPr lang="da-DK" sz="2000" dirty="0">
                <a:solidFill>
                  <a:schemeClr val="tx1"/>
                </a:solidFill>
              </a:rPr>
              <a:t>Fase 3: Udvikling af testmateriale til arbejdsmarkedsuddannelser samt evt. udvikling af læreruddannelse, 1. januar 2017 – 1. april 2017</a:t>
            </a:r>
            <a:endParaRPr lang="da-DK" sz="2100" dirty="0">
              <a:solidFill>
                <a:schemeClr val="tx1"/>
              </a:solidFill>
            </a:endParaRPr>
          </a:p>
          <a:p>
            <a:pPr algn="l" fontAlgn="base"/>
            <a:endParaRPr lang="da-DK" sz="2100" dirty="0">
              <a:solidFill>
                <a:schemeClr val="tx1"/>
              </a:solidFill>
            </a:endParaRPr>
          </a:p>
          <a:p>
            <a:pPr algn="l" fontAlgn="base"/>
            <a:r>
              <a:rPr lang="da-DK" sz="2100" dirty="0">
                <a:solidFill>
                  <a:schemeClr val="tx1"/>
                </a:solidFill>
              </a:rPr>
              <a:t>Fase 4: Forsøg med kollektiv afkortning, 1. april 2017 – 31. december 2017</a:t>
            </a:r>
          </a:p>
          <a:p>
            <a:pPr algn="l" fontAlgn="base"/>
            <a:r>
              <a:rPr lang="da-DK" sz="2100" dirty="0">
                <a:solidFill>
                  <a:schemeClr val="tx1"/>
                </a:solidFill>
              </a:rPr>
              <a:t>Skoler med udbudsgodkendelse kan foretage kollektiv afkortning på kurserne i forsøget.</a:t>
            </a:r>
          </a:p>
          <a:p>
            <a:pPr algn="l" fontAlgn="base"/>
            <a:endParaRPr lang="da-DK" sz="2000" dirty="0">
              <a:solidFill>
                <a:schemeClr val="tx1"/>
              </a:solidFill>
            </a:endParaRPr>
          </a:p>
        </p:txBody>
      </p:sp>
    </p:spTree>
    <p:extLst>
      <p:ext uri="{BB962C8B-B14F-4D97-AF65-F5344CB8AC3E}">
        <p14:creationId xmlns:p14="http://schemas.microsoft.com/office/powerpoint/2010/main" val="198883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a:xfrm>
            <a:off x="827584" y="764704"/>
            <a:ext cx="7776864" cy="4874096"/>
          </a:xfrm>
        </p:spPr>
        <p:txBody>
          <a:bodyPr>
            <a:noAutofit/>
          </a:bodyPr>
          <a:lstStyle/>
          <a:p>
            <a:pPr fontAlgn="base"/>
            <a:r>
              <a:rPr lang="da-DK" sz="2000" dirty="0"/>
              <a:t>Hvor mange spørgsmål skal udvalget udarbejde til hver arbejdsmarkedsuddannelse?</a:t>
            </a:r>
          </a:p>
          <a:p>
            <a:pPr fontAlgn="base"/>
            <a:endParaRPr lang="da-DK" sz="2000" dirty="0"/>
          </a:p>
          <a:p>
            <a:pPr algn="l" fontAlgn="base"/>
            <a:r>
              <a:rPr lang="da-DK" sz="2000" dirty="0">
                <a:solidFill>
                  <a:schemeClr val="tx1"/>
                </a:solidFill>
              </a:rPr>
              <a:t>Det anbefales, at der stilles maksimalt 10 spørgsmål i den afsluttende test til kurser der varer 1-2 dage. Der kan stilles flere spørgsmål ved længere varighed.</a:t>
            </a:r>
          </a:p>
          <a:p>
            <a:pPr algn="l" fontAlgn="base"/>
            <a:r>
              <a:rPr lang="da-DK" sz="2000" dirty="0">
                <a:solidFill>
                  <a:schemeClr val="tx1"/>
                </a:solidFill>
              </a:rPr>
              <a:t>Efteruddannelsesudvalget skal konkret vurdere behovet for mængden af spørgsmål i forhold til arbejdsmarkedsuddannelsens målformulering: Kompleksitet, praktisk indhold mv., samt i forhold til arbejdsmarkedsuddannelsens normerede varighed og det forhold, at varigheden vil blive afkortet i dette forsøg.</a:t>
            </a:r>
          </a:p>
          <a:p>
            <a:pPr algn="l" fontAlgn="base"/>
            <a:r>
              <a:rPr lang="da-DK" sz="2000" dirty="0">
                <a:solidFill>
                  <a:schemeClr val="tx1"/>
                </a:solidFill>
              </a:rPr>
              <a:t>Der bør maksimalt være omkring 25 spørgsmål i en afsluttende test af hensyn til tidsforbruget.</a:t>
            </a:r>
          </a:p>
          <a:p>
            <a:pPr algn="l" fontAlgn="base"/>
            <a:endParaRPr lang="da-DK" sz="2000" dirty="0">
              <a:solidFill>
                <a:schemeClr val="tx1"/>
              </a:solidFill>
            </a:endParaRPr>
          </a:p>
          <a:p>
            <a:pPr algn="l" fontAlgn="base"/>
            <a:r>
              <a:rPr lang="da-DK" sz="2000" i="1" dirty="0">
                <a:solidFill>
                  <a:schemeClr val="tx1"/>
                </a:solidFill>
              </a:rPr>
              <a:t>TUR stiller via TUR Multitest 20 spørgsmål med hver 3 svarmuligheder til alle forløb. Databasen er på 60 spørgsmål.</a:t>
            </a:r>
          </a:p>
        </p:txBody>
      </p:sp>
    </p:spTree>
    <p:extLst>
      <p:ext uri="{BB962C8B-B14F-4D97-AF65-F5344CB8AC3E}">
        <p14:creationId xmlns:p14="http://schemas.microsoft.com/office/powerpoint/2010/main" val="351098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a:xfrm>
            <a:off x="827584" y="764704"/>
            <a:ext cx="7776864" cy="4874096"/>
          </a:xfrm>
        </p:spPr>
        <p:txBody>
          <a:bodyPr>
            <a:normAutofit/>
          </a:bodyPr>
          <a:lstStyle/>
          <a:p>
            <a:pPr fontAlgn="base"/>
            <a:r>
              <a:rPr lang="da-DK" sz="2000" dirty="0"/>
              <a:t>Hvordan udformer efteruddannelsesudvalget sin afsluttende test, så grundlaget for skolens bedømmelse bliver bedst muligt?</a:t>
            </a:r>
          </a:p>
          <a:p>
            <a:pPr fontAlgn="base"/>
            <a:endParaRPr lang="da-DK" sz="2000" dirty="0"/>
          </a:p>
          <a:p>
            <a:pPr algn="l" fontAlgn="base"/>
            <a:r>
              <a:rPr lang="da-DK" sz="2000" dirty="0">
                <a:solidFill>
                  <a:schemeClr val="tx1"/>
                </a:solidFill>
              </a:rPr>
              <a:t>Det er skolen og læreren, der bestemmer, hvordan bedømmelsen skal foregå. </a:t>
            </a:r>
          </a:p>
          <a:p>
            <a:pPr algn="l" fontAlgn="base"/>
            <a:r>
              <a:rPr lang="da-DK" sz="2000" dirty="0">
                <a:solidFill>
                  <a:schemeClr val="tx1"/>
                </a:solidFill>
              </a:rPr>
              <a:t>Udvalget kan eventuelt bidrage til at kvalificere bedømmelsen ved at udsende informationsmateriale og vejledning om den afsluttende test og der pege på hvilke kompetencer, der er mest kritiske for bedømmelsen, og/ eller pege på de spørgsmål, som udvalget vurderer er vigtigst at besvare rigtigt.</a:t>
            </a:r>
          </a:p>
          <a:p>
            <a:pPr algn="l" fontAlgn="base"/>
            <a:endParaRPr lang="da-DK" sz="2000" dirty="0">
              <a:solidFill>
                <a:schemeClr val="tx1"/>
              </a:solidFill>
            </a:endParaRPr>
          </a:p>
          <a:p>
            <a:pPr algn="l" fontAlgn="base"/>
            <a:r>
              <a:rPr lang="da-DK" sz="2000" i="1" dirty="0">
                <a:solidFill>
                  <a:schemeClr val="tx1"/>
                </a:solidFill>
              </a:rPr>
              <a:t>TUR vil formentlig anbefale, at læreren lægger stor vægt på resultatet af den afsluttende test. Spørgsmålene er inddelt i emner, så deltagerne bliver spurgt bredt inden for målbeskrivelsen. </a:t>
            </a:r>
          </a:p>
        </p:txBody>
      </p:sp>
    </p:spTree>
    <p:extLst>
      <p:ext uri="{BB962C8B-B14F-4D97-AF65-F5344CB8AC3E}">
        <p14:creationId xmlns:p14="http://schemas.microsoft.com/office/powerpoint/2010/main" val="4150692454"/>
      </p:ext>
    </p:extLst>
  </p:cSld>
  <p:clrMapOvr>
    <a:masterClrMapping/>
  </p:clrMapOvr>
</p:sld>
</file>

<file path=ppt/theme/theme1.xml><?xml version="1.0" encoding="utf-8"?>
<a:theme xmlns:a="http://schemas.openxmlformats.org/drawingml/2006/main" name="1_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ur-powerpoint-skabelon" id="{D874F908-698D-3F4A-968E-914B68209BFB}" vid="{8D2282C7-7CF0-7B44-AE5B-DEC9597F503F}"/>
    </a:ext>
  </a:ext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TUR</Template>
  <TotalTime>125</TotalTime>
  <Words>1104</Words>
  <Application>Microsoft Office PowerPoint</Application>
  <PresentationFormat>Skærmshow (4:3)</PresentationFormat>
  <Paragraphs>120</Paragraphs>
  <Slides>15</Slides>
  <Notes>0</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15</vt:i4>
      </vt:variant>
    </vt:vector>
  </HeadingPairs>
  <TitlesOfParts>
    <vt:vector size="18" baseType="lpstr">
      <vt:lpstr>Arial</vt:lpstr>
      <vt:lpstr>Calibri</vt:lpstr>
      <vt:lpstr>1_Kontortema</vt:lpstr>
      <vt:lpstr>Kollektiv afkortning</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Kollektiv afkortning</dc:title>
  <dc:creator>Jørgen Jæger</dc:creator>
  <cp:lastModifiedBy>jes-peter nielsen</cp:lastModifiedBy>
  <cp:revision>7</cp:revision>
  <cp:lastPrinted>2017-05-19T13:48:40Z</cp:lastPrinted>
  <dcterms:created xsi:type="dcterms:W3CDTF">2017-05-19T12:40:03Z</dcterms:created>
  <dcterms:modified xsi:type="dcterms:W3CDTF">2017-05-30T08:53:06Z</dcterms:modified>
</cp:coreProperties>
</file>