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9" r:id="rId2"/>
    <p:sldId id="266" r:id="rId3"/>
    <p:sldId id="563" r:id="rId4"/>
    <p:sldId id="577" r:id="rId5"/>
    <p:sldId id="578" r:id="rId6"/>
    <p:sldId id="268" r:id="rId7"/>
    <p:sldId id="579" r:id="rId8"/>
    <p:sldId id="557" r:id="rId9"/>
    <p:sldId id="558" r:id="rId10"/>
    <p:sldId id="580" r:id="rId11"/>
    <p:sldId id="581" r:id="rId12"/>
    <p:sldId id="582" r:id="rId13"/>
    <p:sldId id="583" r:id="rId14"/>
    <p:sldId id="584" r:id="rId15"/>
    <p:sldId id="585" r:id="rId16"/>
    <p:sldId id="570" r:id="rId17"/>
    <p:sldId id="571" r:id="rId18"/>
    <p:sldId id="560" r:id="rId19"/>
    <p:sldId id="562" r:id="rId20"/>
    <p:sldId id="566" r:id="rId21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B30A-9695-48F9-969F-617056C2E646}" type="datetimeFigureOut">
              <a:rPr lang="da-DK" smtClean="0"/>
              <a:t>13-12-2017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D2C0-C7B7-48FD-B495-10609C8ABB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5497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C9D-BE2A-4FAE-B486-25F404467638}" type="datetimeFigureOut">
              <a:rPr lang="da-DK" smtClean="0"/>
              <a:pPr/>
              <a:t>13-12-2017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C947-43E6-46D8-B724-A542F904C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181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4825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/>
              <a:t>Mange</a:t>
            </a:r>
            <a:r>
              <a:rPr lang="da-DK" altLang="da-DK" baseline="0" dirty="0"/>
              <a:t> organisationer benytter Multitest.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87902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53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Menu kan vises</a:t>
            </a:r>
            <a:r>
              <a:rPr lang="da-DK" baseline="0" dirty="0"/>
              <a:t> eller skjules efter behov, her er e</a:t>
            </a:r>
            <a:r>
              <a:rPr lang="da-DK" dirty="0"/>
              <a:t>ksempel på prøveafvikling på tablet, vist menu.</a:t>
            </a:r>
          </a:p>
          <a:p>
            <a:r>
              <a:rPr lang="da-DK" dirty="0"/>
              <a:t>(Gå</a:t>
            </a:r>
            <a:r>
              <a:rPr lang="da-DK" baseline="0" dirty="0"/>
              <a:t> frem og tilbage mellem dette og forrige slide)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77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faget ”introduktion til offentlig servicetrafik” ses skolers performance over valgte forløb i forhold til gennemsnit</a:t>
            </a:r>
          </a:p>
        </p:txBody>
      </p:sp>
    </p:spTree>
    <p:extLst>
      <p:ext uri="{BB962C8B-B14F-4D97-AF65-F5344CB8AC3E}">
        <p14:creationId xmlns:p14="http://schemas.microsoft.com/office/powerpoint/2010/main" val="270798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faget ”introduktion til offentlig servicetrafik” ses resultat for alle hold over valgte forløb</a:t>
            </a:r>
          </a:p>
        </p:txBody>
      </p:sp>
    </p:spTree>
    <p:extLst>
      <p:ext uri="{BB962C8B-B14F-4D97-AF65-F5344CB8AC3E}">
        <p14:creationId xmlns:p14="http://schemas.microsoft.com/office/powerpoint/2010/main" val="412833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faget ”introduktion til offentlig servicetrafik” på ”Skole1” ses de enkelte underviseres performance over valgte forløb (</a:t>
            </a:r>
            <a:r>
              <a:rPr lang="da-DK"/>
              <a:t>fiktive navne)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291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7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CE6D-88F6-4C5A-B65A-43E340D9917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6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47D0-DA56-42A0-A478-1C3385D533E7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12D9-E6FA-4A27-8453-6AB95E5CE69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4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ultitest standar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75" y="6480720"/>
            <a:ext cx="6266117" cy="332656"/>
          </a:xfrm>
          <a:noFill/>
        </p:spPr>
        <p:txBody>
          <a:bodyPr/>
          <a:lstStyle>
            <a:lvl1pPr algn="l">
              <a:defRPr sz="1500" b="1" i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678" y="548680"/>
            <a:ext cx="8955819" cy="4523672"/>
          </a:xfrm>
        </p:spPr>
        <p:txBody>
          <a:bodyPr/>
          <a:lstStyle>
            <a:lvl1pPr>
              <a:defRPr sz="1500">
                <a:latin typeface="Century Gothic" panose="020B0502020202020204" pitchFamily="34" charset="0"/>
                <a:cs typeface="DokChampa" panose="020B0604020202020204" pitchFamily="34" charset="-34"/>
              </a:defRPr>
            </a:lvl1pPr>
            <a:lvl2pPr>
              <a:defRPr sz="1350">
                <a:latin typeface="Century Gothic" panose="020B0502020202020204" pitchFamily="34" charset="0"/>
                <a:cs typeface="DokChampa" panose="020B0604020202020204" pitchFamily="34" charset="-34"/>
              </a:defRPr>
            </a:lvl2pPr>
            <a:lvl3pPr>
              <a:defRPr sz="1200">
                <a:latin typeface="Century Gothic" panose="020B0502020202020204" pitchFamily="34" charset="0"/>
                <a:cs typeface="DokChampa" panose="020B0604020202020204" pitchFamily="34" charset="-34"/>
              </a:defRPr>
            </a:lvl3pPr>
            <a:lvl4pPr>
              <a:defRPr sz="1050">
                <a:latin typeface="Century Gothic" panose="020B0502020202020204" pitchFamily="34" charset="0"/>
                <a:cs typeface="DokChampa" panose="020B0604020202020204" pitchFamily="34" charset="-34"/>
              </a:defRPr>
            </a:lvl4pPr>
            <a:lvl5pPr>
              <a:defRPr sz="900">
                <a:latin typeface="Century Gothic" panose="020B0502020202020204" pitchFamily="34" charset="0"/>
                <a:cs typeface="DokChampa" panose="020B0604020202020204" pitchFamily="34" charset="-34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8713"/>
            <a:ext cx="2084189" cy="5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75FD-445D-4E47-9E92-2B1B5D1CEAA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EF5B-1BC9-4CB7-B636-B5183B1F11DB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2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0602-0E50-443F-8406-0ABB139E04F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0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FE9B-D109-4AB4-B8CC-75182668EBC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B478-F2DE-443F-A736-94832191E55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2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82F2-5AFD-4316-833C-3CFC31D05B3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0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E457-FFA7-423A-8949-F3AE16B4BAF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0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F670-8687-4147-BD8F-8AA5580325C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6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BC37-1EC2-4D85-9AE3-893B4DE59F2F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13-12-2017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20A3-284A-4A8E-BAC6-6576BA53941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 descr="swush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846"/>
            <a:ext cx="9237012" cy="7389610"/>
          </a:xfrm>
          <a:prstGeom prst="rect">
            <a:avLst/>
          </a:prstGeom>
        </p:spPr>
      </p:pic>
      <p:pic>
        <p:nvPicPr>
          <p:cNvPr id="8" name="Billede 7" descr="TUR_logo_revideret_august201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221"/>
            <a:ext cx="3658596" cy="487812"/>
          </a:xfrm>
          <a:prstGeom prst="rect">
            <a:avLst/>
          </a:prstGeom>
        </p:spPr>
      </p:pic>
      <p:sp>
        <p:nvSpPr>
          <p:cNvPr id="10" name="Tekstfelt 9"/>
          <p:cNvSpPr txBox="1"/>
          <p:nvPr userDrawn="1"/>
        </p:nvSpPr>
        <p:spPr>
          <a:xfrm>
            <a:off x="6948264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prstClr val="white"/>
                </a:solidFill>
              </a:rPr>
              <a:t>Side </a:t>
            </a:r>
            <a:fld id="{0696120E-B2E3-FB48-A398-4A2F26316A71}" type="slidenum">
              <a:rPr lang="da-DK" sz="1200" smtClean="0">
                <a:solidFill>
                  <a:prstClr val="white"/>
                </a:solidFill>
              </a:rPr>
              <a:pPr algn="r"/>
              <a:t>‹nr.›</a:t>
            </a:fld>
            <a:endParaRPr lang="da-DK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401363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506"/>
            <a:ext cx="9252520" cy="223445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48565" y="3097435"/>
            <a:ext cx="6876256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327889" y="3183205"/>
            <a:ext cx="6552728" cy="3860908"/>
          </a:xfrm>
        </p:spPr>
        <p:txBody>
          <a:bodyPr>
            <a:normAutofit/>
          </a:bodyPr>
          <a:lstStyle/>
          <a:p>
            <a:pPr marL="228600" indent="-228600" algn="ctr">
              <a:buNone/>
            </a:pPr>
            <a:r>
              <a:rPr lang="da-DK" sz="5400" b="1" dirty="0">
                <a:latin typeface="Arial Black" pitchFamily="34" charset="0"/>
                <a:cs typeface="Arial" pitchFamily="34" charset="0"/>
              </a:rPr>
              <a:t>TESTNING</a:t>
            </a:r>
          </a:p>
          <a:p>
            <a:pPr marL="228600" indent="-228600" algn="ctr">
              <a:buNone/>
            </a:pPr>
            <a:r>
              <a:rPr lang="da-DK" sz="5400" b="1" dirty="0">
                <a:latin typeface="Arial Black" pitchFamily="34" charset="0"/>
                <a:cs typeface="Arial" pitchFamily="34" charset="0"/>
              </a:rPr>
              <a:t> i AMU</a:t>
            </a:r>
          </a:p>
          <a:p>
            <a:pPr marL="0" indent="0">
              <a:buNone/>
            </a:pPr>
            <a:endParaRPr lang="da-DK" sz="5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61844" y="5032045"/>
            <a:ext cx="50848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3200" b="1" dirty="0"/>
              <a:t>Den 14. december 2017 </a:t>
            </a:r>
          </a:p>
          <a:p>
            <a:pPr algn="ctr"/>
            <a:r>
              <a:rPr lang="da-DK" sz="3200" b="1" dirty="0"/>
              <a:t>i Dansk Arbejdsgiverforening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3775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Skolens fordele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1A33ABF-5689-4514-A913-4D7244F540C0}"/>
              </a:ext>
            </a:extLst>
          </p:cNvPr>
          <p:cNvSpPr txBox="1"/>
          <p:nvPr/>
        </p:nvSpPr>
        <p:spPr>
          <a:xfrm>
            <a:off x="361630" y="859374"/>
            <a:ext cx="57246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Prøvevilkår og spørgsmål vedligeholdes fra centralt 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Prøver for læsebesværede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 test til hver kursist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Udskrive certifikater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Statistik, beståelsesprocenter m.v.</a:t>
            </a:r>
          </a:p>
          <a:p>
            <a:endParaRPr lang="da-DK" sz="135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da-DK" sz="135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D9A027-B417-4FA8-AF48-B7422AE2C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02098"/>
            <a:ext cx="724276" cy="175208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561233E-1872-4AA1-A0C6-FE7D9A8AF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70" y="2883630"/>
            <a:ext cx="3644503" cy="251774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80EA409-EDA3-4811-915A-F5F992FD2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1" y="3485297"/>
            <a:ext cx="2007476" cy="140677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D1784E7-0F41-4B9E-B599-D1E248B33B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63" y="3566863"/>
            <a:ext cx="2030754" cy="18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7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7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7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7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7A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Typisk prøveforløb, prøven er i gang (tablet)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74015"/>
            <a:ext cx="7118631" cy="47242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C26E05B-530A-4FF8-9126-EBD1E6126B56}"/>
              </a:ext>
            </a:extLst>
          </p:cNvPr>
          <p:cNvSpPr/>
          <p:nvPr/>
        </p:nvSpPr>
        <p:spPr>
          <a:xfrm>
            <a:off x="845586" y="1484785"/>
            <a:ext cx="6804756" cy="361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0B109C-4A21-4877-B5B9-2D2FEE149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84785"/>
            <a:ext cx="6210690" cy="361840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8F21F67-F694-4281-BC78-AE4022940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44" y="2240868"/>
            <a:ext cx="3132348" cy="13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78DE3-C27A-4219-A2AE-A5A8385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Benchmark</a:t>
            </a:r>
            <a:r>
              <a:rPr lang="da-DK" dirty="0"/>
              <a:t> over skoler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D164E83-DA0C-4E82-B5C0-1B80116D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430778"/>
            <a:ext cx="8455881" cy="29304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1535958-CD05-41B0-AA0B-9099E83AFD32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dirty="0"/>
              <a:t>Benchmarking mellem skoler. Landsgennemsnit.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5221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78DE3-C27A-4219-A2AE-A5A8385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Benchmark</a:t>
            </a:r>
            <a:r>
              <a:rPr lang="da-DK" dirty="0"/>
              <a:t> over kursushold på ”Skole1”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6B7068A-F2C5-4334-9592-602E3F3B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" y="1592796"/>
            <a:ext cx="8974646" cy="27528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30F6718-B59A-4C8F-BB78-DEDA5A4D2637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dirty="0"/>
              <a:t>Benchmarking mellem hold på den enkelte skole.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4845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78DE3-C27A-4219-A2AE-A5A83855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Benchmark</a:t>
            </a:r>
            <a:r>
              <a:rPr lang="da-DK" dirty="0"/>
              <a:t> over skoler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125C5F-21D1-4930-83B0-B62D1CDE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6" y="1646802"/>
            <a:ext cx="8907948" cy="27528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BA99FAA-EB23-4F10-AE2F-D74D5DD4BF87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dirty="0"/>
              <a:t>Benchmarking af undervisere på de enkelte skoler.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74465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721FD5B-D06F-46DD-BDEF-3A1BB160C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45" y="1139948"/>
            <a:ext cx="2947523" cy="1965015"/>
          </a:xfr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46A0BA2-8EA5-46B7-8181-FD567618CB85}"/>
              </a:ext>
            </a:extLst>
          </p:cNvPr>
          <p:cNvSpPr txBox="1">
            <a:spLocks/>
          </p:cNvSpPr>
          <p:nvPr/>
        </p:nvSpPr>
        <p:spPr bwMode="auto">
          <a:xfrm>
            <a:off x="251520" y="734311"/>
            <a:ext cx="3376871" cy="33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DokChampa" panose="020B0604020202020204" pitchFamily="34" charset="-34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Før og efter tests</a:t>
            </a:r>
          </a:p>
          <a:p>
            <a:pPr marL="0" indent="0">
              <a:buNone/>
            </a:pPr>
            <a:endParaRPr lang="da-DK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79CE27F-B556-49D4-A9D2-DDA23A288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34" y="3104964"/>
            <a:ext cx="2946935" cy="19650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A75428F-E9A1-487A-9E02-2C81C8869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484784"/>
            <a:ext cx="4608494" cy="44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0F73-891A-4D8F-9DF0-95052E79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Initialtest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706938D-B63B-4AF8-B8E5-2BD9FE21C4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15" y="1106743"/>
          <a:ext cx="8424954" cy="3672410"/>
        </p:xfrm>
        <a:graphic>
          <a:graphicData uri="http://schemas.openxmlformats.org/drawingml/2006/table">
            <a:tbl>
              <a:tblPr/>
              <a:tblGrid>
                <a:gridCol w="2105357">
                  <a:extLst>
                    <a:ext uri="{9D8B030D-6E8A-4147-A177-3AD203B41FA5}">
                      <a16:colId xmlns:a16="http://schemas.microsoft.com/office/drawing/2014/main" val="1171029777"/>
                    </a:ext>
                  </a:extLst>
                </a:gridCol>
                <a:gridCol w="554969">
                  <a:extLst>
                    <a:ext uri="{9D8B030D-6E8A-4147-A177-3AD203B41FA5}">
                      <a16:colId xmlns:a16="http://schemas.microsoft.com/office/drawing/2014/main" val="3749143171"/>
                    </a:ext>
                  </a:extLst>
                </a:gridCol>
                <a:gridCol w="422834">
                  <a:extLst>
                    <a:ext uri="{9D8B030D-6E8A-4147-A177-3AD203B41FA5}">
                      <a16:colId xmlns:a16="http://schemas.microsoft.com/office/drawing/2014/main" val="3889829124"/>
                    </a:ext>
                  </a:extLst>
                </a:gridCol>
                <a:gridCol w="52853">
                  <a:extLst>
                    <a:ext uri="{9D8B030D-6E8A-4147-A177-3AD203B41FA5}">
                      <a16:colId xmlns:a16="http://schemas.microsoft.com/office/drawing/2014/main" val="1840021724"/>
                    </a:ext>
                  </a:extLst>
                </a:gridCol>
                <a:gridCol w="510923">
                  <a:extLst>
                    <a:ext uri="{9D8B030D-6E8A-4147-A177-3AD203B41FA5}">
                      <a16:colId xmlns:a16="http://schemas.microsoft.com/office/drawing/2014/main" val="4264102943"/>
                    </a:ext>
                  </a:extLst>
                </a:gridCol>
                <a:gridCol w="510923">
                  <a:extLst>
                    <a:ext uri="{9D8B030D-6E8A-4147-A177-3AD203B41FA5}">
                      <a16:colId xmlns:a16="http://schemas.microsoft.com/office/drawing/2014/main" val="1225773420"/>
                    </a:ext>
                  </a:extLst>
                </a:gridCol>
                <a:gridCol w="73996">
                  <a:extLst>
                    <a:ext uri="{9D8B030D-6E8A-4147-A177-3AD203B41FA5}">
                      <a16:colId xmlns:a16="http://schemas.microsoft.com/office/drawing/2014/main" val="3753738523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2157477173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000499994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986698616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276067608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3238090716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980810638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842693478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428177310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4143575980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417748852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673918132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1534974512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976166665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4238378669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441145580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4148736280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1034869361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122701128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2715600662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1731696903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1188974881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926070496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3782768798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2168168275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4288929083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138094372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461242939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1735996200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593103120"/>
                    </a:ext>
                  </a:extLst>
                </a:gridCol>
                <a:gridCol w="35237">
                  <a:extLst>
                    <a:ext uri="{9D8B030D-6E8A-4147-A177-3AD203B41FA5}">
                      <a16:colId xmlns:a16="http://schemas.microsoft.com/office/drawing/2014/main" val="3012863199"/>
                    </a:ext>
                  </a:extLst>
                </a:gridCol>
                <a:gridCol w="229034">
                  <a:extLst>
                    <a:ext uri="{9D8B030D-6E8A-4147-A177-3AD203B41FA5}">
                      <a16:colId xmlns:a16="http://schemas.microsoft.com/office/drawing/2014/main" val="2411212238"/>
                    </a:ext>
                  </a:extLst>
                </a:gridCol>
              </a:tblGrid>
              <a:tr h="185348">
                <a:tc gridSpan="8">
                  <a:txBody>
                    <a:bodyPr/>
                    <a:lstStyle/>
                    <a:p>
                      <a:pPr algn="l" fontAlgn="b"/>
                      <a:r>
                        <a:rPr lang="da-DK" sz="1000" b="1" i="1" u="none" strike="noStrike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Førprøve</a:t>
                      </a:r>
                      <a:r>
                        <a:rPr lang="da-DK" sz="10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- BAB modul 2 - Alders- og sygdomssvækkede passagerer 2013-08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230800"/>
                  </a:ext>
                </a:extLst>
              </a:tr>
              <a:tr h="1695389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Skabelon: BAB modul 2 - Alders- og sygdomssvækkede passagerer 2013-08                  kursushold 4810427042-BAB-2-FP                                                              17-10-2017 09:00:00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Institutions- gennemsnit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skoler- gennemsnit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 aktuelle hold    (ved initialtest)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 aktuelle hold (ved eksamen)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Søren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Gitte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Anitta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Keld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Egon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Lars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Ketty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Kurt-Åge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Niels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10867"/>
                  </a:ext>
                </a:extLst>
              </a:tr>
              <a:tr h="168994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Gennemsnit ved initialtest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74676"/>
                  </a:ext>
                </a:extLst>
              </a:tr>
              <a:tr h="163543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89439"/>
                  </a:ext>
                </a:extLst>
              </a:tr>
              <a:tr h="123536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0651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Alarmering, evakuering og brandslukning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15280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Alderssvækkelse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00495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Ergonomi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34505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Kundeservice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4583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Reglerne for arbejdets udførelse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932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Støtteilt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54514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Sygdomssvækkelse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3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4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4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4714A-4EEA-4879-A289-D8654608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Slut prøve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A368F6A-41B2-4F31-8B91-106715E113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526" y="1052736"/>
          <a:ext cx="8712883" cy="4320481"/>
        </p:xfrm>
        <a:graphic>
          <a:graphicData uri="http://schemas.openxmlformats.org/drawingml/2006/table">
            <a:tbl>
              <a:tblPr/>
              <a:tblGrid>
                <a:gridCol w="2011324">
                  <a:extLst>
                    <a:ext uri="{9D8B030D-6E8A-4147-A177-3AD203B41FA5}">
                      <a16:colId xmlns:a16="http://schemas.microsoft.com/office/drawing/2014/main" val="2732169963"/>
                    </a:ext>
                  </a:extLst>
                </a:gridCol>
                <a:gridCol w="544407">
                  <a:extLst>
                    <a:ext uri="{9D8B030D-6E8A-4147-A177-3AD203B41FA5}">
                      <a16:colId xmlns:a16="http://schemas.microsoft.com/office/drawing/2014/main" val="1197813667"/>
                    </a:ext>
                  </a:extLst>
                </a:gridCol>
                <a:gridCol w="468605">
                  <a:extLst>
                    <a:ext uri="{9D8B030D-6E8A-4147-A177-3AD203B41FA5}">
                      <a16:colId xmlns:a16="http://schemas.microsoft.com/office/drawing/2014/main" val="3814671172"/>
                    </a:ext>
                  </a:extLst>
                </a:gridCol>
                <a:gridCol w="111377">
                  <a:extLst>
                    <a:ext uri="{9D8B030D-6E8A-4147-A177-3AD203B41FA5}">
                      <a16:colId xmlns:a16="http://schemas.microsoft.com/office/drawing/2014/main" val="73538598"/>
                    </a:ext>
                  </a:extLst>
                </a:gridCol>
                <a:gridCol w="501200">
                  <a:extLst>
                    <a:ext uri="{9D8B030D-6E8A-4147-A177-3AD203B41FA5}">
                      <a16:colId xmlns:a16="http://schemas.microsoft.com/office/drawing/2014/main" val="1812912090"/>
                    </a:ext>
                  </a:extLst>
                </a:gridCol>
                <a:gridCol w="501200">
                  <a:extLst>
                    <a:ext uri="{9D8B030D-6E8A-4147-A177-3AD203B41FA5}">
                      <a16:colId xmlns:a16="http://schemas.microsoft.com/office/drawing/2014/main" val="2478645174"/>
                    </a:ext>
                  </a:extLst>
                </a:gridCol>
                <a:gridCol w="72587">
                  <a:extLst>
                    <a:ext uri="{9D8B030D-6E8A-4147-A177-3AD203B41FA5}">
                      <a16:colId xmlns:a16="http://schemas.microsoft.com/office/drawing/2014/main" val="4078449904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551352070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4109807017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1597407642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3969779976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1217263465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3611882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772443348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2976527350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4121125353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2857440110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730805450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496472096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191922520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520837264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2518726167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1889121421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28012512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1296069428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317764793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3939658107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888730717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513732549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917081503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1545138640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285781115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1046957422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771363679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4060465337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3511295520"/>
                    </a:ext>
                  </a:extLst>
                </a:gridCol>
                <a:gridCol w="34566">
                  <a:extLst>
                    <a:ext uri="{9D8B030D-6E8A-4147-A177-3AD203B41FA5}">
                      <a16:colId xmlns:a16="http://schemas.microsoft.com/office/drawing/2014/main" val="3992310009"/>
                    </a:ext>
                  </a:extLst>
                </a:gridCol>
                <a:gridCol w="224677">
                  <a:extLst>
                    <a:ext uri="{9D8B030D-6E8A-4147-A177-3AD203B41FA5}">
                      <a16:colId xmlns:a16="http://schemas.microsoft.com/office/drawing/2014/main" val="2320125167"/>
                    </a:ext>
                  </a:extLst>
                </a:gridCol>
                <a:gridCol w="146903">
                  <a:extLst>
                    <a:ext uri="{9D8B030D-6E8A-4147-A177-3AD203B41FA5}">
                      <a16:colId xmlns:a16="http://schemas.microsoft.com/office/drawing/2014/main" val="1868774199"/>
                    </a:ext>
                  </a:extLst>
                </a:gridCol>
                <a:gridCol w="241958">
                  <a:extLst>
                    <a:ext uri="{9D8B030D-6E8A-4147-A177-3AD203B41FA5}">
                      <a16:colId xmlns:a16="http://schemas.microsoft.com/office/drawing/2014/main" val="3258139686"/>
                    </a:ext>
                  </a:extLst>
                </a:gridCol>
              </a:tblGrid>
              <a:tr h="191725">
                <a:tc gridSpan="14">
                  <a:txBody>
                    <a:bodyPr/>
                    <a:lstStyle/>
                    <a:p>
                      <a:pPr algn="l" fontAlgn="b"/>
                      <a:r>
                        <a:rPr lang="da-DK" sz="900" b="1" i="1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Efterprøve (eksamen) - BAB modul 2 - Alders- og sygdomssvækkede passagerer 2013-08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60225"/>
                  </a:ext>
                </a:extLst>
              </a:tr>
              <a:tr h="1759356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Skabelon: BAB modul 2 - Alders- og sygdomssvækkede passagerer 2013-08                  </a:t>
                      </a:r>
                      <a:b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kursushold 4810427042-BAB-2-FP                                                              18-10-2017 14:30:00 eller anden afvikling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Institutions- gennemsnit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skoler- gennemsnit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 aktuelle hold    (ved initialtest)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 aktuelle hold (ved eksamen)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Søren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Gitte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Anitta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Keld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Egon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Lars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Ketty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Kurt-Åge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Niels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Læringsudbytte emner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5583"/>
                  </a:ext>
                </a:extLst>
              </a:tr>
              <a:tr h="231197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Gennemsnit ved initialtest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71080"/>
                  </a:ext>
                </a:extLst>
              </a:tr>
              <a:tr h="225559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Gennemsnit ved eksamen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2699"/>
                  </a:ext>
                </a:extLst>
              </a:tr>
              <a:tr h="130730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27414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Alarmering, evakuering og brandslukning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202509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Alderssvækkelse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78135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Ergonomi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67102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Kundeservice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59136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Reglerne for arbejdets udførelse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97307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Støtteilt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08260"/>
                  </a:ext>
                </a:extLst>
              </a:tr>
              <a:tr h="197364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Sygdomssvækkelse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91542"/>
                  </a:ext>
                </a:extLst>
              </a:tr>
              <a:tr h="169169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14927"/>
                  </a:ext>
                </a:extLst>
              </a:tr>
              <a:tr h="231197"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Læringsudbytte elever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5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9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3568" y="19888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En model for udvalgenes brug af Multitest:</a:t>
            </a:r>
          </a:p>
          <a:p>
            <a:endParaRPr lang="da-DK" sz="2400" b="1" dirty="0"/>
          </a:p>
          <a:p>
            <a:r>
              <a:rPr lang="da-DK" sz="2400" dirty="0"/>
              <a:t>Forretningsmodel: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Vederlagsfri adgang for efteruddannelsesudvalgene til at bruge Multitest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Formodentlig afsættes der midler til prøveafholdelse i taksameteret til de enkelte uddannelser. Der opkræves klik-afgift, dels til drift og udvikling af platformen, dels til udvalgenes arbejde med tests.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Alternativt: Efteruddannelsesudvalgene får andel i de drifts- og udviklingsmidler, som afsættes centralt, til den testplatform, som vælges!</a:t>
            </a:r>
          </a:p>
          <a:p>
            <a:pPr lvl="1"/>
            <a:endParaRPr lang="da-DK" sz="2400" dirty="0"/>
          </a:p>
          <a:p>
            <a:r>
              <a:rPr lang="da-DK" sz="2400" dirty="0"/>
              <a:t> </a:t>
            </a:r>
          </a:p>
        </p:txBody>
      </p:sp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7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z="2400" b="1" dirty="0"/>
              <a:t>En model for udvalgenes brug af Multitest:</a:t>
            </a:r>
            <a:endParaRPr lang="da-DK" sz="2400" dirty="0"/>
          </a:p>
          <a:p>
            <a:pPr lvl="0"/>
            <a:endParaRPr lang="da-DK" sz="2400" dirty="0"/>
          </a:p>
          <a:p>
            <a:r>
              <a:rPr lang="da-DK" sz="2400" dirty="0"/>
              <a:t> </a:t>
            </a:r>
          </a:p>
          <a:p>
            <a:pPr lvl="0"/>
            <a:r>
              <a:rPr lang="da-DK" sz="2400" dirty="0"/>
              <a:t>Styringsmodel: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Efteruddannelsesudvalg som ønsker at anvende Multitest, tilknyttes en styregruppe for Multitest i AMU, efter samme principper som kendt fra </a:t>
            </a:r>
            <a:r>
              <a:rPr lang="da-DK" sz="2400" dirty="0" err="1"/>
              <a:t>AMUkurs</a:t>
            </a:r>
            <a:r>
              <a:rPr lang="da-DK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Dette betyder, at tilknyttede udvalg, får indflydelse på drift og udvikling af Multitestfunktioner relateret til testning i AMU.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Desuden gennemsigtighed i driftsvilkår og økonomi omkring hele systemet.</a:t>
            </a:r>
          </a:p>
        </p:txBody>
      </p:sp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test">
            <a:extLst>
              <a:ext uri="{FF2B5EF4-FFF2-40B4-BE49-F238E27FC236}">
                <a16:creationId xmlns:a16="http://schemas.microsoft.com/office/drawing/2014/main" id="{52CAC4FF-20D5-42B3-8852-247561E4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BF14997-594B-49D2-818E-59B64E4B9E8A}"/>
              </a:ext>
            </a:extLst>
          </p:cNvPr>
          <p:cNvSpPr/>
          <p:nvPr/>
        </p:nvSpPr>
        <p:spPr>
          <a:xfrm>
            <a:off x="1007604" y="1178593"/>
            <a:ext cx="7128792" cy="335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Baggrund:</a:t>
            </a: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dette møde for efteruddannelsesudvalgene?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Trepartsaftalen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Præsentation af overvejelser gjort i TUR blandt parterne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Muligheder og eventuelle forslag fremadrettet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A2B6B31-C432-4561-8B29-7011FD28FE5F}"/>
              </a:ext>
            </a:extLst>
          </p:cNvPr>
          <p:cNvSpPr/>
          <p:nvPr/>
        </p:nvSpPr>
        <p:spPr>
          <a:xfrm>
            <a:off x="827584" y="2348880"/>
            <a:ext cx="7128792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DEBAT</a:t>
            </a:r>
            <a:endParaRPr lang="da-DK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4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test">
            <a:extLst>
              <a:ext uri="{FF2B5EF4-FFF2-40B4-BE49-F238E27FC236}">
                <a16:creationId xmlns:a16="http://schemas.microsoft.com/office/drawing/2014/main" id="{52CAC4FF-20D5-42B3-8852-247561E4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BF14997-594B-49D2-818E-59B64E4B9E8A}"/>
              </a:ext>
            </a:extLst>
          </p:cNvPr>
          <p:cNvSpPr/>
          <p:nvPr/>
        </p:nvSpPr>
        <p:spPr>
          <a:xfrm>
            <a:off x="611560" y="1196752"/>
            <a:ext cx="5711824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ambitiøs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tilgang til testning i AMU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et system som er bygget til testning i AMU – </a:t>
            </a:r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Multitest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Som lever op til 100 % driftssikkerhed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har alle nødvendige funktionaliteter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har været i drift i AMU de seneste 10 år – i et betragteligt omfang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illedresultat for ambition">
            <a:extLst>
              <a:ext uri="{FF2B5EF4-FFF2-40B4-BE49-F238E27FC236}">
                <a16:creationId xmlns:a16="http://schemas.microsoft.com/office/drawing/2014/main" id="{26E92A8D-101D-4604-9964-D9529374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8" y="1124744"/>
            <a:ext cx="2843808" cy="19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2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test">
            <a:extLst>
              <a:ext uri="{FF2B5EF4-FFF2-40B4-BE49-F238E27FC236}">
                <a16:creationId xmlns:a16="http://schemas.microsoft.com/office/drawing/2014/main" id="{52CAC4FF-20D5-42B3-8852-247561E4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BF14997-594B-49D2-818E-59B64E4B9E8A}"/>
              </a:ext>
            </a:extLst>
          </p:cNvPr>
          <p:cNvSpPr/>
          <p:nvPr/>
        </p:nvSpPr>
        <p:spPr>
          <a:xfrm>
            <a:off x="1007604" y="1178593"/>
            <a:ext cx="7128792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 bevidste om:</a:t>
            </a: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ministeriet og VEU-rådet skal finde veje til implementering af testning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der findes mange muligheder for valg af test systemer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er også overbevist om: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udvalgene kan bidrage til løsninger som medvirker til at test i AMU fører til øget kvalitet og dokumentation.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B3E249-5A2B-45FB-9F59-A147CEA63C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0" y="188640"/>
            <a:ext cx="2306320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FE5E5D0-C589-49BA-98C7-B2866DF2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51" y="1107184"/>
            <a:ext cx="4184249" cy="933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CC3270-14DF-4BD6-9A62-1D5DD2834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03" y="1212103"/>
            <a:ext cx="2944942" cy="181304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98EFC2C-5D2D-46D4-A6D2-1505531BA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997" y="2442939"/>
            <a:ext cx="3973958" cy="215943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8AFF609-C9AA-4947-B18C-A1DF511A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002" y="2728661"/>
            <a:ext cx="3480588" cy="256309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6573129-183F-48EA-94FD-B3A68CDDA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72" y="3758249"/>
            <a:ext cx="3047036" cy="21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Hvad er Multitest?</a:t>
            </a:r>
          </a:p>
          <a:p>
            <a:endParaRPr lang="da-DK" sz="2400" dirty="0"/>
          </a:p>
          <a:p>
            <a:pPr marL="342900" lvl="0" indent="-342900">
              <a:buFontTx/>
              <a:buChar char="-"/>
            </a:pPr>
            <a:r>
              <a:rPr lang="da-DK" sz="2400" dirty="0"/>
              <a:t>Et velafprøvet testsystem med 10 års drift i AMU og med ca. 65.000 årlige aflagte test i samme. Kendt af skolerne. </a:t>
            </a:r>
          </a:p>
          <a:p>
            <a:pPr lvl="0"/>
            <a:r>
              <a:rPr lang="da-DK" sz="2400" dirty="0"/>
              <a:t>     Finansieret af parterne.</a:t>
            </a:r>
          </a:p>
          <a:p>
            <a:pPr lvl="0"/>
            <a:r>
              <a:rPr lang="da-DK" sz="2400" dirty="0"/>
              <a:t> </a:t>
            </a:r>
          </a:p>
          <a:p>
            <a:pPr marL="342900" lvl="0" indent="-342900">
              <a:buFontTx/>
              <a:buChar char="-"/>
            </a:pPr>
            <a:r>
              <a:rPr lang="da-DK" sz="2400" dirty="0"/>
              <a:t>Multitest er ikke et udviklingsprojekt, men en etableret testplatform som kan imødekomme alle tænkelige testningsbehov.</a:t>
            </a:r>
          </a:p>
          <a:p>
            <a:pPr lvl="0"/>
            <a:endParaRPr lang="da-DK" sz="2400" dirty="0"/>
          </a:p>
          <a:p>
            <a:pPr lvl="0"/>
            <a:r>
              <a:rPr lang="da-DK" sz="2400" dirty="0"/>
              <a:t>Multitest har mange brugere: efteruddannelsesudvalg,   brancheorganisationer, myndigheder og udenlandske aktører: olieindustrien, det norske forsvar med mange flere.</a:t>
            </a:r>
          </a:p>
        </p:txBody>
      </p:sp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297">
            <a:off x="56738" y="1407320"/>
            <a:ext cx="2976062" cy="2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8631">
            <a:off x="401754" y="3060190"/>
            <a:ext cx="687952" cy="168860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6486" y="2436439"/>
            <a:ext cx="1307922" cy="66882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9187" y="1316415"/>
            <a:ext cx="1884863" cy="806546"/>
          </a:xfrm>
          <a:prstGeom prst="rect">
            <a:avLst/>
          </a:prstGeom>
        </p:spPr>
      </p:pic>
      <p:pic>
        <p:nvPicPr>
          <p:cNvPr id="13" name="Picture 2" descr="Beredskabsstyrelsen - link til for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34" y="3168504"/>
            <a:ext cx="2417843" cy="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2763" y="3829597"/>
            <a:ext cx="2164473" cy="381825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92133" y="4225126"/>
            <a:ext cx="825104" cy="25181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21912" y="4243235"/>
            <a:ext cx="659011" cy="353616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857" y="4683946"/>
            <a:ext cx="1242175" cy="60629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91667" y="4683945"/>
            <a:ext cx="593142" cy="240552"/>
          </a:xfrm>
          <a:prstGeom prst="rect">
            <a:avLst/>
          </a:prstGeom>
        </p:spPr>
      </p:pic>
      <p:pic>
        <p:nvPicPr>
          <p:cNvPr id="19" name="Picture 2" descr="http://www.noorsi.no/getfile.php/Logo/logo-ful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004324"/>
            <a:ext cx="3518441" cy="5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41640" y="2349300"/>
            <a:ext cx="2078219" cy="687153"/>
          </a:xfrm>
          <a:prstGeom prst="rect">
            <a:avLst/>
          </a:prstGeom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18" y="3262793"/>
            <a:ext cx="1643063" cy="1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1303" y="1948825"/>
            <a:ext cx="743015" cy="54297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3519" y="1151462"/>
            <a:ext cx="3523718" cy="72967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23901" y="4046118"/>
            <a:ext cx="1106732" cy="60983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77717" y="2349301"/>
            <a:ext cx="1228832" cy="64585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779087" y="4177853"/>
            <a:ext cx="2251075" cy="56845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8023DF8-E838-4D7E-A0DF-C729CB47AA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0333" y="5254381"/>
            <a:ext cx="1307433" cy="3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3568" y="19888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Multitest – en pålidelig mulighed for testning i AMU</a:t>
            </a:r>
          </a:p>
          <a:p>
            <a:endParaRPr lang="da-DK" sz="2400" dirty="0"/>
          </a:p>
          <a:p>
            <a:pPr lvl="0"/>
            <a:r>
              <a:rPr lang="da-DK" sz="2400" dirty="0"/>
              <a:t>- Driftsikkerhed</a:t>
            </a:r>
          </a:p>
          <a:p>
            <a:pPr lvl="0"/>
            <a:r>
              <a:rPr lang="da-DK" sz="2400" dirty="0"/>
              <a:t>- Velkendt af skolerne</a:t>
            </a:r>
          </a:p>
          <a:p>
            <a:pPr lvl="0"/>
            <a:r>
              <a:rPr lang="da-DK" sz="2400" dirty="0"/>
              <a:t>- Sikkerhed i håndtering af data (persondata)</a:t>
            </a:r>
          </a:p>
          <a:p>
            <a:pPr marL="342900" lvl="0" indent="-342900">
              <a:buFontTx/>
              <a:buChar char="-"/>
            </a:pPr>
            <a:r>
              <a:rPr lang="da-DK" sz="2400" dirty="0"/>
              <a:t>Nem at anvende</a:t>
            </a:r>
          </a:p>
          <a:p>
            <a:pPr marL="342900" lvl="0" indent="-342900">
              <a:buFontTx/>
              <a:buChar char="-"/>
            </a:pPr>
            <a:r>
              <a:rPr lang="da-DK" sz="2400" dirty="0"/>
              <a:t>Dataopsamling og tilgængelighed for alle med tilladelse: skoler, efteruddannelsesudvalg, myndigheder, deltagere, virksomheder.</a:t>
            </a:r>
          </a:p>
          <a:p>
            <a:pPr marL="342900" lvl="0" indent="-342900">
              <a:buFontTx/>
              <a:buChar char="-"/>
            </a:pPr>
            <a:endParaRPr lang="da-DK" sz="2400" dirty="0"/>
          </a:p>
          <a:p>
            <a:pPr marL="342900" lvl="0" indent="-342900">
              <a:buFontTx/>
              <a:buChar char="-"/>
            </a:pPr>
            <a:endParaRPr lang="da-DK" sz="2400" dirty="0"/>
          </a:p>
          <a:p>
            <a:pPr lvl="0"/>
            <a:r>
              <a:rPr lang="da-DK" sz="2400" dirty="0"/>
              <a:t>Multitest kan tilgås og anvendes af alle aktører!</a:t>
            </a:r>
          </a:p>
        </p:txBody>
      </p:sp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83568" y="19888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dirty="0"/>
              <a:t>Hvordan virker Multitest? Hvad kan Multitest? Fordele ved brug af Multitest.</a:t>
            </a:r>
            <a:endParaRPr lang="da-DK" sz="2400" dirty="0"/>
          </a:p>
        </p:txBody>
      </p:sp>
      <p:pic>
        <p:nvPicPr>
          <p:cNvPr id="3" name="Picture 2" descr="Multitest">
            <a:extLst>
              <a:ext uri="{FF2B5EF4-FFF2-40B4-BE49-F238E27FC236}">
                <a16:creationId xmlns:a16="http://schemas.microsoft.com/office/drawing/2014/main" id="{8E4FDA63-2F6F-437E-83B3-7C66A689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324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38843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1042</Words>
  <Application>Microsoft Office PowerPoint</Application>
  <PresentationFormat>Skærmshow (4:3)</PresentationFormat>
  <Paragraphs>1019</Paragraphs>
  <Slides>20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Rounded MT Bold</vt:lpstr>
      <vt:lpstr>Calibri</vt:lpstr>
      <vt:lpstr>Century Gothic</vt:lpstr>
      <vt:lpstr>DokChampa</vt:lpstr>
      <vt:lpstr>Times New Roman</vt:lpstr>
      <vt:lpstr>1_Kontortema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Skolens fordele</vt:lpstr>
      <vt:lpstr>Typisk prøveforløb, prøven er i gang (tablet)</vt:lpstr>
      <vt:lpstr>Benchmark over skoler</vt:lpstr>
      <vt:lpstr>Benchmark over kursushold på ”Skole1”</vt:lpstr>
      <vt:lpstr>Benchmark over skoler</vt:lpstr>
      <vt:lpstr>PowerPoint-præsentation</vt:lpstr>
      <vt:lpstr>Initialtest</vt:lpstr>
      <vt:lpstr>Slut prøve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hc</dc:creator>
  <cp:lastModifiedBy>Hans Christiansen</cp:lastModifiedBy>
  <cp:revision>154</cp:revision>
  <cp:lastPrinted>2017-12-12T14:39:52Z</cp:lastPrinted>
  <dcterms:created xsi:type="dcterms:W3CDTF">2014-02-14T13:26:47Z</dcterms:created>
  <dcterms:modified xsi:type="dcterms:W3CDTF">2017-12-13T10:14:53Z</dcterms:modified>
</cp:coreProperties>
</file>