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30.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1" r:id="rId1"/>
    <p:sldMasterId id="2147483742" r:id="rId2"/>
  </p:sldMasterIdLst>
  <p:notesMasterIdLst>
    <p:notesMasterId r:id="rId44"/>
  </p:notesMasterIdLst>
  <p:handoutMasterIdLst>
    <p:handoutMasterId r:id="rId45"/>
  </p:handoutMasterIdLst>
  <p:sldIdLst>
    <p:sldId id="390" r:id="rId3"/>
    <p:sldId id="257" r:id="rId4"/>
    <p:sldId id="929" r:id="rId5"/>
    <p:sldId id="923" r:id="rId6"/>
    <p:sldId id="942" r:id="rId7"/>
    <p:sldId id="924" r:id="rId8"/>
    <p:sldId id="458" r:id="rId9"/>
    <p:sldId id="930" r:id="rId10"/>
    <p:sldId id="951" r:id="rId11"/>
    <p:sldId id="939" r:id="rId12"/>
    <p:sldId id="928" r:id="rId13"/>
    <p:sldId id="968" r:id="rId14"/>
    <p:sldId id="940" r:id="rId15"/>
    <p:sldId id="931" r:id="rId16"/>
    <p:sldId id="958" r:id="rId17"/>
    <p:sldId id="954" r:id="rId18"/>
    <p:sldId id="971" r:id="rId19"/>
    <p:sldId id="972" r:id="rId20"/>
    <p:sldId id="933" r:id="rId21"/>
    <p:sldId id="967" r:id="rId22"/>
    <p:sldId id="961" r:id="rId23"/>
    <p:sldId id="973" r:id="rId24"/>
    <p:sldId id="953" r:id="rId25"/>
    <p:sldId id="964" r:id="rId26"/>
    <p:sldId id="955" r:id="rId27"/>
    <p:sldId id="934" r:id="rId28"/>
    <p:sldId id="966" r:id="rId29"/>
    <p:sldId id="935" r:id="rId30"/>
    <p:sldId id="965" r:id="rId31"/>
    <p:sldId id="946" r:id="rId32"/>
    <p:sldId id="974" r:id="rId33"/>
    <p:sldId id="936" r:id="rId34"/>
    <p:sldId id="970" r:id="rId35"/>
    <p:sldId id="947" r:id="rId36"/>
    <p:sldId id="969" r:id="rId37"/>
    <p:sldId id="975" r:id="rId38"/>
    <p:sldId id="957" r:id="rId39"/>
    <p:sldId id="956" r:id="rId40"/>
    <p:sldId id="941" r:id="rId41"/>
    <p:sldId id="937" r:id="rId42"/>
    <p:sldId id="922" r:id="rId43"/>
  </p:sldIdLst>
  <p:sldSz cx="9906000" cy="6858000" type="A4"/>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8" userDrawn="1">
          <p15:clr>
            <a:srgbClr val="A4A3A4"/>
          </p15:clr>
        </p15:guide>
        <p15:guide id="2" pos="262" userDrawn="1">
          <p15:clr>
            <a:srgbClr val="A4A3A4"/>
          </p15:clr>
        </p15:guide>
        <p15:guide id="3" pos="3369" userDrawn="1">
          <p15:clr>
            <a:srgbClr val="A4A3A4"/>
          </p15:clr>
        </p15:guide>
        <p15:guide id="4" pos="2871" userDrawn="1">
          <p15:clr>
            <a:srgbClr val="A4A3A4"/>
          </p15:clr>
        </p15:guide>
        <p15:guide id="5" pos="5978" userDrawn="1">
          <p15:clr>
            <a:srgbClr val="A4A3A4"/>
          </p15:clr>
        </p15:guide>
        <p15:guide id="6" orient="horz" pos="145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59AC93-C0B5-7B5C-A41B-6881BB96DAF4}" name="Jørgen Jæger" initials="JJ" userId="S::jj@tur.dk::8689c874-ab45-492b-b163-a5df209bb451" providerId="AD"/>
  <p188:author id="{FFFDD5F9-003E-02BB-DB21-1098687F0294}" name="Jacob Yulzari" initials="JY" userId="S::ftq102@alumni.ku.dk::68c2f4fb-0d1b-4cc8-9d2e-430ea138ee6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9" name="Tilde Moos-Bjerre" initials="TM [17]" lastIdx="1" clrIdx="28"/>
  <p:cmAuthor id="1" name="Anders Kragh Jensen" initials="AKJ" lastIdx="1" clrIdx="0"/>
  <p:cmAuthor id="30" name="Tilde Moos-Bjerre" initials="TM [18]" lastIdx="1" clrIdx="29"/>
  <p:cmAuthor id="2" name="Anders Kragh Jensen" initials="AKJ [2]" lastIdx="1" clrIdx="1"/>
  <p:cmAuthor id="31" name="Christian Lykkeby Olsen" initials="CLO" lastIdx="21" clrIdx="30">
    <p:extLst>
      <p:ext uri="{19B8F6BF-5375-455C-9EA6-DF929625EA0E}">
        <p15:presenceInfo xmlns:p15="http://schemas.microsoft.com/office/powerpoint/2012/main" userId="S::vhz553@alumni.ku.dk::8e5c98f1-1695-4174-b47a-da7d0230ddd8" providerId="AD"/>
      </p:ext>
    </p:extLst>
  </p:cmAuthor>
  <p:cmAuthor id="3" name="Anders Kragh Jensen" initials="AKJ [3]" lastIdx="1" clrIdx="2"/>
  <p:cmAuthor id="32" name="Morten stubkjær" initials="Ms" lastIdx="2" clrIdx="31">
    <p:extLst>
      <p:ext uri="{19B8F6BF-5375-455C-9EA6-DF929625EA0E}">
        <p15:presenceInfo xmlns:p15="http://schemas.microsoft.com/office/powerpoint/2012/main" userId="50d8a34e721ee2b0" providerId="Windows Live"/>
      </p:ext>
    </p:extLst>
  </p:cmAuthor>
  <p:cmAuthor id="4" name="Anders Kragh Jensen" initials="AKJ [4]" lastIdx="1" clrIdx="3"/>
  <p:cmAuthor id="33" name="Julie Schroeder" initials="JS" lastIdx="28" clrIdx="32">
    <p:extLst>
      <p:ext uri="{19B8F6BF-5375-455C-9EA6-DF929625EA0E}">
        <p15:presenceInfo xmlns:p15="http://schemas.microsoft.com/office/powerpoint/2012/main" userId="Julie Schroeder" providerId="None"/>
      </p:ext>
    </p:extLst>
  </p:cmAuthor>
  <p:cmAuthor id="5" name="Anders Kragh Jensen" initials="AKJ [5]" lastIdx="1" clrIdx="4"/>
  <p:cmAuthor id="34" name="Jacob Yulzari" initials="JY" lastIdx="23" clrIdx="33">
    <p:extLst>
      <p:ext uri="{19B8F6BF-5375-455C-9EA6-DF929625EA0E}">
        <p15:presenceInfo xmlns:p15="http://schemas.microsoft.com/office/powerpoint/2012/main" userId="S::ftq102@alumni.ku.dk::68c2f4fb-0d1b-4cc8-9d2e-430ea138ee6b" providerId="AD"/>
      </p:ext>
    </p:extLst>
  </p:cmAuthor>
  <p:cmAuthor id="6" name="Anders Kragh Jensen" initials="AKJ [6]" lastIdx="1" clrIdx="5"/>
  <p:cmAuthor id="35" name="Hannah Rask" initials="HR" lastIdx="25" clrIdx="34">
    <p:extLst>
      <p:ext uri="{19B8F6BF-5375-455C-9EA6-DF929625EA0E}">
        <p15:presenceInfo xmlns:p15="http://schemas.microsoft.com/office/powerpoint/2012/main" userId="da4465fdb4ea3698" providerId="Windows Live"/>
      </p:ext>
    </p:extLst>
  </p:cmAuthor>
  <p:cmAuthor id="7" name="Anders Kragh Jensen" initials="AKJ [7]" lastIdx="1" clrIdx="6"/>
  <p:cmAuthor id="36" name="Michael Moos-Bjerre" initials="MMB" lastIdx="14" clrIdx="35">
    <p:extLst>
      <p:ext uri="{19B8F6BF-5375-455C-9EA6-DF929625EA0E}">
        <p15:presenceInfo xmlns:p15="http://schemas.microsoft.com/office/powerpoint/2012/main" userId="S::michael@moos-bjerre.dk::564bce65-0b37-4b71-9901-002068cbdaae" providerId="AD"/>
      </p:ext>
    </p:extLst>
  </p:cmAuthor>
  <p:cmAuthor id="8" name="Anders Kragh Jensen" initials="AKJ [8]" lastIdx="1" clrIdx="7"/>
  <p:cmAuthor id="9" name="Joan Jensen" initials="JJ" lastIdx="9" clrIdx="8"/>
  <p:cmAuthor id="10" name="Marie Bjerre" initials="MB" lastIdx="16" clrIdx="9"/>
  <p:cmAuthor id="11" name="Microsoft Office-bruger" initials="MO" lastIdx="1" clrIdx="10"/>
  <p:cmAuthor id="12" name="Michael Moos-Bjerre" initials="MM" lastIdx="39" clrIdx="11"/>
  <p:cmAuthor id="13" name="Tilde Moos-Bjerre" initials="TM" lastIdx="1" clrIdx="12"/>
  <p:cmAuthor id="14" name="Tilde Moos-Bjerre" initials="TM [2]" lastIdx="1" clrIdx="13"/>
  <p:cmAuthor id="15" name="Tilde Moos-Bjerre" initials="TM [3]" lastIdx="1" clrIdx="14"/>
  <p:cmAuthor id="16" name="Tilde Moos-Bjerre" initials="TM [4]" lastIdx="1" clrIdx="15"/>
  <p:cmAuthor id="17" name="Tilde Moos-Bjerre" initials="TM [5]" lastIdx="1" clrIdx="16"/>
  <p:cmAuthor id="18" name="Tilde Moos-Bjerre" initials="TM [6]" lastIdx="1" clrIdx="17"/>
  <p:cmAuthor id="19" name="Tilde Moos-Bjerre" initials="TM [7]" lastIdx="1" clrIdx="18"/>
  <p:cmAuthor id="20" name="Tilde Moos-Bjerre" initials="TM [8]" lastIdx="1" clrIdx="19"/>
  <p:cmAuthor id="21" name="Tilde Moos-Bjerre" initials="TM [9]" lastIdx="1" clrIdx="20"/>
  <p:cmAuthor id="22" name="Tilde Moos-Bjerre" initials="TM [10]" lastIdx="1" clrIdx="21"/>
  <p:cmAuthor id="23" name="Tilde Moos-Bjerre" initials="TM [11]" lastIdx="1" clrIdx="22"/>
  <p:cmAuthor id="24" name="Tilde Moos-Bjerre" initials="TM [12]" lastIdx="1" clrIdx="23"/>
  <p:cmAuthor id="25" name="Tilde Moos-Bjerre" initials="TM [13]" lastIdx="1" clrIdx="24"/>
  <p:cmAuthor id="26" name="Tilde Moos-Bjerre" initials="TM [14]" lastIdx="1" clrIdx="25"/>
  <p:cmAuthor id="27" name="Tilde Moos-Bjerre" initials="TM [15]" lastIdx="1" clrIdx="26"/>
  <p:cmAuthor id="28" name="Tilde Moos-Bjerre" initials="TM [16]" lastIdx="1" clrIdx="2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95C"/>
    <a:srgbClr val="ED93AD"/>
    <a:srgbClr val="789FAB"/>
    <a:srgbClr val="7AA1AC"/>
    <a:srgbClr val="EAEEF0"/>
    <a:srgbClr val="004B60"/>
    <a:srgbClr val="E9EEF0"/>
    <a:srgbClr val="ABACAC"/>
    <a:srgbClr val="000000"/>
    <a:srgbClr val="769E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yst layou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97" autoAdjust="0"/>
    <p:restoredTop sz="95890" autoAdjust="0"/>
  </p:normalViewPr>
  <p:slideViewPr>
    <p:cSldViewPr snapToGrid="0" snapToObjects="1">
      <p:cViewPr varScale="1">
        <p:scale>
          <a:sx n="117" d="100"/>
          <a:sy n="117" d="100"/>
        </p:scale>
        <p:origin x="1480" y="168"/>
      </p:cViewPr>
      <p:guideLst>
        <p:guide orient="horz" pos="958"/>
        <p:guide pos="262"/>
        <p:guide pos="3369"/>
        <p:guide pos="2871"/>
        <p:guide pos="5978"/>
        <p:guide orient="horz" pos="1457"/>
      </p:guideLst>
    </p:cSldViewPr>
  </p:slideViewPr>
  <p:outlineViewPr>
    <p:cViewPr>
      <p:scale>
        <a:sx n="33" d="100"/>
        <a:sy n="33" d="100"/>
      </p:scale>
      <p:origin x="0" y="-25952"/>
    </p:cViewPr>
  </p:outlineViewPr>
  <p:notesTextViewPr>
    <p:cViewPr>
      <p:scale>
        <a:sx n="65" d="100"/>
        <a:sy n="65" d="100"/>
      </p:scale>
      <p:origin x="0" y="0"/>
    </p:cViewPr>
  </p:notesTextViewPr>
  <p:sorterViewPr>
    <p:cViewPr>
      <p:scale>
        <a:sx n="132" d="100"/>
        <a:sy n="132" d="100"/>
      </p:scale>
      <p:origin x="0" y="0"/>
    </p:cViewPr>
  </p:sorterViewPr>
  <p:notesViewPr>
    <p:cSldViewPr snapToGrid="0" snapToObjects="1">
      <p:cViewPr varScale="1">
        <p:scale>
          <a:sx n="108" d="100"/>
          <a:sy n="108" d="100"/>
        </p:scale>
        <p:origin x="5360"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3" Type="http://schemas.openxmlformats.org/officeDocument/2006/relationships/customXml" Target="../customXml/item2.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da-DK"/>
          </a:p>
        </p:txBody>
      </p:sp>
      <p:sp>
        <p:nvSpPr>
          <p:cNvPr id="3" name="Pladsholder til dato 2"/>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fld id="{EC53C501-82AF-FF4A-B290-9B32C0A705D5}" type="datetimeFigureOut">
              <a:rPr lang="da-DK" smtClean="0"/>
              <a:t>04.01.2022</a:t>
            </a:fld>
            <a:endParaRPr lang="da-DK"/>
          </a:p>
        </p:txBody>
      </p:sp>
      <p:sp>
        <p:nvSpPr>
          <p:cNvPr id="4" name="Pladsholder til sidefod 3"/>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endParaRPr lang="da-DK"/>
          </a:p>
        </p:txBody>
      </p:sp>
      <p:sp>
        <p:nvSpPr>
          <p:cNvPr id="5" name="Pladsholder til slidenummer 4"/>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fld id="{A8A92928-0264-3949-842C-5D348DC96E59}" type="slidenum">
              <a:rPr lang="da-DK" smtClean="0"/>
              <a:t>‹nr.›</a:t>
            </a:fld>
            <a:endParaRPr lang="da-DK"/>
          </a:p>
        </p:txBody>
      </p:sp>
    </p:spTree>
    <p:extLst>
      <p:ext uri="{BB962C8B-B14F-4D97-AF65-F5344CB8AC3E}">
        <p14:creationId xmlns:p14="http://schemas.microsoft.com/office/powerpoint/2010/main" val="588426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da-DK"/>
          </a:p>
        </p:txBody>
      </p:sp>
      <p:sp>
        <p:nvSpPr>
          <p:cNvPr id="3" name="Pladsholder til dato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A52D8F08-9F19-B646-8C96-376D5FB99B84}" type="datetimeFigureOut">
              <a:rPr lang="da-DK" smtClean="0"/>
              <a:t>04.01.2022</a:t>
            </a:fld>
            <a:endParaRPr lang="da-DK"/>
          </a:p>
        </p:txBody>
      </p:sp>
      <p:sp>
        <p:nvSpPr>
          <p:cNvPr id="4" name="Pladsholder til slidebillede 3"/>
          <p:cNvSpPr>
            <a:spLocks noGrp="1" noRot="1" noChangeAspect="1"/>
          </p:cNvSpPr>
          <p:nvPr>
            <p:ph type="sldImg" idx="2"/>
          </p:nvPr>
        </p:nvSpPr>
        <p:spPr>
          <a:xfrm>
            <a:off x="1003300" y="1252538"/>
            <a:ext cx="4881563" cy="3381375"/>
          </a:xfrm>
          <a:prstGeom prst="rect">
            <a:avLst/>
          </a:prstGeom>
          <a:noFill/>
          <a:ln w="12700">
            <a:solidFill>
              <a:prstClr val="black"/>
            </a:solidFill>
          </a:ln>
        </p:spPr>
        <p:txBody>
          <a:bodyPr vert="horz" lIns="96616" tIns="48308" rIns="96616" bIns="48308" rtlCol="0" anchor="ctr"/>
          <a:lstStyle/>
          <a:p>
            <a:endParaRPr lang="da-DK"/>
          </a:p>
        </p:txBody>
      </p:sp>
      <p:sp>
        <p:nvSpPr>
          <p:cNvPr id="5" name="Pladsholder til not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da-DK"/>
          </a:p>
        </p:txBody>
      </p:sp>
      <p:sp>
        <p:nvSpPr>
          <p:cNvPr id="7" name="Pladsholder til slidenumm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31AC7105-0B38-684C-BC51-F891F1D8E338}" type="slidenum">
              <a:rPr lang="da-DK" smtClean="0"/>
              <a:t>‹nr.›</a:t>
            </a:fld>
            <a:endParaRPr lang="da-DK"/>
          </a:p>
        </p:txBody>
      </p:sp>
    </p:spTree>
    <p:extLst>
      <p:ext uri="{BB962C8B-B14F-4D97-AF65-F5344CB8AC3E}">
        <p14:creationId xmlns:p14="http://schemas.microsoft.com/office/powerpoint/2010/main" val="872146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C7105-0B38-684C-BC51-F891F1D8E338}" type="slidenum">
              <a:rPr lang="da-DK" smtClean="0"/>
              <a:t>1</a:t>
            </a:fld>
            <a:endParaRPr lang="da-DK"/>
          </a:p>
        </p:txBody>
      </p:sp>
    </p:spTree>
    <p:extLst>
      <p:ext uri="{BB962C8B-B14F-4D97-AF65-F5344CB8AC3E}">
        <p14:creationId xmlns:p14="http://schemas.microsoft.com/office/powerpoint/2010/main" val="1241526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11</a:t>
            </a:fld>
            <a:endParaRPr lang="da-DK"/>
          </a:p>
        </p:txBody>
      </p:sp>
    </p:spTree>
    <p:extLst>
      <p:ext uri="{BB962C8B-B14F-4D97-AF65-F5344CB8AC3E}">
        <p14:creationId xmlns:p14="http://schemas.microsoft.com/office/powerpoint/2010/main" val="2360541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12</a:t>
            </a:fld>
            <a:endParaRPr lang="da-DK"/>
          </a:p>
        </p:txBody>
      </p:sp>
    </p:spTree>
    <p:extLst>
      <p:ext uri="{BB962C8B-B14F-4D97-AF65-F5344CB8AC3E}">
        <p14:creationId xmlns:p14="http://schemas.microsoft.com/office/powerpoint/2010/main" val="2234032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564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14</a:t>
            </a:fld>
            <a:endParaRPr lang="da-DK"/>
          </a:p>
        </p:txBody>
      </p:sp>
    </p:spTree>
    <p:extLst>
      <p:ext uri="{BB962C8B-B14F-4D97-AF65-F5344CB8AC3E}">
        <p14:creationId xmlns:p14="http://schemas.microsoft.com/office/powerpoint/2010/main" val="2822179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15</a:t>
            </a:fld>
            <a:endParaRPr lang="da-DK"/>
          </a:p>
        </p:txBody>
      </p:sp>
    </p:spTree>
    <p:extLst>
      <p:ext uri="{BB962C8B-B14F-4D97-AF65-F5344CB8AC3E}">
        <p14:creationId xmlns:p14="http://schemas.microsoft.com/office/powerpoint/2010/main" val="1033721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16</a:t>
            </a:fld>
            <a:endParaRPr lang="da-DK"/>
          </a:p>
        </p:txBody>
      </p:sp>
    </p:spTree>
    <p:extLst>
      <p:ext uri="{BB962C8B-B14F-4D97-AF65-F5344CB8AC3E}">
        <p14:creationId xmlns:p14="http://schemas.microsoft.com/office/powerpoint/2010/main" val="3855113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17</a:t>
            </a:fld>
            <a:endParaRPr lang="da-DK"/>
          </a:p>
        </p:txBody>
      </p:sp>
    </p:spTree>
    <p:extLst>
      <p:ext uri="{BB962C8B-B14F-4D97-AF65-F5344CB8AC3E}">
        <p14:creationId xmlns:p14="http://schemas.microsoft.com/office/powerpoint/2010/main" val="2273506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18</a:t>
            </a:fld>
            <a:endParaRPr lang="da-DK"/>
          </a:p>
        </p:txBody>
      </p:sp>
    </p:spTree>
    <p:extLst>
      <p:ext uri="{BB962C8B-B14F-4D97-AF65-F5344CB8AC3E}">
        <p14:creationId xmlns:p14="http://schemas.microsoft.com/office/powerpoint/2010/main" val="4097530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19</a:t>
            </a:fld>
            <a:endParaRPr lang="da-DK"/>
          </a:p>
        </p:txBody>
      </p:sp>
    </p:spTree>
    <p:extLst>
      <p:ext uri="{BB962C8B-B14F-4D97-AF65-F5344CB8AC3E}">
        <p14:creationId xmlns:p14="http://schemas.microsoft.com/office/powerpoint/2010/main" val="776346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20</a:t>
            </a:fld>
            <a:endParaRPr lang="da-DK"/>
          </a:p>
        </p:txBody>
      </p:sp>
    </p:spTree>
    <p:extLst>
      <p:ext uri="{BB962C8B-B14F-4D97-AF65-F5344CB8AC3E}">
        <p14:creationId xmlns:p14="http://schemas.microsoft.com/office/powerpoint/2010/main" val="2257947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3</a:t>
            </a:fld>
            <a:endParaRPr lang="da-DK"/>
          </a:p>
        </p:txBody>
      </p:sp>
    </p:spTree>
    <p:extLst>
      <p:ext uri="{BB962C8B-B14F-4D97-AF65-F5344CB8AC3E}">
        <p14:creationId xmlns:p14="http://schemas.microsoft.com/office/powerpoint/2010/main" val="321728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21</a:t>
            </a:fld>
            <a:endParaRPr lang="da-DK"/>
          </a:p>
        </p:txBody>
      </p:sp>
    </p:spTree>
    <p:extLst>
      <p:ext uri="{BB962C8B-B14F-4D97-AF65-F5344CB8AC3E}">
        <p14:creationId xmlns:p14="http://schemas.microsoft.com/office/powerpoint/2010/main" val="1784511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22</a:t>
            </a:fld>
            <a:endParaRPr lang="da-DK"/>
          </a:p>
        </p:txBody>
      </p:sp>
    </p:spTree>
    <p:extLst>
      <p:ext uri="{BB962C8B-B14F-4D97-AF65-F5344CB8AC3E}">
        <p14:creationId xmlns:p14="http://schemas.microsoft.com/office/powerpoint/2010/main" val="2546368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23</a:t>
            </a:fld>
            <a:endParaRPr lang="da-DK"/>
          </a:p>
        </p:txBody>
      </p:sp>
    </p:spTree>
    <p:extLst>
      <p:ext uri="{BB962C8B-B14F-4D97-AF65-F5344CB8AC3E}">
        <p14:creationId xmlns:p14="http://schemas.microsoft.com/office/powerpoint/2010/main" val="2902252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24</a:t>
            </a:fld>
            <a:endParaRPr lang="da-DK"/>
          </a:p>
        </p:txBody>
      </p:sp>
    </p:spTree>
    <p:extLst>
      <p:ext uri="{BB962C8B-B14F-4D97-AF65-F5344CB8AC3E}">
        <p14:creationId xmlns:p14="http://schemas.microsoft.com/office/powerpoint/2010/main" val="1385269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25</a:t>
            </a:fld>
            <a:endParaRPr lang="da-DK"/>
          </a:p>
        </p:txBody>
      </p:sp>
    </p:spTree>
    <p:extLst>
      <p:ext uri="{BB962C8B-B14F-4D97-AF65-F5344CB8AC3E}">
        <p14:creationId xmlns:p14="http://schemas.microsoft.com/office/powerpoint/2010/main" val="612826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26</a:t>
            </a:fld>
            <a:endParaRPr lang="da-DK"/>
          </a:p>
        </p:txBody>
      </p:sp>
    </p:spTree>
    <p:extLst>
      <p:ext uri="{BB962C8B-B14F-4D97-AF65-F5344CB8AC3E}">
        <p14:creationId xmlns:p14="http://schemas.microsoft.com/office/powerpoint/2010/main" val="1547047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27</a:t>
            </a:fld>
            <a:endParaRPr lang="da-DK"/>
          </a:p>
        </p:txBody>
      </p:sp>
    </p:spTree>
    <p:extLst>
      <p:ext uri="{BB962C8B-B14F-4D97-AF65-F5344CB8AC3E}">
        <p14:creationId xmlns:p14="http://schemas.microsoft.com/office/powerpoint/2010/main" val="3909175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28</a:t>
            </a:fld>
            <a:endParaRPr lang="da-DK"/>
          </a:p>
        </p:txBody>
      </p:sp>
    </p:spTree>
    <p:extLst>
      <p:ext uri="{BB962C8B-B14F-4D97-AF65-F5344CB8AC3E}">
        <p14:creationId xmlns:p14="http://schemas.microsoft.com/office/powerpoint/2010/main" val="2762437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29</a:t>
            </a:fld>
            <a:endParaRPr lang="da-DK"/>
          </a:p>
        </p:txBody>
      </p:sp>
    </p:spTree>
    <p:extLst>
      <p:ext uri="{BB962C8B-B14F-4D97-AF65-F5344CB8AC3E}">
        <p14:creationId xmlns:p14="http://schemas.microsoft.com/office/powerpoint/2010/main" val="3902703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30</a:t>
            </a:fld>
            <a:endParaRPr lang="da-DK"/>
          </a:p>
        </p:txBody>
      </p:sp>
    </p:spTree>
    <p:extLst>
      <p:ext uri="{BB962C8B-B14F-4D97-AF65-F5344CB8AC3E}">
        <p14:creationId xmlns:p14="http://schemas.microsoft.com/office/powerpoint/2010/main" val="1870758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4</a:t>
            </a:fld>
            <a:endParaRPr lang="da-DK"/>
          </a:p>
        </p:txBody>
      </p:sp>
    </p:spTree>
    <p:extLst>
      <p:ext uri="{BB962C8B-B14F-4D97-AF65-F5344CB8AC3E}">
        <p14:creationId xmlns:p14="http://schemas.microsoft.com/office/powerpoint/2010/main" val="4065227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31</a:t>
            </a:fld>
            <a:endParaRPr lang="da-DK"/>
          </a:p>
        </p:txBody>
      </p:sp>
    </p:spTree>
    <p:extLst>
      <p:ext uri="{BB962C8B-B14F-4D97-AF65-F5344CB8AC3E}">
        <p14:creationId xmlns:p14="http://schemas.microsoft.com/office/powerpoint/2010/main" val="785920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32</a:t>
            </a:fld>
            <a:endParaRPr lang="da-DK"/>
          </a:p>
        </p:txBody>
      </p:sp>
    </p:spTree>
    <p:extLst>
      <p:ext uri="{BB962C8B-B14F-4D97-AF65-F5344CB8AC3E}">
        <p14:creationId xmlns:p14="http://schemas.microsoft.com/office/powerpoint/2010/main" val="2057000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33</a:t>
            </a:fld>
            <a:endParaRPr lang="da-DK"/>
          </a:p>
        </p:txBody>
      </p:sp>
    </p:spTree>
    <p:extLst>
      <p:ext uri="{BB962C8B-B14F-4D97-AF65-F5344CB8AC3E}">
        <p14:creationId xmlns:p14="http://schemas.microsoft.com/office/powerpoint/2010/main" val="4204251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34</a:t>
            </a:fld>
            <a:endParaRPr lang="da-DK"/>
          </a:p>
        </p:txBody>
      </p:sp>
    </p:spTree>
    <p:extLst>
      <p:ext uri="{BB962C8B-B14F-4D97-AF65-F5344CB8AC3E}">
        <p14:creationId xmlns:p14="http://schemas.microsoft.com/office/powerpoint/2010/main" val="2794815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35</a:t>
            </a:fld>
            <a:endParaRPr lang="da-DK"/>
          </a:p>
        </p:txBody>
      </p:sp>
    </p:spTree>
    <p:extLst>
      <p:ext uri="{BB962C8B-B14F-4D97-AF65-F5344CB8AC3E}">
        <p14:creationId xmlns:p14="http://schemas.microsoft.com/office/powerpoint/2010/main" val="3448631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36</a:t>
            </a:fld>
            <a:endParaRPr lang="da-DK"/>
          </a:p>
        </p:txBody>
      </p:sp>
    </p:spTree>
    <p:extLst>
      <p:ext uri="{BB962C8B-B14F-4D97-AF65-F5344CB8AC3E}">
        <p14:creationId xmlns:p14="http://schemas.microsoft.com/office/powerpoint/2010/main" val="956735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37</a:t>
            </a:fld>
            <a:endParaRPr lang="da-DK"/>
          </a:p>
        </p:txBody>
      </p:sp>
    </p:spTree>
    <p:extLst>
      <p:ext uri="{BB962C8B-B14F-4D97-AF65-F5344CB8AC3E}">
        <p14:creationId xmlns:p14="http://schemas.microsoft.com/office/powerpoint/2010/main" val="3329190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38</a:t>
            </a:fld>
            <a:endParaRPr lang="da-DK"/>
          </a:p>
        </p:txBody>
      </p:sp>
    </p:spTree>
    <p:extLst>
      <p:ext uri="{BB962C8B-B14F-4D97-AF65-F5344CB8AC3E}">
        <p14:creationId xmlns:p14="http://schemas.microsoft.com/office/powerpoint/2010/main" val="6767856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5411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40</a:t>
            </a:fld>
            <a:endParaRPr lang="da-DK"/>
          </a:p>
        </p:txBody>
      </p:sp>
    </p:spTree>
    <p:extLst>
      <p:ext uri="{BB962C8B-B14F-4D97-AF65-F5344CB8AC3E}">
        <p14:creationId xmlns:p14="http://schemas.microsoft.com/office/powerpoint/2010/main" val="3040136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5</a:t>
            </a:fld>
            <a:endParaRPr lang="da-DK"/>
          </a:p>
        </p:txBody>
      </p:sp>
    </p:spTree>
    <p:extLst>
      <p:ext uri="{BB962C8B-B14F-4D97-AF65-F5344CB8AC3E}">
        <p14:creationId xmlns:p14="http://schemas.microsoft.com/office/powerpoint/2010/main" val="2828656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6</a:t>
            </a:fld>
            <a:endParaRPr lang="da-DK"/>
          </a:p>
        </p:txBody>
      </p:sp>
    </p:spTree>
    <p:extLst>
      <p:ext uri="{BB962C8B-B14F-4D97-AF65-F5344CB8AC3E}">
        <p14:creationId xmlns:p14="http://schemas.microsoft.com/office/powerpoint/2010/main" val="3302713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54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8</a:t>
            </a:fld>
            <a:endParaRPr lang="da-DK"/>
          </a:p>
        </p:txBody>
      </p:sp>
    </p:spTree>
    <p:extLst>
      <p:ext uri="{BB962C8B-B14F-4D97-AF65-F5344CB8AC3E}">
        <p14:creationId xmlns:p14="http://schemas.microsoft.com/office/powerpoint/2010/main" val="231926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C7105-0B38-684C-BC51-F891F1D8E338}" type="slidenum">
              <a:rPr lang="da-DK" smtClean="0"/>
              <a:t>9</a:t>
            </a:fld>
            <a:endParaRPr lang="da-DK"/>
          </a:p>
        </p:txBody>
      </p:sp>
    </p:spTree>
    <p:extLst>
      <p:ext uri="{BB962C8B-B14F-4D97-AF65-F5344CB8AC3E}">
        <p14:creationId xmlns:p14="http://schemas.microsoft.com/office/powerpoint/2010/main" val="140198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677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Indholdsfortegnelse">
    <p:bg>
      <p:bgPr>
        <a:solidFill>
          <a:srgbClr val="F2F2F2"/>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da-DK"/>
          </a:p>
        </p:txBody>
      </p:sp>
      <p:sp>
        <p:nvSpPr>
          <p:cNvPr id="4" name="Slide Number Placeholder 5">
            <a:extLst>
              <a:ext uri="{FF2B5EF4-FFF2-40B4-BE49-F238E27FC236}">
                <a16:creationId xmlns:a16="http://schemas.microsoft.com/office/drawing/2014/main" id="{E0F7AF2E-9FAE-9242-A337-29F7D6ECDB2F}"/>
              </a:ext>
            </a:extLst>
          </p:cNvPr>
          <p:cNvSpPr txBox="1">
            <a:spLocks/>
          </p:cNvSpPr>
          <p:nvPr userDrawn="1"/>
        </p:nvSpPr>
        <p:spPr>
          <a:xfrm>
            <a:off x="7406346" y="637057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1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FE7E55A-794E-8747-82B3-B72CF94B27E5}" type="slidenum">
              <a:rPr lang="en-US" smtClean="0"/>
              <a:pPr/>
              <a:t>‹nr.›</a:t>
            </a:fld>
            <a:endParaRPr lang="en-US" dirty="0"/>
          </a:p>
        </p:txBody>
      </p:sp>
    </p:spTree>
    <p:extLst>
      <p:ext uri="{BB962C8B-B14F-4D97-AF65-F5344CB8AC3E}">
        <p14:creationId xmlns:p14="http://schemas.microsoft.com/office/powerpoint/2010/main" val="3998928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681038" y="673200"/>
            <a:ext cx="8543925" cy="900000"/>
          </a:xfrm>
        </p:spPr>
        <p:txBody>
          <a:bodyPr/>
          <a:lstStyle>
            <a:lvl1pPr>
              <a:defRPr>
                <a:latin typeface="Verdana" charset="0"/>
                <a:ea typeface="Verdana" charset="0"/>
                <a:cs typeface="Verdana" charset="0"/>
              </a:defRPr>
            </a:lvl1pPr>
          </a:lstStyle>
          <a:p>
            <a:r>
              <a:rPr lang="en-US" dirty="0"/>
              <a:t>Click to edit Master title style</a:t>
            </a:r>
          </a:p>
        </p:txBody>
      </p:sp>
      <p:sp>
        <p:nvSpPr>
          <p:cNvPr id="7" name="Content Placeholder 2"/>
          <p:cNvSpPr>
            <a:spLocks noGrp="1"/>
          </p:cNvSpPr>
          <p:nvPr>
            <p:ph idx="1"/>
          </p:nvPr>
        </p:nvSpPr>
        <p:spPr>
          <a:xfrm>
            <a:off x="681038" y="1980000"/>
            <a:ext cx="8543925" cy="4194000"/>
          </a:xfrm>
          <a:prstGeom prst="rect">
            <a:avLst/>
          </a:prstGeom>
        </p:spPr>
        <p:txBody>
          <a:bodyPr wrap="square"/>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a:extLst>
              <a:ext uri="{FF2B5EF4-FFF2-40B4-BE49-F238E27FC236}">
                <a16:creationId xmlns:a16="http://schemas.microsoft.com/office/drawing/2014/main" id="{C5F56EA7-7C42-B14C-BCA7-36E790981409}"/>
              </a:ext>
            </a:extLst>
          </p:cNvPr>
          <p:cNvSpPr/>
          <p:nvPr userDrawn="1"/>
        </p:nvSpPr>
        <p:spPr>
          <a:xfrm>
            <a:off x="4486823" y="6728098"/>
            <a:ext cx="932356"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Tree>
    <p:extLst>
      <p:ext uri="{BB962C8B-B14F-4D97-AF65-F5344CB8AC3E}">
        <p14:creationId xmlns:p14="http://schemas.microsoft.com/office/powerpoint/2010/main" val="4168273910"/>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4" orient="horz" pos="1245">
          <p15:clr>
            <a:srgbClr val="A4A3A4"/>
          </p15:clr>
        </p15:guide>
        <p15:guide id="5" orient="horz" pos="990">
          <p15:clr>
            <a:srgbClr val="A4A3A4"/>
          </p15:clr>
        </p15:guide>
        <p15:guide id="6" orient="horz" pos="426">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1"/>
          <p:cNvSpPr>
            <a:spLocks noGrp="1"/>
          </p:cNvSpPr>
          <p:nvPr>
            <p:ph type="title"/>
          </p:nvPr>
        </p:nvSpPr>
        <p:spPr>
          <a:xfrm>
            <a:off x="681038" y="673200"/>
            <a:ext cx="8543925" cy="900000"/>
          </a:xfrm>
        </p:spPr>
        <p:txBody>
          <a:bodyPr/>
          <a:lstStyle/>
          <a:p>
            <a:r>
              <a:rPr lang="en-US" dirty="0"/>
              <a:t>Click to edit Master title style</a:t>
            </a:r>
          </a:p>
        </p:txBody>
      </p:sp>
      <p:sp>
        <p:nvSpPr>
          <p:cNvPr id="8" name="Content Placeholder 2"/>
          <p:cNvSpPr>
            <a:spLocks noGrp="1"/>
          </p:cNvSpPr>
          <p:nvPr>
            <p:ph sz="half" idx="1"/>
          </p:nvPr>
        </p:nvSpPr>
        <p:spPr>
          <a:xfrm>
            <a:off x="681037" y="1980000"/>
            <a:ext cx="3807619" cy="4194000"/>
          </a:xfrm>
          <a:prstGeom prst="rect">
            <a:avLst/>
          </a:prstGeom>
        </p:spPr>
        <p:txBody>
          <a:bodyPr wrap="square"/>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2"/>
          </p:nvPr>
        </p:nvSpPr>
        <p:spPr>
          <a:xfrm>
            <a:off x="5419924" y="1980000"/>
            <a:ext cx="3805039" cy="4194000"/>
          </a:xfrm>
          <a:prstGeom prst="rect">
            <a:avLst/>
          </a:prstGeom>
        </p:spPr>
        <p:txBody>
          <a:bodyPr wrap="square"/>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a:extLst>
              <a:ext uri="{FF2B5EF4-FFF2-40B4-BE49-F238E27FC236}">
                <a16:creationId xmlns:a16="http://schemas.microsoft.com/office/drawing/2014/main" id="{E39C7573-5AF9-FF47-8EFC-D20522974DAF}"/>
              </a:ext>
            </a:extLst>
          </p:cNvPr>
          <p:cNvSpPr/>
          <p:nvPr userDrawn="1"/>
        </p:nvSpPr>
        <p:spPr>
          <a:xfrm>
            <a:off x="4486823" y="6728098"/>
            <a:ext cx="932356"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Tree>
    <p:extLst>
      <p:ext uri="{BB962C8B-B14F-4D97-AF65-F5344CB8AC3E}">
        <p14:creationId xmlns:p14="http://schemas.microsoft.com/office/powerpoint/2010/main" val="1368999078"/>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4" orient="horz" pos="1247">
          <p15:clr>
            <a:srgbClr val="A4A3A4"/>
          </p15:clr>
        </p15:guide>
        <p15:guide id="5" orient="horz" pos="990">
          <p15:clr>
            <a:srgbClr val="A4A3A4"/>
          </p15:clr>
        </p15:guide>
        <p15:guide id="6" orient="horz" pos="426">
          <p15:clr>
            <a:srgbClr val="A4A3A4"/>
          </p15:clr>
        </p15:guide>
        <p15:guide id="7" pos="3480">
          <p15:clr>
            <a:srgbClr val="A4A3A4"/>
          </p15:clr>
        </p15:guide>
        <p15:guide id="8" pos="4202">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DCE2A7A1-6073-EE4A-974F-D757324A8E58}"/>
              </a:ext>
            </a:extLst>
          </p:cNvPr>
          <p:cNvSpPr/>
          <p:nvPr userDrawn="1"/>
        </p:nvSpPr>
        <p:spPr>
          <a:xfrm>
            <a:off x="4486823" y="6728098"/>
            <a:ext cx="932356"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Tree>
    <p:extLst>
      <p:ext uri="{BB962C8B-B14F-4D97-AF65-F5344CB8AC3E}">
        <p14:creationId xmlns:p14="http://schemas.microsoft.com/office/powerpoint/2010/main" val="317264373"/>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6" orient="horz" pos="426">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oodby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84696" y="1812724"/>
            <a:ext cx="4526290" cy="3232552"/>
          </a:xfrm>
          <a:prstGeom prst="rect">
            <a:avLst/>
          </a:prstGeom>
        </p:spPr>
      </p:pic>
    </p:spTree>
    <p:extLst>
      <p:ext uri="{BB962C8B-B14F-4D97-AF65-F5344CB8AC3E}">
        <p14:creationId xmlns:p14="http://schemas.microsoft.com/office/powerpoint/2010/main" val="3238319356"/>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6" orient="horz" pos="426">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Goodbye (blue)">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84696" y="1812724"/>
            <a:ext cx="4526290" cy="3232552"/>
          </a:xfrm>
          <a:prstGeom prst="rect">
            <a:avLst/>
          </a:prstGeom>
        </p:spPr>
      </p:pic>
    </p:spTree>
    <p:extLst>
      <p:ext uri="{BB962C8B-B14F-4D97-AF65-F5344CB8AC3E}">
        <p14:creationId xmlns:p14="http://schemas.microsoft.com/office/powerpoint/2010/main" val="568732400"/>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6" orient="horz" pos="426">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lvl1pPr>
              <a:defRPr b="0"/>
            </a:lvl1pPr>
          </a:lstStyle>
          <a:p>
            <a:fld id="{0A371222-8F63-400B-B275-E14F1A0F930A}" type="slidenum">
              <a:rPr lang="da-DK" smtClean="0"/>
              <a:pPr/>
              <a:t>‹nr.›</a:t>
            </a:fld>
            <a:endParaRPr lang="da-DK" dirty="0"/>
          </a:p>
        </p:txBody>
      </p:sp>
    </p:spTree>
    <p:extLst>
      <p:ext uri="{BB962C8B-B14F-4D97-AF65-F5344CB8AC3E}">
        <p14:creationId xmlns:p14="http://schemas.microsoft.com/office/powerpoint/2010/main" val="465702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a:xfrm>
            <a:off x="6996113" y="6356354"/>
            <a:ext cx="2650807" cy="365125"/>
          </a:xfrm>
        </p:spPr>
        <p:txBody>
          <a:bodyPr/>
          <a:lstStyle>
            <a:lvl1pPr>
              <a:defRPr sz="1138" b="0"/>
            </a:lvl1pPr>
          </a:lstStyle>
          <a:p>
            <a:fld id="{0A371222-8F63-400B-B275-E14F1A0F930A}" type="slidenum">
              <a:rPr lang="da-DK" smtClean="0"/>
              <a:pPr/>
              <a:t>‹nr.›</a:t>
            </a:fld>
            <a:endParaRPr lang="da-DK" dirty="0"/>
          </a:p>
        </p:txBody>
      </p:sp>
      <p:sp>
        <p:nvSpPr>
          <p:cNvPr id="6" name="Title 1">
            <a:extLst>
              <a:ext uri="{FF2B5EF4-FFF2-40B4-BE49-F238E27FC236}">
                <a16:creationId xmlns:a16="http://schemas.microsoft.com/office/drawing/2014/main" id="{B84BB597-E372-4795-AA0E-DC201B666EE2}"/>
              </a:ext>
            </a:extLst>
          </p:cNvPr>
          <p:cNvSpPr>
            <a:spLocks noGrp="1"/>
          </p:cNvSpPr>
          <p:nvPr>
            <p:ph type="title" hasCustomPrompt="1"/>
          </p:nvPr>
        </p:nvSpPr>
        <p:spPr>
          <a:xfrm>
            <a:off x="681038" y="506896"/>
            <a:ext cx="8543925" cy="516834"/>
          </a:xfrm>
        </p:spPr>
        <p:txBody>
          <a:bodyPr/>
          <a:lstStyle>
            <a:lvl1pPr>
              <a:defRPr sz="1950" b="1">
                <a:solidFill>
                  <a:schemeClr val="accent1"/>
                </a:solidFill>
              </a:defRPr>
            </a:lvl1pPr>
          </a:lstStyle>
          <a:p>
            <a:r>
              <a:rPr lang="da-DK" dirty="0"/>
              <a:t>Overskrift</a:t>
            </a:r>
            <a:endParaRPr lang="en-US" dirty="0"/>
          </a:p>
        </p:txBody>
      </p:sp>
      <p:sp>
        <p:nvSpPr>
          <p:cNvPr id="7" name="Rectangle 8">
            <a:extLst>
              <a:ext uri="{FF2B5EF4-FFF2-40B4-BE49-F238E27FC236}">
                <a16:creationId xmlns:a16="http://schemas.microsoft.com/office/drawing/2014/main" id="{FCB87E78-2E8C-F94D-9470-83418897532E}"/>
              </a:ext>
            </a:extLst>
          </p:cNvPr>
          <p:cNvSpPr/>
          <p:nvPr userDrawn="1"/>
        </p:nvSpPr>
        <p:spPr>
          <a:xfrm>
            <a:off x="4486823" y="6728098"/>
            <a:ext cx="932356"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Tree>
    <p:extLst>
      <p:ext uri="{BB962C8B-B14F-4D97-AF65-F5344CB8AC3E}">
        <p14:creationId xmlns:p14="http://schemas.microsoft.com/office/powerpoint/2010/main" val="158960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Til forside og kapitelskiller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da-DK"/>
          </a:p>
        </p:txBody>
      </p:sp>
      <p:sp>
        <p:nvSpPr>
          <p:cNvPr id="5" name="Slide Number Placeholder 5">
            <a:extLst>
              <a:ext uri="{FF2B5EF4-FFF2-40B4-BE49-F238E27FC236}">
                <a16:creationId xmlns:a16="http://schemas.microsoft.com/office/drawing/2014/main" id="{45EE81D7-7AD9-EF42-9E87-1BCBA00C5C13}"/>
              </a:ext>
            </a:extLst>
          </p:cNvPr>
          <p:cNvSpPr>
            <a:spLocks noGrp="1"/>
          </p:cNvSpPr>
          <p:nvPr>
            <p:ph type="sldNum" sz="quarter" idx="4"/>
          </p:nvPr>
        </p:nvSpPr>
        <p:spPr>
          <a:xfrm>
            <a:off x="7406346" y="6370572"/>
            <a:ext cx="2228850" cy="365125"/>
          </a:xfrm>
          <a:prstGeom prst="rect">
            <a:avLst/>
          </a:prstGeom>
        </p:spPr>
        <p:txBody>
          <a:bodyPr vert="horz" lIns="91440" tIns="45720" rIns="91440" bIns="45720" rtlCol="0" anchor="ctr"/>
          <a:lstStyle>
            <a:lvl1pPr algn="r">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DFE7E55A-794E-8747-82B3-B72CF94B27E5}" type="slidenum">
              <a:rPr lang="en-US" smtClean="0"/>
              <a:pPr/>
              <a:t>‹nr.›</a:t>
            </a:fld>
            <a:endParaRPr lang="en-US" dirty="0"/>
          </a:p>
        </p:txBody>
      </p:sp>
    </p:spTree>
    <p:extLst>
      <p:ext uri="{BB962C8B-B14F-4D97-AF65-F5344CB8AC3E}">
        <p14:creationId xmlns:p14="http://schemas.microsoft.com/office/powerpoint/2010/main" val="663337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tandard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FCE09D84-61DC-7F4B-88E0-370C6753CC2E}"/>
              </a:ext>
            </a:extLst>
          </p:cNvPr>
          <p:cNvSpPr>
            <a:spLocks noGrp="1"/>
          </p:cNvSpPr>
          <p:nvPr>
            <p:ph type="sldNum" sz="quarter" idx="4"/>
          </p:nvPr>
        </p:nvSpPr>
        <p:spPr>
          <a:xfrm>
            <a:off x="7406346" y="6370572"/>
            <a:ext cx="2228850" cy="365125"/>
          </a:xfrm>
          <a:prstGeom prst="rect">
            <a:avLst/>
          </a:prstGeom>
        </p:spPr>
        <p:txBody>
          <a:bodyPr vert="horz" lIns="91440" tIns="45720" rIns="91440" bIns="45720" rtlCol="0" anchor="ctr"/>
          <a:lstStyle>
            <a:lvl1pPr algn="r">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DFE7E55A-794E-8747-82B3-B72CF94B27E5}" type="slidenum">
              <a:rPr lang="en-US" smtClean="0"/>
              <a:pPr/>
              <a:t>‹nr.›</a:t>
            </a:fld>
            <a:endParaRPr lang="en-US" dirty="0"/>
          </a:p>
        </p:txBody>
      </p:sp>
      <p:sp>
        <p:nvSpPr>
          <p:cNvPr id="7" name="Title 1">
            <a:extLst>
              <a:ext uri="{FF2B5EF4-FFF2-40B4-BE49-F238E27FC236}">
                <a16:creationId xmlns:a16="http://schemas.microsoft.com/office/drawing/2014/main" id="{2DB7F6EF-7877-4DD7-90EF-59F4FEA3AA5B}"/>
              </a:ext>
            </a:extLst>
          </p:cNvPr>
          <p:cNvSpPr>
            <a:spLocks noGrp="1"/>
          </p:cNvSpPr>
          <p:nvPr>
            <p:ph type="title" hasCustomPrompt="1"/>
          </p:nvPr>
        </p:nvSpPr>
        <p:spPr>
          <a:xfrm>
            <a:off x="681036" y="726026"/>
            <a:ext cx="8543925" cy="365125"/>
          </a:xfrm>
        </p:spPr>
        <p:txBody>
          <a:bodyPr lIns="0" tIns="0" rIns="0" bIns="0">
            <a:noAutofit/>
          </a:bodyPr>
          <a:lstStyle>
            <a:lvl1pPr>
              <a:defRPr sz="2000" b="0">
                <a:solidFill>
                  <a:schemeClr val="accent1"/>
                </a:solidFill>
              </a:defRPr>
            </a:lvl1pPr>
          </a:lstStyle>
          <a:p>
            <a:r>
              <a:rPr lang="da-DK" dirty="0"/>
              <a:t>Overskrift</a:t>
            </a:r>
            <a:endParaRPr lang="en-US" dirty="0"/>
          </a:p>
        </p:txBody>
      </p:sp>
    </p:spTree>
    <p:extLst>
      <p:ext uri="{BB962C8B-B14F-4D97-AF65-F5344CB8AC3E}">
        <p14:creationId xmlns:p14="http://schemas.microsoft.com/office/powerpoint/2010/main" val="2941785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ontakt">
    <p:bg>
      <p:bgPr>
        <a:solidFill>
          <a:srgbClr val="F2F2F2"/>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da-DK"/>
          </a:p>
        </p:txBody>
      </p:sp>
      <p:sp>
        <p:nvSpPr>
          <p:cNvPr id="6" name="Titel 1">
            <a:extLst>
              <a:ext uri="{FF2B5EF4-FFF2-40B4-BE49-F238E27FC236}">
                <a16:creationId xmlns:a16="http://schemas.microsoft.com/office/drawing/2014/main" id="{EC215507-E12E-4F42-896D-2506F9337CEC}"/>
              </a:ext>
            </a:extLst>
          </p:cNvPr>
          <p:cNvSpPr txBox="1">
            <a:spLocks/>
          </p:cNvSpPr>
          <p:nvPr userDrawn="1"/>
        </p:nvSpPr>
        <p:spPr>
          <a:xfrm>
            <a:off x="708266" y="2121899"/>
            <a:ext cx="8489467" cy="5488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mj-cs"/>
              </a:rPr>
              <a:t>Kontakt</a:t>
            </a:r>
          </a:p>
        </p:txBody>
      </p:sp>
      <p:sp>
        <p:nvSpPr>
          <p:cNvPr id="7" name="Pladsholder til indhold 2">
            <a:extLst>
              <a:ext uri="{FF2B5EF4-FFF2-40B4-BE49-F238E27FC236}">
                <a16:creationId xmlns:a16="http://schemas.microsoft.com/office/drawing/2014/main" id="{E62327B2-870A-8D4F-8121-17519010F528}"/>
              </a:ext>
            </a:extLst>
          </p:cNvPr>
          <p:cNvSpPr txBox="1">
            <a:spLocks/>
          </p:cNvSpPr>
          <p:nvPr userDrawn="1"/>
        </p:nvSpPr>
        <p:spPr>
          <a:xfrm>
            <a:off x="2336651" y="2902230"/>
            <a:ext cx="5232696" cy="16113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100" b="0" i="0" u="none" strike="noStrike" kern="1200" cap="none" spc="0" normalizeH="0" baseline="0" noProof="0" dirty="0">
                <a:ln>
                  <a:noFill/>
                </a:ln>
                <a:solidFill>
                  <a:srgbClr val="00404E"/>
                </a:solidFill>
                <a:effectLst/>
                <a:uLnTx/>
                <a:uFillTx/>
                <a:latin typeface="Verdana" panose="020B0604030504040204" pitchFamily="34" charset="0"/>
                <a:ea typeface="Verdana" panose="020B0604030504040204" pitchFamily="34" charset="0"/>
                <a:cs typeface="+mn-cs"/>
              </a:rPr>
              <a:t>Udarbejdet af Moos-Bjerre A/S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b-NO" sz="1100" b="0" i="0" u="none" strike="noStrike" kern="1200" cap="none" spc="0" normalizeH="0" baseline="0" noProof="0" dirty="0">
                <a:ln>
                  <a:noFill/>
                </a:ln>
                <a:solidFill>
                  <a:srgbClr val="00404E"/>
                </a:solidFill>
                <a:effectLst/>
                <a:uLnTx/>
                <a:uFillTx/>
                <a:latin typeface="Verdana" panose="020B0604030504040204" pitchFamily="34" charset="0"/>
                <a:ea typeface="Verdana" panose="020B0604030504040204" pitchFamily="34" charset="0"/>
                <a:cs typeface="+mn-cs"/>
              </a:rPr>
              <a:t>Telefon: </a:t>
            </a:r>
            <a:r>
              <a:rPr kumimoji="0" lang="nb-NO" sz="1100" b="0" i="0" u="none" strike="noStrike" kern="1200" cap="none" spc="0" normalizeH="0" baseline="0" noProof="0" dirty="0">
                <a:ln>
                  <a:noFill/>
                </a:ln>
                <a:solidFill>
                  <a:srgbClr val="DC285C"/>
                </a:solidFill>
                <a:effectLst/>
                <a:uLnTx/>
                <a:uFillTx/>
                <a:latin typeface="Verdana" panose="020B0604030504040204" pitchFamily="34" charset="0"/>
                <a:ea typeface="Verdana" panose="020B0604030504040204" pitchFamily="34" charset="0"/>
                <a:cs typeface="+mn-cs"/>
              </a:rPr>
              <a:t>3311 1101</a:t>
            </a:r>
            <a:br>
              <a:rPr kumimoji="0" lang="nb-NO" sz="1100" b="0" i="0" u="none" strike="noStrike" kern="1200" cap="none" spc="0" normalizeH="0" baseline="0" noProof="0" dirty="0">
                <a:ln>
                  <a:noFill/>
                </a:ln>
                <a:solidFill>
                  <a:srgbClr val="00404E"/>
                </a:solidFill>
                <a:effectLst/>
                <a:uLnTx/>
                <a:uFillTx/>
                <a:latin typeface="Verdana" panose="020B0604030504040204" pitchFamily="34" charset="0"/>
                <a:ea typeface="Verdana" panose="020B0604030504040204" pitchFamily="34" charset="0"/>
                <a:cs typeface="+mn-cs"/>
              </a:rPr>
            </a:br>
            <a:r>
              <a:rPr kumimoji="0" lang="da-DK" sz="1100" b="0" i="0" u="none" strike="noStrike" kern="1200" cap="none" spc="0" normalizeH="0" baseline="0" noProof="0" dirty="0" err="1">
                <a:ln>
                  <a:noFill/>
                </a:ln>
                <a:solidFill>
                  <a:srgbClr val="00404E"/>
                </a:solidFill>
                <a:effectLst/>
                <a:uLnTx/>
                <a:uFillTx/>
                <a:latin typeface="Verdana" panose="020B0604030504040204" pitchFamily="34" charset="0"/>
                <a:ea typeface="Verdana" panose="020B0604030504040204" pitchFamily="34" charset="0"/>
                <a:cs typeface="+mn-cs"/>
              </a:rPr>
              <a:t>Vartov</a:t>
            </a:r>
            <a:r>
              <a:rPr kumimoji="0" lang="da-DK" sz="1100" b="0" i="0" u="none" strike="noStrike" kern="1200" cap="none" spc="0" normalizeH="0" baseline="0" noProof="0" dirty="0">
                <a:ln>
                  <a:noFill/>
                </a:ln>
                <a:solidFill>
                  <a:srgbClr val="00404E"/>
                </a:solidFill>
                <a:effectLst/>
                <a:uLnTx/>
                <a:uFillTx/>
                <a:latin typeface="Verdana" panose="020B0604030504040204" pitchFamily="34" charset="0"/>
                <a:ea typeface="Verdana" panose="020B0604030504040204" pitchFamily="34" charset="0"/>
                <a:cs typeface="+mn-cs"/>
              </a:rPr>
              <a:t>, Farvergade 27A, 1463 København K</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100" b="0" i="0" u="none" strike="noStrike" kern="1200" cap="none" spc="0" normalizeH="0" baseline="0" noProof="0" dirty="0">
                <a:ln>
                  <a:noFill/>
                </a:ln>
                <a:solidFill>
                  <a:srgbClr val="00404E"/>
                </a:solidFill>
                <a:effectLst/>
                <a:uLnTx/>
                <a:uFillTx/>
                <a:latin typeface="Verdana" panose="020B0604030504040204" pitchFamily="34" charset="0"/>
                <a:ea typeface="Verdana" panose="020B0604030504040204" pitchFamily="34" charset="0"/>
                <a:cs typeface="+mn-cs"/>
              </a:rPr>
              <a:t>2019</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a-DK" sz="1100" b="0" i="0" u="none" strike="noStrike" kern="1200" cap="none" spc="0" normalizeH="0" baseline="0" noProof="0" dirty="0">
              <a:ln>
                <a:noFill/>
              </a:ln>
              <a:solidFill>
                <a:srgbClr val="00404E"/>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100" b="0" i="0" u="none" strike="noStrike" kern="1200" cap="none" spc="0" normalizeH="0" baseline="0" noProof="0" dirty="0">
                <a:ln>
                  <a:noFill/>
                </a:ln>
                <a:solidFill>
                  <a:srgbClr val="00404E"/>
                </a:solidFill>
                <a:effectLst/>
                <a:uLnTx/>
                <a:uFillTx/>
                <a:latin typeface="Verdana" panose="020B0604030504040204" pitchFamily="34" charset="0"/>
                <a:ea typeface="Verdana" panose="020B0604030504040204" pitchFamily="34" charset="0"/>
                <a:cs typeface="+mn-cs"/>
              </a:rPr>
              <a:t> Henvendelser kan rettes til: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100" b="0" i="0" u="none" strike="noStrike" kern="1200" cap="none" spc="0" normalizeH="0" baseline="0" noProof="0" dirty="0">
                <a:ln>
                  <a:noFill/>
                </a:ln>
                <a:solidFill>
                  <a:srgbClr val="00404E"/>
                </a:solidFill>
                <a:effectLst/>
                <a:uLnTx/>
                <a:uFillTx/>
                <a:latin typeface="Verdana" panose="020B0604030504040204" pitchFamily="34" charset="0"/>
                <a:ea typeface="Verdana" panose="020B0604030504040204" pitchFamily="34" charset="0"/>
                <a:cs typeface="+mn-cs"/>
              </a:rPr>
              <a:t>Michael Moos-Bjerre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100" b="0" i="0" u="none" strike="noStrike" kern="1200" cap="none" spc="0" normalizeH="0" baseline="0" noProof="0" dirty="0">
                <a:ln>
                  <a:noFill/>
                </a:ln>
                <a:solidFill>
                  <a:srgbClr val="00404E"/>
                </a:solidFill>
                <a:effectLst/>
                <a:uLnTx/>
                <a:uFillTx/>
                <a:latin typeface="Verdana" panose="020B0604030504040204" pitchFamily="34" charset="0"/>
                <a:ea typeface="Verdana" panose="020B0604030504040204" pitchFamily="34" charset="0"/>
                <a:cs typeface="+mn-cs"/>
              </a:rPr>
              <a:t>Telefon: </a:t>
            </a:r>
            <a:r>
              <a:rPr kumimoji="0" lang="da-DK" sz="1100" b="0" i="0" u="none" strike="noStrike" kern="1200" cap="none" spc="0" normalizeH="0" baseline="0" noProof="0" dirty="0">
                <a:ln>
                  <a:noFill/>
                </a:ln>
                <a:solidFill>
                  <a:srgbClr val="DC285C"/>
                </a:solidFill>
                <a:effectLst/>
                <a:uLnTx/>
                <a:uFillTx/>
                <a:latin typeface="Verdana" panose="020B0604030504040204" pitchFamily="34" charset="0"/>
                <a:ea typeface="Verdana" panose="020B0604030504040204" pitchFamily="34" charset="0"/>
                <a:cs typeface="+mn-cs"/>
              </a:rPr>
              <a:t>2624 6806</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100" b="0" i="0" u="none" strike="noStrike" kern="1200" cap="none" spc="0" normalizeH="0" baseline="0" noProof="0" dirty="0">
                <a:ln>
                  <a:noFill/>
                </a:ln>
                <a:solidFill>
                  <a:srgbClr val="00404E"/>
                </a:solidFill>
                <a:effectLst/>
                <a:uLnTx/>
                <a:uFillTx/>
                <a:latin typeface="Verdana" panose="020B0604030504040204" pitchFamily="34" charset="0"/>
                <a:ea typeface="Verdana" panose="020B0604030504040204" pitchFamily="34" charset="0"/>
                <a:cs typeface="+mn-cs"/>
              </a:rPr>
              <a:t>E-mail: </a:t>
            </a:r>
            <a:r>
              <a:rPr kumimoji="0" lang="da-DK" sz="1100" b="0" i="0" u="none" strike="noStrike" kern="1200" cap="none" spc="0" normalizeH="0" baseline="0" noProof="0" dirty="0">
                <a:ln>
                  <a:noFill/>
                </a:ln>
                <a:solidFill>
                  <a:srgbClr val="DC285C"/>
                </a:solidFill>
                <a:effectLst/>
                <a:uLnTx/>
                <a:uFillTx/>
                <a:latin typeface="Verdana" panose="020B0604030504040204" pitchFamily="34" charset="0"/>
                <a:ea typeface="Verdana" panose="020B0604030504040204" pitchFamily="34" charset="0"/>
                <a:cs typeface="+mn-cs"/>
              </a:rPr>
              <a:t>michael@moos-bjerre.dk</a:t>
            </a:r>
          </a:p>
        </p:txBody>
      </p:sp>
    </p:spTree>
    <p:extLst>
      <p:ext uri="{BB962C8B-B14F-4D97-AF65-F5344CB8AC3E}">
        <p14:creationId xmlns:p14="http://schemas.microsoft.com/office/powerpoint/2010/main" val="291177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oodby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84696" y="1812724"/>
            <a:ext cx="4526290" cy="3232552"/>
          </a:xfrm>
          <a:prstGeom prst="rect">
            <a:avLst/>
          </a:prstGeom>
        </p:spPr>
      </p:pic>
    </p:spTree>
  </p:cSld>
  <p:clrMapOvr>
    <a:masterClrMapping/>
  </p:clrMapOvr>
  <p:extLst>
    <p:ext uri="{DCECCB84-F9BA-43D5-87BE-67443E8EF086}">
      <p15:sldGuideLst xmlns:p15="http://schemas.microsoft.com/office/powerpoint/2012/main">
        <p15:guide id="1" orient="horz" pos="3890" userDrawn="1">
          <p15:clr>
            <a:srgbClr val="A4A3A4"/>
          </p15:clr>
        </p15:guide>
        <p15:guide id="2" pos="430" userDrawn="1">
          <p15:clr>
            <a:srgbClr val="A4A3A4"/>
          </p15:clr>
        </p15:guide>
        <p15:guide id="3" pos="5810" userDrawn="1">
          <p15:clr>
            <a:srgbClr val="A4A3A4"/>
          </p15:clr>
        </p15:guide>
        <p15:guide id="6" orient="horz" pos="426"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Goodbye (blue)">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84696" y="1812724"/>
            <a:ext cx="4526290" cy="3232552"/>
          </a:xfrm>
          <a:prstGeom prst="rect">
            <a:avLst/>
          </a:prstGeom>
        </p:spPr>
      </p:pic>
    </p:spTree>
  </p:cSld>
  <p:clrMapOvr>
    <a:masterClrMapping/>
  </p:clrMapOvr>
  <p:extLst>
    <p:ext uri="{DCECCB84-F9BA-43D5-87BE-67443E8EF086}">
      <p15:sldGuideLst xmlns:p15="http://schemas.microsoft.com/office/powerpoint/2012/main">
        <p15:guide id="1" orient="horz" pos="3890" userDrawn="1">
          <p15:clr>
            <a:srgbClr val="A4A3A4"/>
          </p15:clr>
        </p15:guide>
        <p15:guide id="2" pos="430" userDrawn="1">
          <p15:clr>
            <a:srgbClr val="A4A3A4"/>
          </p15:clr>
        </p15:guide>
        <p15:guide id="3" pos="5810" userDrawn="1">
          <p15:clr>
            <a:srgbClr val="A4A3A4"/>
          </p15:clr>
        </p15:guide>
        <p15:guide id="6" orient="horz" pos="426"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Page_skriv selv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461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238738" y="3294063"/>
            <a:ext cx="7429500" cy="1655762"/>
          </a:xfrm>
          <a:prstGeom prst="rect">
            <a:avLst/>
          </a:prstGeom>
        </p:spPr>
        <p:txBody>
          <a:bodyPr>
            <a:normAutofit/>
          </a:bodyPr>
          <a:lstStyle>
            <a:lvl1pPr marL="0" indent="0" algn="ctr">
              <a:buNone/>
              <a:defRPr sz="1463"/>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endParaRPr lang="en-US" dirty="0"/>
          </a:p>
        </p:txBody>
      </p:sp>
      <p:sp>
        <p:nvSpPr>
          <p:cNvPr id="8" name="Titel 6"/>
          <p:cNvSpPr>
            <a:spLocks noGrp="1"/>
          </p:cNvSpPr>
          <p:nvPr>
            <p:ph type="title"/>
          </p:nvPr>
        </p:nvSpPr>
        <p:spPr>
          <a:xfrm>
            <a:off x="681038" y="1782000"/>
            <a:ext cx="8543925" cy="1350000"/>
          </a:xfrm>
        </p:spPr>
        <p:txBody>
          <a:bodyPr/>
          <a:lstStyle>
            <a:lvl1pPr algn="ctr">
              <a:defRPr/>
            </a:lvl1pPr>
          </a:lstStyle>
          <a:p>
            <a:endParaRPr lang="da-DK" dirty="0"/>
          </a:p>
        </p:txBody>
      </p:sp>
      <p:sp>
        <p:nvSpPr>
          <p:cNvPr id="4" name="Rectangle 8">
            <a:extLst>
              <a:ext uri="{FF2B5EF4-FFF2-40B4-BE49-F238E27FC236}">
                <a16:creationId xmlns:a16="http://schemas.microsoft.com/office/drawing/2014/main" id="{477128B4-A10A-2E46-8AF9-7F76E1657428}"/>
              </a:ext>
            </a:extLst>
          </p:cNvPr>
          <p:cNvSpPr/>
          <p:nvPr userDrawn="1"/>
        </p:nvSpPr>
        <p:spPr>
          <a:xfrm>
            <a:off x="4486823" y="6728098"/>
            <a:ext cx="932356"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Tree>
    <p:extLst>
      <p:ext uri="{BB962C8B-B14F-4D97-AF65-F5344CB8AC3E}">
        <p14:creationId xmlns:p14="http://schemas.microsoft.com/office/powerpoint/2010/main" val="2958969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lumMod val="95000"/>
          </a:schemeClr>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681525" y="673200"/>
            <a:ext cx="8543925" cy="900000"/>
          </a:xfrm>
        </p:spPr>
        <p:txBody>
          <a:bodyPr/>
          <a:lstStyle>
            <a:lvl1pPr>
              <a:defRPr>
                <a:latin typeface="Verdana" charset="0"/>
                <a:ea typeface="Verdana" charset="0"/>
                <a:cs typeface="Verdana" charset="0"/>
              </a:defRPr>
            </a:lvl1pPr>
          </a:lstStyle>
          <a:p>
            <a:r>
              <a:rPr lang="en-US" dirty="0"/>
              <a:t>Click to edit Master title style</a:t>
            </a:r>
          </a:p>
        </p:txBody>
      </p:sp>
      <p:sp>
        <p:nvSpPr>
          <p:cNvPr id="7" name="Content Placeholder 2"/>
          <p:cNvSpPr>
            <a:spLocks noGrp="1"/>
          </p:cNvSpPr>
          <p:nvPr>
            <p:ph idx="1"/>
          </p:nvPr>
        </p:nvSpPr>
        <p:spPr>
          <a:xfrm>
            <a:off x="681038" y="1976439"/>
            <a:ext cx="8543925" cy="4200524"/>
          </a:xfrm>
          <a:prstGeom prst="rect">
            <a:avLst/>
          </a:prstGeom>
        </p:spPr>
        <p:txBody>
          <a:bodyPr/>
          <a:lstStyle>
            <a:lvl1pPr marL="232172" indent="-232172">
              <a:buFont typeface="Arial" charset="0"/>
              <a:buChar char="•"/>
              <a:defRPr sz="1463"/>
            </a:lvl1pPr>
            <a:lvl2pPr>
              <a:defRPr sz="1463"/>
            </a:lvl2pPr>
            <a:lvl3pPr>
              <a:defRPr sz="1463"/>
            </a:lvl3pPr>
            <a:lvl4pPr>
              <a:defRPr sz="1463"/>
            </a:lvl4pPr>
            <a:lvl5pPr>
              <a:defRPr sz="146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a:extLst>
              <a:ext uri="{FF2B5EF4-FFF2-40B4-BE49-F238E27FC236}">
                <a16:creationId xmlns:a16="http://schemas.microsoft.com/office/drawing/2014/main" id="{72F47807-561C-CA42-BC4C-684FC6684CFC}"/>
              </a:ext>
            </a:extLst>
          </p:cNvPr>
          <p:cNvSpPr/>
          <p:nvPr userDrawn="1"/>
        </p:nvSpPr>
        <p:spPr>
          <a:xfrm>
            <a:off x="4486823" y="6728098"/>
            <a:ext cx="932356"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Tree>
    <p:extLst>
      <p:ext uri="{BB962C8B-B14F-4D97-AF65-F5344CB8AC3E}">
        <p14:creationId xmlns:p14="http://schemas.microsoft.com/office/powerpoint/2010/main" val="1804664729"/>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4" orient="horz" pos="1245">
          <p15:clr>
            <a:srgbClr val="A4A3A4"/>
          </p15:clr>
        </p15:guide>
        <p15:guide id="5" orient="horz" pos="990">
          <p15:clr>
            <a:srgbClr val="A4A3A4"/>
          </p15:clr>
        </p15:guide>
        <p15:guide id="6" orient="horz" pos="426">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1.em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365129"/>
            <a:ext cx="8543925" cy="538513"/>
          </a:xfrm>
          <a:prstGeom prst="rect">
            <a:avLst/>
          </a:prstGeom>
        </p:spPr>
        <p:txBody>
          <a:bodyPr vert="horz" lIns="91440" tIns="45720" rIns="91440" bIns="45720" rtlCol="0" anchor="ctr">
            <a:normAutofit/>
          </a:bodyPr>
          <a:lstStyle/>
          <a:p>
            <a:r>
              <a:rPr lang="da-DK" dirty="0"/>
              <a:t>Klik for at redigere titeltypografien i masteren</a:t>
            </a:r>
            <a:endParaRPr lang="en-US" dirty="0"/>
          </a:p>
        </p:txBody>
      </p:sp>
      <p:sp>
        <p:nvSpPr>
          <p:cNvPr id="3" name="Text Placeholder 2"/>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5" name="Footer Placeholder 4"/>
          <p:cNvSpPr>
            <a:spLocks noGrp="1"/>
          </p:cNvSpPr>
          <p:nvPr>
            <p:ph type="ftr" sz="quarter" idx="3"/>
          </p:nvPr>
        </p:nvSpPr>
        <p:spPr>
          <a:xfrm>
            <a:off x="3281364" y="6356357"/>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7" name="Rectangle 8">
            <a:extLst>
              <a:ext uri="{FF2B5EF4-FFF2-40B4-BE49-F238E27FC236}">
                <a16:creationId xmlns:a16="http://schemas.microsoft.com/office/drawing/2014/main" id="{6158B648-F340-4A15-8161-C14CD21FAFC9}"/>
              </a:ext>
            </a:extLst>
          </p:cNvPr>
          <p:cNvSpPr/>
          <p:nvPr/>
        </p:nvSpPr>
        <p:spPr>
          <a:xfrm>
            <a:off x="4379245" y="6728102"/>
            <a:ext cx="1147515"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Billede 7">
            <a:extLst>
              <a:ext uri="{FF2B5EF4-FFF2-40B4-BE49-F238E27FC236}">
                <a16:creationId xmlns:a16="http://schemas.microsoft.com/office/drawing/2014/main" id="{DE2BF14C-25EE-4742-98EC-91D8342EBF3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25054" y="6289671"/>
            <a:ext cx="699910" cy="406400"/>
          </a:xfrm>
          <a:prstGeom prst="rect">
            <a:avLst/>
          </a:prstGeom>
        </p:spPr>
      </p:pic>
      <p:sp>
        <p:nvSpPr>
          <p:cNvPr id="10" name="Rectangle 8">
            <a:extLst>
              <a:ext uri="{FF2B5EF4-FFF2-40B4-BE49-F238E27FC236}">
                <a16:creationId xmlns:a16="http://schemas.microsoft.com/office/drawing/2014/main" id="{726BE9C2-D81D-48DC-A541-B513D455DFDB}"/>
              </a:ext>
            </a:extLst>
          </p:cNvPr>
          <p:cNvSpPr/>
          <p:nvPr userDrawn="1"/>
        </p:nvSpPr>
        <p:spPr>
          <a:xfrm>
            <a:off x="4486824" y="6728101"/>
            <a:ext cx="932356"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lide Number Placeholder 5">
            <a:extLst>
              <a:ext uri="{FF2B5EF4-FFF2-40B4-BE49-F238E27FC236}">
                <a16:creationId xmlns:a16="http://schemas.microsoft.com/office/drawing/2014/main" id="{CD9B7DBF-089C-B245-8CED-4F6F4B659F64}"/>
              </a:ext>
            </a:extLst>
          </p:cNvPr>
          <p:cNvSpPr>
            <a:spLocks noGrp="1"/>
          </p:cNvSpPr>
          <p:nvPr>
            <p:ph type="sldNum" sz="quarter" idx="4"/>
          </p:nvPr>
        </p:nvSpPr>
        <p:spPr>
          <a:xfrm>
            <a:off x="7406346" y="6370572"/>
            <a:ext cx="2228850" cy="365125"/>
          </a:xfrm>
          <a:prstGeom prst="rect">
            <a:avLst/>
          </a:prstGeom>
        </p:spPr>
        <p:txBody>
          <a:bodyPr vert="horz" lIns="91440" tIns="45720" rIns="91440" bIns="45720" rtlCol="0" anchor="ctr"/>
          <a:lstStyle>
            <a:lvl1pPr algn="r">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DFE7E55A-794E-8747-82B3-B72CF94B27E5}" type="slidenum">
              <a:rPr lang="en-US" smtClean="0"/>
              <a:pPr/>
              <a:t>‹nr.›</a:t>
            </a:fld>
            <a:endParaRPr lang="en-US" dirty="0"/>
          </a:p>
        </p:txBody>
      </p:sp>
    </p:spTree>
    <p:extLst>
      <p:ext uri="{BB962C8B-B14F-4D97-AF65-F5344CB8AC3E}">
        <p14:creationId xmlns:p14="http://schemas.microsoft.com/office/powerpoint/2010/main" val="705557114"/>
      </p:ext>
    </p:extLst>
  </p:cSld>
  <p:clrMap bg1="lt1" tx1="dk1" bg2="lt2" tx2="dk2" accent1="accent1" accent2="accent2" accent3="accent3" accent4="accent4" accent5="accent5" accent6="accent6" hlink="hlink" folHlink="folHlink"/>
  <p:sldLayoutIdLst>
    <p:sldLayoutId id="2147483732" r:id="rId1"/>
    <p:sldLayoutId id="2147483740" r:id="rId2"/>
    <p:sldLayoutId id="2147483735" r:id="rId3"/>
    <p:sldLayoutId id="2147483741" r:id="rId4"/>
    <p:sldLayoutId id="2147483688" r:id="rId5"/>
    <p:sldLayoutId id="2147483689" r:id="rId6"/>
  </p:sldLayoutIdLst>
  <p:hf hdr="0" ftr="0" dt="0"/>
  <p:txStyles>
    <p:titleStyle>
      <a:lvl1pPr algn="l" defTabSz="685800" rtl="0" eaLnBrk="1" latinLnBrk="0" hangingPunct="1">
        <a:lnSpc>
          <a:spcPct val="90000"/>
        </a:lnSpc>
        <a:spcBef>
          <a:spcPct val="0"/>
        </a:spcBef>
        <a:buNone/>
        <a:defRPr sz="2200" kern="1200">
          <a:solidFill>
            <a:schemeClr val="accent1"/>
          </a:solidFill>
          <a:latin typeface="Verdana" panose="020B0604030504040204" pitchFamily="34" charset="0"/>
          <a:ea typeface="Verdana" panose="020B0604030504040204" pitchFamily="34" charset="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Verdana" panose="020B0604030504040204" pitchFamily="34" charset="0"/>
          <a:ea typeface="Verdana" panose="020B060403050404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883525" y="6207920"/>
            <a:ext cx="887413" cy="365125"/>
          </a:xfrm>
          <a:prstGeom prst="rect">
            <a:avLst/>
          </a:prstGeom>
        </p:spPr>
        <p:txBody>
          <a:bodyPr vert="horz" lIns="91440" tIns="45720" rIns="91440" bIns="45720" rtlCol="0" anchor="ctr"/>
          <a:lstStyle>
            <a:lvl1pPr algn="r">
              <a:defRPr sz="813">
                <a:solidFill>
                  <a:schemeClr val="tx1">
                    <a:tint val="75000"/>
                  </a:schemeClr>
                </a:solidFill>
                <a:latin typeface="Verdana" charset="0"/>
                <a:ea typeface="Verdana" charset="0"/>
                <a:cs typeface="Verdana" charset="0"/>
              </a:defRPr>
            </a:lvl1pPr>
          </a:lstStyle>
          <a:p>
            <a:fld id="{DFE7E55A-794E-8747-82B3-B72CF94B27E5}" type="slidenum">
              <a:rPr lang="en-US" smtClean="0"/>
              <a:pPr/>
              <a:t>‹nr.›</a:t>
            </a:fld>
            <a:endParaRPr lang="en-US" dirty="0"/>
          </a:p>
        </p:txBody>
      </p:sp>
      <p:pic>
        <p:nvPicPr>
          <p:cNvPr id="8" name="Billede 7"/>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9060551" y="6176963"/>
            <a:ext cx="568677" cy="406400"/>
          </a:xfrm>
          <a:prstGeom prst="rect">
            <a:avLst/>
          </a:prstGeom>
        </p:spPr>
      </p:pic>
      <p:sp>
        <p:nvSpPr>
          <p:cNvPr id="7" name="Title Placeholder 1"/>
          <p:cNvSpPr>
            <a:spLocks noGrp="1"/>
          </p:cNvSpPr>
          <p:nvPr>
            <p:ph type="title"/>
          </p:nvPr>
        </p:nvSpPr>
        <p:spPr>
          <a:xfrm>
            <a:off x="681038" y="673200"/>
            <a:ext cx="8543925" cy="900000"/>
          </a:xfrm>
          <a:prstGeom prst="rect">
            <a:avLst/>
          </a:prstGeom>
        </p:spPr>
        <p:txBody>
          <a:bodyPr vert="horz" wrap="none" lIns="0" tIns="0" rIns="0" bIns="0" rtlCol="0" anchor="b">
            <a:noAutofit/>
          </a:bodyPr>
          <a:lstStyle/>
          <a:p>
            <a:r>
              <a:rPr lang="en-US" dirty="0"/>
              <a:t>Click to edit Master title style</a:t>
            </a:r>
          </a:p>
        </p:txBody>
      </p:sp>
      <p:sp>
        <p:nvSpPr>
          <p:cNvPr id="9" name="Pladsholder til tekst 10"/>
          <p:cNvSpPr>
            <a:spLocks noGrp="1"/>
          </p:cNvSpPr>
          <p:nvPr>
            <p:ph type="body" idx="1"/>
          </p:nvPr>
        </p:nvSpPr>
        <p:spPr>
          <a:xfrm>
            <a:off x="681038" y="1980000"/>
            <a:ext cx="8543925" cy="4194000"/>
          </a:xfrm>
          <a:prstGeom prst="rect">
            <a:avLst/>
          </a:prstGeom>
        </p:spPr>
        <p:txBody>
          <a:bodyPr vert="horz" wrap="none"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322870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hf hdr="0" ftr="0" dt="0"/>
  <p:txStyles>
    <p:titleStyle>
      <a:lvl1pPr algn="l" defTabSz="742950" rtl="0" eaLnBrk="1" latinLnBrk="0" hangingPunct="1">
        <a:lnSpc>
          <a:spcPct val="90000"/>
        </a:lnSpc>
        <a:spcBef>
          <a:spcPct val="0"/>
        </a:spcBef>
        <a:buNone/>
        <a:defRPr sz="2600" kern="1200">
          <a:solidFill>
            <a:schemeClr val="tx1"/>
          </a:solidFill>
          <a:latin typeface="Verdana" charset="0"/>
          <a:ea typeface="Verdana" charset="0"/>
          <a:cs typeface="Verdana" charset="0"/>
        </a:defRPr>
      </a:lvl1pPr>
    </p:titleStyle>
    <p:bodyStyle>
      <a:lvl1pPr marL="0" indent="0" algn="l" defTabSz="742950" rtl="0" eaLnBrk="1" fontAlgn="t" latinLnBrk="0" hangingPunct="1">
        <a:lnSpc>
          <a:spcPct val="150000"/>
        </a:lnSpc>
        <a:spcBef>
          <a:spcPts val="813"/>
        </a:spcBef>
        <a:buFontTx/>
        <a:buNone/>
        <a:defRPr sz="975" kern="1200">
          <a:solidFill>
            <a:schemeClr val="tx1">
              <a:lumMod val="65000"/>
              <a:lumOff val="35000"/>
            </a:schemeClr>
          </a:solidFill>
          <a:latin typeface="Verdana" charset="0"/>
          <a:ea typeface="Verdana" charset="0"/>
          <a:cs typeface="Verdana" charset="0"/>
        </a:defRPr>
      </a:lvl1pPr>
      <a:lvl2pPr marL="557213" indent="-185738" algn="l" defTabSz="742950" rtl="0" eaLnBrk="1" fontAlgn="t" latinLnBrk="0" hangingPunct="1">
        <a:lnSpc>
          <a:spcPct val="150000"/>
        </a:lnSpc>
        <a:spcBef>
          <a:spcPts val="406"/>
        </a:spcBef>
        <a:buFont typeface="Arial" panose="020B0604020202020204" pitchFamily="34" charset="0"/>
        <a:buChar char="•"/>
        <a:defRPr sz="975" kern="1200">
          <a:solidFill>
            <a:schemeClr val="tx1">
              <a:lumMod val="65000"/>
              <a:lumOff val="35000"/>
            </a:schemeClr>
          </a:solidFill>
          <a:latin typeface="Verdana" charset="0"/>
          <a:ea typeface="Verdana" charset="0"/>
          <a:cs typeface="Verdana" charset="0"/>
        </a:defRPr>
      </a:lvl2pPr>
      <a:lvl3pPr marL="928688" indent="-185738" algn="l" defTabSz="742950" rtl="0" eaLnBrk="1" fontAlgn="t" latinLnBrk="0" hangingPunct="1">
        <a:lnSpc>
          <a:spcPct val="150000"/>
        </a:lnSpc>
        <a:spcBef>
          <a:spcPts val="406"/>
        </a:spcBef>
        <a:buFont typeface="Arial" panose="020B0604020202020204" pitchFamily="34" charset="0"/>
        <a:buChar char="•"/>
        <a:defRPr sz="975" kern="1200">
          <a:solidFill>
            <a:schemeClr val="tx1">
              <a:lumMod val="65000"/>
              <a:lumOff val="35000"/>
            </a:schemeClr>
          </a:solidFill>
          <a:latin typeface="Verdana" charset="0"/>
          <a:ea typeface="Verdana" charset="0"/>
          <a:cs typeface="Verdana" charset="0"/>
        </a:defRPr>
      </a:lvl3pPr>
      <a:lvl4pPr marL="1300163" indent="-185738" algn="l" defTabSz="742950" rtl="0" eaLnBrk="1" fontAlgn="t" latinLnBrk="0" hangingPunct="1">
        <a:lnSpc>
          <a:spcPct val="150000"/>
        </a:lnSpc>
        <a:spcBef>
          <a:spcPts val="406"/>
        </a:spcBef>
        <a:buFont typeface="Arial" panose="020B0604020202020204" pitchFamily="34" charset="0"/>
        <a:buChar char="•"/>
        <a:defRPr sz="975" kern="1200">
          <a:solidFill>
            <a:schemeClr val="tx1">
              <a:lumMod val="65000"/>
              <a:lumOff val="35000"/>
            </a:schemeClr>
          </a:solidFill>
          <a:latin typeface="Verdana" charset="0"/>
          <a:ea typeface="Verdana" charset="0"/>
          <a:cs typeface="Verdana" charset="0"/>
        </a:defRPr>
      </a:lvl4pPr>
      <a:lvl5pPr marL="1671638" indent="-185738" algn="l" defTabSz="742950" rtl="0" eaLnBrk="1" fontAlgn="t" latinLnBrk="0" hangingPunct="1">
        <a:lnSpc>
          <a:spcPct val="150000"/>
        </a:lnSpc>
        <a:spcBef>
          <a:spcPts val="406"/>
        </a:spcBef>
        <a:buFont typeface="Arial" panose="020B0604020202020204" pitchFamily="34" charset="0"/>
        <a:buChar char="•"/>
        <a:defRPr sz="975" kern="1200">
          <a:solidFill>
            <a:schemeClr val="tx1">
              <a:lumMod val="65000"/>
              <a:lumOff val="35000"/>
            </a:schemeClr>
          </a:solidFill>
          <a:latin typeface="Verdana" charset="0"/>
          <a:ea typeface="Verdana" charset="0"/>
          <a:cs typeface="Verdana"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9.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Billede 22" descr="Et billede, der indeholder himmel, plan, udendørs, bane&#10;&#10;Automatisk genereret beskrivelse">
            <a:extLst>
              <a:ext uri="{FF2B5EF4-FFF2-40B4-BE49-F238E27FC236}">
                <a16:creationId xmlns:a16="http://schemas.microsoft.com/office/drawing/2014/main" id="{63FEC9CF-0A78-7147-8C0C-CC0D778768D3}"/>
              </a:ext>
            </a:extLst>
          </p:cNvPr>
          <p:cNvPicPr>
            <a:picLocks noChangeAspect="1"/>
          </p:cNvPicPr>
          <p:nvPr/>
        </p:nvPicPr>
        <p:blipFill rotWithShape="1">
          <a:blip r:embed="rId3"/>
          <a:srcRect r="1583" b="30817"/>
          <a:stretch/>
        </p:blipFill>
        <p:spPr>
          <a:xfrm>
            <a:off x="0" y="0"/>
            <a:ext cx="9906000" cy="5222680"/>
          </a:xfrm>
          <a:prstGeom prst="rect">
            <a:avLst/>
          </a:prstGeom>
        </p:spPr>
      </p:pic>
      <p:sp>
        <p:nvSpPr>
          <p:cNvPr id="8" name="Rektangel 7">
            <a:extLst>
              <a:ext uri="{FF2B5EF4-FFF2-40B4-BE49-F238E27FC236}">
                <a16:creationId xmlns:a16="http://schemas.microsoft.com/office/drawing/2014/main" id="{9AFB38B5-DC3D-4ED0-AB48-C854F7D70710}"/>
              </a:ext>
            </a:extLst>
          </p:cNvPr>
          <p:cNvSpPr/>
          <p:nvPr/>
        </p:nvSpPr>
        <p:spPr>
          <a:xfrm>
            <a:off x="4165600" y="6623291"/>
            <a:ext cx="1498600" cy="23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ktangel 10">
            <a:extLst>
              <a:ext uri="{FF2B5EF4-FFF2-40B4-BE49-F238E27FC236}">
                <a16:creationId xmlns:a16="http://schemas.microsoft.com/office/drawing/2014/main" id="{5892AC23-94B1-4D90-B6C4-5773EB9B7495}"/>
              </a:ext>
            </a:extLst>
          </p:cNvPr>
          <p:cNvSpPr/>
          <p:nvPr/>
        </p:nvSpPr>
        <p:spPr>
          <a:xfrm>
            <a:off x="8267700" y="6056718"/>
            <a:ext cx="1498600" cy="686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ktangel 14">
            <a:extLst>
              <a:ext uri="{FF2B5EF4-FFF2-40B4-BE49-F238E27FC236}">
                <a16:creationId xmlns:a16="http://schemas.microsoft.com/office/drawing/2014/main" id="{42A3AE99-847A-4FEB-A8A5-A530B807F0DC}"/>
              </a:ext>
            </a:extLst>
          </p:cNvPr>
          <p:cNvSpPr/>
          <p:nvPr/>
        </p:nvSpPr>
        <p:spPr>
          <a:xfrm>
            <a:off x="7360567" y="6135653"/>
            <a:ext cx="2048959" cy="451790"/>
          </a:xfrm>
          <a:prstGeom prst="rect">
            <a:avLst/>
          </a:prstGeom>
        </p:spPr>
        <p:txBody>
          <a:bodyPr wrap="non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MOOS-BJERRE</a:t>
            </a:r>
          </a:p>
        </p:txBody>
      </p:sp>
      <p:pic>
        <p:nvPicPr>
          <p:cNvPr id="17" name="Billede 16">
            <a:extLst>
              <a:ext uri="{FF2B5EF4-FFF2-40B4-BE49-F238E27FC236}">
                <a16:creationId xmlns:a16="http://schemas.microsoft.com/office/drawing/2014/main" id="{452980CA-574B-4EDC-98E2-AB99309724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29294" y="5582725"/>
            <a:ext cx="1111504" cy="644673"/>
          </a:xfrm>
          <a:prstGeom prst="rect">
            <a:avLst/>
          </a:prstGeom>
        </p:spPr>
      </p:pic>
      <p:sp>
        <p:nvSpPr>
          <p:cNvPr id="2" name="Rektangel 1">
            <a:extLst>
              <a:ext uri="{FF2B5EF4-FFF2-40B4-BE49-F238E27FC236}">
                <a16:creationId xmlns:a16="http://schemas.microsoft.com/office/drawing/2014/main" id="{C268A74F-794B-A641-A1E5-3BAC0C01289E}"/>
              </a:ext>
            </a:extLst>
          </p:cNvPr>
          <p:cNvSpPr/>
          <p:nvPr/>
        </p:nvSpPr>
        <p:spPr>
          <a:xfrm>
            <a:off x="0" y="722347"/>
            <a:ext cx="9906000" cy="2172020"/>
          </a:xfrm>
          <a:prstGeom prst="rect">
            <a:avLst/>
          </a:prstGeom>
          <a:solidFill>
            <a:schemeClr val="accent1">
              <a:alpha val="799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rIns="900000" rtlCol="0" anchor="ctr"/>
          <a:lstStyle/>
          <a:p>
            <a:pPr algn="ctr"/>
            <a:r>
              <a:rPr lang="da-DK" sz="2400" b="1" dirty="0">
                <a:solidFill>
                  <a:schemeClr val="bg1"/>
                </a:solidFill>
                <a:latin typeface="Verdana" panose="020B0604030504040204" pitchFamily="34" charset="0"/>
                <a:ea typeface="Verdana" panose="020B0604030504040204" pitchFamily="34" charset="0"/>
              </a:rPr>
              <a:t>Analyse af ændringer på udvalgte jobfunktioner inden for lufthavns-uddannelserne </a:t>
            </a:r>
          </a:p>
          <a:p>
            <a:pPr algn="ctr"/>
            <a:endParaRPr lang="da-DK" i="1" dirty="0">
              <a:solidFill>
                <a:schemeClr val="bg1"/>
              </a:solidFill>
              <a:latin typeface="Verdana" panose="020B0604030504040204" pitchFamily="34" charset="0"/>
              <a:ea typeface="Verdana" panose="020B0604030504040204" pitchFamily="34" charset="0"/>
            </a:endParaRPr>
          </a:p>
          <a:p>
            <a:pPr algn="ctr"/>
            <a:r>
              <a:rPr lang="da-DK" i="1" dirty="0">
                <a:solidFill>
                  <a:schemeClr val="bg1"/>
                </a:solidFill>
                <a:latin typeface="Verdana" panose="020B0604030504040204" pitchFamily="34" charset="0"/>
                <a:ea typeface="Verdana" panose="020B0604030504040204" pitchFamily="34" charset="0"/>
              </a:rPr>
              <a:t>Udarbejdet af Moos-Bjerre A/S for Transporterhvervets Uddannelser</a:t>
            </a:r>
          </a:p>
          <a:p>
            <a:pPr algn="ctr"/>
            <a:r>
              <a:rPr lang="da-DK" sz="1400" i="1" dirty="0">
                <a:solidFill>
                  <a:schemeClr val="bg1"/>
                </a:solidFill>
                <a:latin typeface="Verdana" panose="020B0604030504040204" pitchFamily="34" charset="0"/>
                <a:ea typeface="Verdana" panose="020B0604030504040204" pitchFamily="34" charset="0"/>
              </a:rPr>
              <a:t>Den 4. Januar 2022</a:t>
            </a:r>
            <a:endParaRPr lang="da-DK" sz="1400" dirty="0">
              <a:solidFill>
                <a:schemeClr val="bg1"/>
              </a:solidFill>
              <a:latin typeface="Verdana" panose="020B0604030504040204" pitchFamily="34" charset="0"/>
              <a:ea typeface="Verdana" panose="020B0604030504040204" pitchFamily="34" charset="0"/>
            </a:endParaRPr>
          </a:p>
        </p:txBody>
      </p:sp>
      <p:pic>
        <p:nvPicPr>
          <p:cNvPr id="4" name="Billede 3" descr="Et billede, der indeholder tekst&#10;&#10;Automatisk genereret beskrivelse">
            <a:extLst>
              <a:ext uri="{FF2B5EF4-FFF2-40B4-BE49-F238E27FC236}">
                <a16:creationId xmlns:a16="http://schemas.microsoft.com/office/drawing/2014/main" id="{78D432CC-6A7F-D941-91CF-C3878626B350}"/>
              </a:ext>
            </a:extLst>
          </p:cNvPr>
          <p:cNvPicPr>
            <a:picLocks noChangeAspect="1"/>
          </p:cNvPicPr>
          <p:nvPr/>
        </p:nvPicPr>
        <p:blipFill>
          <a:blip r:embed="rId5"/>
          <a:stretch>
            <a:fillRect/>
          </a:stretch>
        </p:blipFill>
        <p:spPr>
          <a:xfrm>
            <a:off x="139700" y="4418407"/>
            <a:ext cx="4347677" cy="3260758"/>
          </a:xfrm>
          <a:prstGeom prst="rect">
            <a:avLst/>
          </a:prstGeom>
        </p:spPr>
      </p:pic>
    </p:spTree>
    <p:extLst>
      <p:ext uri="{BB962C8B-B14F-4D97-AF65-F5344CB8AC3E}">
        <p14:creationId xmlns:p14="http://schemas.microsoft.com/office/powerpoint/2010/main" val="4281287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Billede 2" descr="Et billede, der indeholder træ, udsnit, luk&#10;&#10;Automatisk genereret beskrivelse">
            <a:extLst>
              <a:ext uri="{FF2B5EF4-FFF2-40B4-BE49-F238E27FC236}">
                <a16:creationId xmlns:a16="http://schemas.microsoft.com/office/drawing/2014/main" id="{2B25CB71-3BF8-D64D-A15D-BDFA00F44AF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9906000" cy="6858000"/>
          </a:xfrm>
          <a:prstGeom prst="rect">
            <a:avLst/>
          </a:prstGeom>
        </p:spPr>
      </p:pic>
      <p:sp>
        <p:nvSpPr>
          <p:cNvPr id="5" name="Rektangel 4">
            <a:extLst>
              <a:ext uri="{FF2B5EF4-FFF2-40B4-BE49-F238E27FC236}">
                <a16:creationId xmlns:a16="http://schemas.microsoft.com/office/drawing/2014/main" id="{3651CDCB-8C16-5946-B699-D4D9831EDB58}"/>
              </a:ext>
            </a:extLst>
          </p:cNvPr>
          <p:cNvSpPr/>
          <p:nvPr/>
        </p:nvSpPr>
        <p:spPr>
          <a:xfrm>
            <a:off x="0" y="1798637"/>
            <a:ext cx="9906000" cy="97684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r>
              <a:rPr lang="da-DK" sz="2000" b="1" dirty="0">
                <a:solidFill>
                  <a:srgbClr val="FFFFFF"/>
                </a:solidFill>
                <a:latin typeface="Verdana" panose="020B0604030504040204" pitchFamily="34" charset="0"/>
                <a:ea typeface="Verdana" panose="020B0604030504040204" pitchFamily="34" charset="0"/>
                <a:cs typeface="Verdana" panose="020B0604030504040204" pitchFamily="34" charset="0"/>
              </a:rPr>
              <a:t>Opmærksomhedspunkter</a:t>
            </a:r>
            <a:endParaRPr lang="da-DK" sz="1625"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696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1B844D88-E260-C148-9B01-D25E4A27EE3C}"/>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Opmærksomhedspunkter</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b="1" dirty="0">
                <a:solidFill>
                  <a:schemeClr val="accent1"/>
                </a:solidFill>
                <a:latin typeface="Verdana" panose="020B0604030504040204" pitchFamily="34" charset="0"/>
                <a:ea typeface="Verdana" panose="020B0604030504040204" pitchFamily="34" charset="0"/>
                <a:cs typeface="Verdana" panose="020B0604030504040204" pitchFamily="34" charset="0"/>
              </a:rPr>
              <a:t>1. Muligheder for at gøre undervisningen mere fleksibel bør afsøges</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Nogle mindre lufthavne oplever ikke at AMU-kurserne henvender sig til dem fordi de ikke har adgang til udstyr i samme grad som de større lufthavne og det er en større belastning for dem at have medarbejdere væk fra driften.</a:t>
            </a:r>
            <a:b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Der er brug for større fleksibilitet i måden at gennemføre AMU-kurser på, fordi det kan være svært at passe kurserne ind i en normal arbejdsdag. De kunne med fordel lægges i </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off-peak</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perioder på dagen eller i nogen grad køres som selvstudiekurser.</a:t>
            </a:r>
          </a:p>
          <a:p>
            <a:pPr marL="171450" indent="-171450">
              <a:buFont typeface="Arial" panose="020B0604020202020204" pitchFamily="34" charset="0"/>
              <a:buChar char="•"/>
            </a:pP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b="1" dirty="0">
                <a:solidFill>
                  <a:srgbClr val="004B60"/>
                </a:solidFill>
                <a:latin typeface="Verdana" panose="020B0604030504040204" pitchFamily="34" charset="0"/>
                <a:ea typeface="Verdana" panose="020B0604030504040204" pitchFamily="34" charset="0"/>
                <a:cs typeface="Verdana" panose="020B0604030504040204" pitchFamily="34" charset="0"/>
              </a:rPr>
              <a:t>2. Der er et ønske om små men generelle ændringer i AMU-kursusudbuddet</a:t>
            </a:r>
            <a:endPar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AMU-kurserne kunne med fordel opdateres sprogmæssigt ift. engelsk, idet mange fagtermer i lufthavnene nu er på engelsk. </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Der er ønske om, at kurserne opdateres så de bliver mere tilsvarende de nye teknologiske tendenser på området.</a:t>
            </a:r>
            <a:b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Som følge af pandemien er </a:t>
            </a:r>
            <a:r>
              <a:rPr lang="da-DK" sz="1100" i="1"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brush</a:t>
            </a:r>
            <a:r>
              <a:rPr lang="da-DK" sz="1100" i="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-up kurser eller ajourføringskurser</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blevet endnu mere relevante og efterspurgte, fordi de er nyttige og fleksible. Det er </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MB’s</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anbefaling at der sættes fokus på at markedsføre disse kurser i højere grad.</a:t>
            </a:r>
            <a:endParaRPr lang="da-DK" sz="11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r>
              <a:rPr lang="da-DK" sz="1100" b="1" dirty="0">
                <a:solidFill>
                  <a:schemeClr val="accent1"/>
                </a:solidFill>
                <a:latin typeface="Verdana" panose="020B0604030504040204" pitchFamily="34" charset="0"/>
                <a:ea typeface="Verdana" panose="020B0604030504040204" pitchFamily="34" charset="0"/>
                <a:cs typeface="Verdana" panose="020B0604030504040204" pitchFamily="34" charset="0"/>
              </a:rPr>
              <a:t>3. Øget aktivitet i lufthavnene skaber rekrutteringsproblemer </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Det er desuden i undersøgelsens dataindsamlings-forløb blevet påpeget af flere, at de står over problemer med at rekruttere personale. Det gælder både i forhold til antallet af ansøgere på deres jobopslag, men også kvaliteten af de ansøgninger, som de modtager.</a:t>
            </a:r>
          </a:p>
          <a:p>
            <a:pPr marL="171450" indent="-171450">
              <a:buFont typeface="Arial" panose="020B0604020202020204" pitchFamily="34" charset="0"/>
              <a:buChar char="•"/>
            </a:pP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Undersøgelsen har desuden haft fokus på at afdække den grønne omstilling i lufthavnene, hvor det blev fremhævet, at lufthavnene med fordel kunne bruge deres fokus på den grønne omstilling i deres branding og markedsføring. Dette kunne med fordel også udgøre en del af rekrutteringen af nyt personale og særligt det yngre personale, som antagelsesvis vil blive mere tiltrukket af et sådant fokus.</a:t>
            </a:r>
          </a:p>
        </p:txBody>
      </p:sp>
    </p:spTree>
    <p:extLst>
      <p:ext uri="{BB962C8B-B14F-4D97-AF65-F5344CB8AC3E}">
        <p14:creationId xmlns:p14="http://schemas.microsoft.com/office/powerpoint/2010/main" val="3169808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1B844D88-E260-C148-9B01-D25E4A27EE3C}"/>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Opmærksomhedspunkter II</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b="1" dirty="0">
                <a:solidFill>
                  <a:schemeClr val="accent1"/>
                </a:solidFill>
                <a:latin typeface="Verdana" panose="020B0604030504040204" pitchFamily="34" charset="0"/>
                <a:ea typeface="Verdana" panose="020B0604030504040204" pitchFamily="34" charset="0"/>
                <a:cs typeface="Verdana" panose="020B0604030504040204" pitchFamily="34" charset="0"/>
              </a:rPr>
              <a:t>4. Man kan med fordel lære af de erfaringer, man har gjort sig under pandemien</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Lufthavnene kan med fordel holde fast ved de gode vaner, de har tillært sig under pandemien, i tilfælde af lignende situationer i fremtiden. Det er både i forhold til ny rengøringspraksis og de medfølgende ændringer i jobfunktionerne og arbejdsdelingen. Dette sætter krav til AMU, som skal holde sig opdateret herpå i forbindelse med eventuelle ændringer af kurserne i fremtiden.</a:t>
            </a:r>
            <a:endParaRPr lang="da-DK" sz="1100" dirty="0">
              <a:solidFill>
                <a:schemeClr val="tx1">
                  <a:lumMod val="65000"/>
                  <a:lumOff val="35000"/>
                </a:schemeClr>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a:p>
            <a:r>
              <a:rPr lang="da-DK" sz="1100" b="1" dirty="0">
                <a:solidFill>
                  <a:srgbClr val="004B60"/>
                </a:solidFill>
                <a:latin typeface="Verdana" panose="020B0604030504040204" pitchFamily="34" charset="0"/>
                <a:ea typeface="Verdana" panose="020B0604030504040204" pitchFamily="34" charset="0"/>
                <a:cs typeface="Verdana" panose="020B0604030504040204" pitchFamily="34" charset="0"/>
              </a:rPr>
              <a:t>5. Bredere vinkel på kurserne fremmer effektivitet og trivsel</a:t>
            </a:r>
            <a:endPar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Der er et ønske om en bredere vinkel på AMU-kurserne så medarbejderne får en større forståelse for deres kollegers arbejdsgang og arbejdspladsen som helhed. Dette kan der med fordel sættes større fokus på, da en større forståelse for sammenhængen i arbejdet </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kan medvirke til at fremme trivslen på arbejdspladsen, og vi ved samtidig fra andre undersøgelser, at forståelse for sammenhænge kan være med til at reducere stress.</a:t>
            </a: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pPr marL="171450" indent="-171450">
              <a:buFont typeface="Arial" panose="020B0604020202020204" pitchFamily="34" charset="0"/>
              <a:buChar char="•"/>
            </a:pPr>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En bredere og mere helhedsorienteret vinkel på kurserne vil også kunne virke hjælpsomt i forhold til at dæmme op for konsekvenserne af de førnævnte rekrutteringsproblemer, idet lufthavnene ikke vil være ligeså sårbare hvis flere medarbejdere har en forståelse for flere forskellige jobfunktioner.</a:t>
            </a:r>
          </a:p>
          <a:p>
            <a:pPr lvl="0"/>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Grafik 9" descr="Lyset er tændt med massiv udfyldning">
            <a:extLst>
              <a:ext uri="{FF2B5EF4-FFF2-40B4-BE49-F238E27FC236}">
                <a16:creationId xmlns:a16="http://schemas.microsoft.com/office/drawing/2014/main" id="{A5271921-C0E1-C14F-B2EC-055505E674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0997" y="3329963"/>
            <a:ext cx="1837488" cy="1837488"/>
          </a:xfrm>
          <a:prstGeom prst="rect">
            <a:avLst/>
          </a:prstGeom>
        </p:spPr>
      </p:pic>
    </p:spTree>
    <p:extLst>
      <p:ext uri="{BB962C8B-B14F-4D97-AF65-F5344CB8AC3E}">
        <p14:creationId xmlns:p14="http://schemas.microsoft.com/office/powerpoint/2010/main" val="578599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51CDCB-8C16-5946-B699-D4D9831EDB58}"/>
              </a:ext>
            </a:extLst>
          </p:cNvPr>
          <p:cNvSpPr/>
          <p:nvPr/>
        </p:nvSpPr>
        <p:spPr>
          <a:xfrm>
            <a:off x="0" y="1798637"/>
            <a:ext cx="9906000" cy="97684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r>
              <a:rPr lang="da-DK" sz="2000" b="1" dirty="0">
                <a:solidFill>
                  <a:srgbClr val="FFFFFF"/>
                </a:solidFill>
                <a:latin typeface="Verdana" panose="020B0604030504040204" pitchFamily="34" charset="0"/>
                <a:ea typeface="Verdana" panose="020B0604030504040204" pitchFamily="34" charset="0"/>
                <a:cs typeface="Verdana" panose="020B0604030504040204" pitchFamily="34" charset="0"/>
              </a:rPr>
              <a:t>Analyse</a:t>
            </a:r>
            <a:endParaRPr lang="da-DK" sz="1625"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23262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CDE4C8C-0E74-1843-8FDA-9583CA3E3572}"/>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dirty="0"/>
              <a:t>Analyse: Arbejdet i lufthavnen</a:t>
            </a:r>
            <a:endParaRPr lang="da-DK" b="0" dirty="0">
              <a:solidFill>
                <a:schemeClr val="accent1"/>
              </a:solidFill>
            </a:endParaRP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 dette analyseafsnit beskrives først kort de udvalgte jobfunktioner, som det er muligt at tage via AMU-kurser, og som giver adgang til udvalgte jobfunktioner i lufthavnen. Dernæst gennemgås organiseringen af lufthavnen som arbejdsplads og til slut beskrives de typiske medarbejdere i lufthavnene både på baggrund af den fælles kompetencebeskrivelse (FKB) men også via ord fra ledere og kolleger fra forskellige lufthavne i Danmark. </a:t>
            </a:r>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Aircraft servicing</a:t>
            </a:r>
          </a:p>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På dette speciale lærer man at lave afgangstjek og at sende et fly af sted. Man lærer blandt andet at skubbe fly samt fjerne eller forhindre dannelse af is på fly.</a:t>
            </a:r>
          </a:p>
          <a:p>
            <a:pPr algn="just"/>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Baggage </a:t>
            </a:r>
            <a:r>
              <a:rPr lang="da-DK" sz="1100" b="1"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loading</a:t>
            </a:r>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t>
            </a:r>
          </a:p>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Man lærer at modtage og sortere bagage og gods samt laste og losse et fly.</a:t>
            </a:r>
          </a:p>
          <a:p>
            <a:pPr algn="just"/>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Baggage </a:t>
            </a:r>
            <a:r>
              <a:rPr lang="da-DK" sz="1100" b="1"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sorting</a:t>
            </a:r>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Man lærer at sortere og håndtere bagage, der er tjekket ind eller i transfer samt sikre, at bagagen kommer rigtigt frem.</a:t>
            </a:r>
          </a:p>
          <a:p>
            <a:pPr algn="just"/>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pPr algn="just"/>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Brand og redning</a:t>
            </a:r>
          </a:p>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Man lærer at slukke brande i, på eller omkring fly. Her er regler om sikkerhed særligt vigtige.</a:t>
            </a:r>
          </a:p>
          <a:p>
            <a:pPr algn="just"/>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b="1"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Cargo</a:t>
            </a:r>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Man lærer om fragt af stykgods og enhedslaster med fly. Herunder at laste og losse fragten på en sikker måde og at afmærke den, så fragten kan komme sikkert og korrekt frem.</a:t>
            </a:r>
          </a:p>
          <a:p>
            <a:pPr algn="just"/>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b="1"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Cleaning</a:t>
            </a:r>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Man lærer at gøre et fly rent med den kvalitet, der kræves. Det gælder også andet udstyr i lufthavnen.</a:t>
            </a:r>
          </a:p>
          <a:p>
            <a:pPr algn="just"/>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b="1"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Fuel</a:t>
            </a:r>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Man lærer at tanke brændstof på et fly og at bruge de maskiner og det udstyr, der kræves. Man lærer også, hvordan man håndterer olie og kemikalieaffald.</a:t>
            </a:r>
          </a:p>
          <a:p>
            <a:pPr algn="just"/>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b="1"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Ground</a:t>
            </a:r>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handling</a:t>
            </a:r>
          </a:p>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Man lærer om de opgaver, der er med flyet, mens det står på jorden. Det er fx at modtage og sortere bagage og at laste og losse. Du lærer også om afgangstjek og afsendelse af flyet.</a:t>
            </a:r>
          </a:p>
        </p:txBody>
      </p:sp>
    </p:spTree>
    <p:extLst>
      <p:ext uri="{BB962C8B-B14F-4D97-AF65-F5344CB8AC3E}">
        <p14:creationId xmlns:p14="http://schemas.microsoft.com/office/powerpoint/2010/main" val="2690333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CDE4C8C-0E74-1843-8FDA-9583CA3E3572}"/>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dirty="0"/>
              <a:t>Analyse: Arbejdet i lufthavnen II</a:t>
            </a:r>
            <a:endParaRPr lang="da-DK" b="0" dirty="0">
              <a:solidFill>
                <a:schemeClr val="accent1"/>
              </a:solidFill>
            </a:endParaRP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pPr algn="just"/>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Om arbejdsorganiseringen på arbejdspladserne</a:t>
            </a: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På de fleste funktioner i lufthavnene arbejder transportarbejderne i sjak eller selvstyrende grupper. Ansvaret for gruppens arbejde påhviler enten en enkelt medarbejder (funktionsansvarlig) eller veksler mellem flere i gruppen. Alle i gruppen vil typisk kunne varetage størstedelen af gruppens arbejdsopgaver.</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På andre funktioner arbejder transportarbejderne alene med eget ansvar for arbejdets udførelse, medarbejderen vil dog stadig være tilknyttet et sjak eller en gruppe og på andre tidspunkter tage del i gruppens arbejde.</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Udviklingen på området synes at være, at den enkelte  transportarbejder skal kunne udføre flere funktioner og opgaver. Det betyder alt andet lige, at kravene til transportarbejdernes kvalifikationer og kompetencer kan forventes øget. </a:t>
            </a:r>
          </a:p>
        </p:txBody>
      </p:sp>
      <p:pic>
        <p:nvPicPr>
          <p:cNvPr id="9" name="Picture 2" descr="SAS-medarbejdere om mega-fyringer: Forfærdeligt, men ikke overraskende |  Netavisen Pio">
            <a:extLst>
              <a:ext uri="{FF2B5EF4-FFF2-40B4-BE49-F238E27FC236}">
                <a16:creationId xmlns:a16="http://schemas.microsoft.com/office/drawing/2014/main" id="{C037B069-B0EC-AA4C-BC17-3BA3EF75421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71476" y="2664834"/>
            <a:ext cx="3716049" cy="209027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983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CDE4C8C-0E74-1843-8FDA-9583CA3E3572}"/>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dirty="0"/>
              <a:t>Analyse: Arbejdet i lufthavnen III</a:t>
            </a:r>
            <a:endParaRPr lang="da-DK" b="0" dirty="0">
              <a:solidFill>
                <a:schemeClr val="accent1"/>
              </a:solidFill>
            </a:endParaRP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pPr algn="just"/>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Hvem arbejder i lufthavnene?</a:t>
            </a: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Jobbet som transportarbejder i lufthavne henvender sig til både kvinder og mænd. På trods af den teknologiske udvikling, er der dog stadig jobfunktioner, som kan være fysisk krævende. På tidspunktet for undersøgelsens gennemførelse er transportarbejderne da også oftest mænd, og de har sjældent en anden etnisk baggrund end dansk. De kan både være ufaglærte, faglærte indenfor erhvervsuddannelsen som lufthavnsoperatør eller have en anden faglig uddannelse. En del er dog efterhånden faglærte indenfor erhvervsuddannelsen som lufthavnsoperatør.</a:t>
            </a:r>
          </a:p>
          <a:p>
            <a:pPr algn="just"/>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Lufthavnsmedarbejderne forventes at have generelle og personlige kvalifikationer, specifikt læse-, skrive-, regne-, samt IT-kompetencer, således at de kan varetage de forskelligartede opgaver indenfor området. Desuden er sprog- og kulturforståelse et krav, da branchen kræver internationalt samarbejde.</a:t>
            </a:r>
          </a:p>
          <a:p>
            <a:pPr algn="just"/>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Der er mulighed for karrieremæssig udvikling for trans-</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portarbejderne</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som har erhvervet sig teoretiske kvalifikationer, da mellemledere (f.eks. lasteansvarlige) ofte rekrutteres heriblandt. Blandt andet kan de blive ansvarlige for forskellige funktioner, hvilket kræver efteruddannelse via AMU-kurser, erhvervsuddannelse eller intern uddannelse i virksomheden.</a:t>
            </a:r>
          </a:p>
          <a:p>
            <a:pPr algn="just"/>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pPr algn="just"/>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Hvad siger ledere og kolleger om medarbejderne?</a:t>
            </a:r>
          </a:p>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Flere af de interviewede ledere og medarbejdere er enige om de kompetencer, som er vigtige at besidde, når man arbejder i en lufthavn. Det er især personlige kompetencer, som bliver værdsat f.eks. at være god til at samarbejde og om der er kemi med resten af teamet. En leder beskriver dette på følgende måde:</a:t>
            </a:r>
          </a:p>
          <a:p>
            <a:pPr algn="just"/>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Jeg kigger altid kun på den menneskelige del fordi vi arbejder i hold (…). Alle de andre kompetencer kan de lære. Jeg kigger på de bløde værdier først inden jeg kigger på faglige kompetencer. Det er værdier som høflighed, samarbejdsevne, hvordan man agerer, også humormæssigt, hvor fleksible er de, det er ekstremt vigtigt ude hos os.</a:t>
            </a:r>
          </a:p>
          <a:p>
            <a:pPr marL="171450" indent="-171450" algn="ctr">
              <a:buFontTx/>
              <a:buChar char="-"/>
            </a:pP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Leder</a:t>
            </a:r>
          </a:p>
          <a:p>
            <a:pPr algn="just"/>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Som dette citat også viser, lægger de fleste lufthavnsmedarbejderne og -ledere vægt på at kolleger og ansatte netop har personlige kompetencer fremfor faglige, idet de vurderer, at de faglige egenskaber, er noget de kan tillære.</a:t>
            </a:r>
          </a:p>
          <a:p>
            <a:pPr algn="just"/>
            <a:endParaRPr lang="da-DK" sz="1100" dirty="0">
              <a:solidFill>
                <a:schemeClr val="tx1">
                  <a:lumMod val="65000"/>
                  <a:lumOff val="35000"/>
                </a:schemeClr>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a:p>
            <a:pPr algn="just"/>
            <a:endParaRPr lang="da-DK" sz="1100" dirty="0">
              <a:solidFill>
                <a:schemeClr val="tx1">
                  <a:lumMod val="65000"/>
                  <a:lumOff val="35000"/>
                </a:schemeClr>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3114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CDE4C8C-0E74-1843-8FDA-9583CA3E3572}"/>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dirty="0"/>
              <a:t>Analyse: Arbejdet i lufthavnen IV</a:t>
            </a:r>
            <a:endParaRPr lang="da-DK" b="0" dirty="0">
              <a:solidFill>
                <a:schemeClr val="accent1"/>
              </a:solidFill>
            </a:endParaRPr>
          </a:p>
        </p:txBody>
      </p:sp>
      <p:grpSp>
        <p:nvGrpSpPr>
          <p:cNvPr id="36" name="Gruppe 35">
            <a:extLst>
              <a:ext uri="{FF2B5EF4-FFF2-40B4-BE49-F238E27FC236}">
                <a16:creationId xmlns:a16="http://schemas.microsoft.com/office/drawing/2014/main" id="{08C2264C-769E-984D-94BF-A7100451C472}"/>
              </a:ext>
            </a:extLst>
          </p:cNvPr>
          <p:cNvGrpSpPr/>
          <p:nvPr/>
        </p:nvGrpSpPr>
        <p:grpSpPr>
          <a:xfrm>
            <a:off x="1769334" y="2062057"/>
            <a:ext cx="6367328" cy="3720820"/>
            <a:chOff x="1983605" y="1616428"/>
            <a:chExt cx="5793731" cy="3254999"/>
          </a:xfrm>
        </p:grpSpPr>
        <p:pic>
          <p:nvPicPr>
            <p:cNvPr id="9" name="Grafik 8" descr="Mand">
              <a:extLst>
                <a:ext uri="{FF2B5EF4-FFF2-40B4-BE49-F238E27FC236}">
                  <a16:creationId xmlns:a16="http://schemas.microsoft.com/office/drawing/2014/main" id="{FC2A89CF-27F7-9F45-B84D-A8AB0F22DA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06773" y="2991837"/>
              <a:ext cx="1653419" cy="1653419"/>
            </a:xfrm>
            <a:prstGeom prst="rect">
              <a:avLst/>
            </a:prstGeom>
          </p:spPr>
        </p:pic>
        <p:cxnSp>
          <p:nvCxnSpPr>
            <p:cNvPr id="5" name="Lige pilforbindelse 4">
              <a:extLst>
                <a:ext uri="{FF2B5EF4-FFF2-40B4-BE49-F238E27FC236}">
                  <a16:creationId xmlns:a16="http://schemas.microsoft.com/office/drawing/2014/main" id="{4E6020F2-346B-524F-9B94-46B6010563C4}"/>
                </a:ext>
              </a:extLst>
            </p:cNvPr>
            <p:cNvCxnSpPr>
              <a:cxnSpLocks/>
            </p:cNvCxnSpPr>
            <p:nvPr/>
          </p:nvCxnSpPr>
          <p:spPr>
            <a:xfrm>
              <a:off x="4936431" y="2482012"/>
              <a:ext cx="0" cy="330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EF9040EB-A613-7845-9976-F6B2CFD3EC4C}"/>
                </a:ext>
              </a:extLst>
            </p:cNvPr>
            <p:cNvCxnSpPr>
              <a:cxnSpLocks/>
            </p:cNvCxnSpPr>
            <p:nvPr/>
          </p:nvCxnSpPr>
          <p:spPr>
            <a:xfrm flipH="1">
              <a:off x="5481590" y="3271509"/>
              <a:ext cx="254533" cy="1988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Lige pilforbindelse 13">
              <a:extLst>
                <a:ext uri="{FF2B5EF4-FFF2-40B4-BE49-F238E27FC236}">
                  <a16:creationId xmlns:a16="http://schemas.microsoft.com/office/drawing/2014/main" id="{7C2ACCCE-DDB1-0245-8DBD-7D02AC070F1C}"/>
                </a:ext>
              </a:extLst>
            </p:cNvPr>
            <p:cNvCxnSpPr>
              <a:cxnSpLocks/>
            </p:cNvCxnSpPr>
            <p:nvPr/>
          </p:nvCxnSpPr>
          <p:spPr>
            <a:xfrm flipH="1" flipV="1">
              <a:off x="5481590" y="4295135"/>
              <a:ext cx="304828" cy="156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Lige pilforbindelse 18">
              <a:extLst>
                <a:ext uri="{FF2B5EF4-FFF2-40B4-BE49-F238E27FC236}">
                  <a16:creationId xmlns:a16="http://schemas.microsoft.com/office/drawing/2014/main" id="{D4D6696D-84F1-564D-8FFD-AD7013153A62}"/>
                </a:ext>
              </a:extLst>
            </p:cNvPr>
            <p:cNvCxnSpPr>
              <a:cxnSpLocks/>
            </p:cNvCxnSpPr>
            <p:nvPr/>
          </p:nvCxnSpPr>
          <p:spPr>
            <a:xfrm>
              <a:off x="4080547" y="3290982"/>
              <a:ext cx="304834" cy="159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Lige pilforbindelse 20">
              <a:extLst>
                <a:ext uri="{FF2B5EF4-FFF2-40B4-BE49-F238E27FC236}">
                  <a16:creationId xmlns:a16="http://schemas.microsoft.com/office/drawing/2014/main" id="{48EC6FBA-9DC7-A441-8E05-2FBA81ABE37C}"/>
                </a:ext>
              </a:extLst>
            </p:cNvPr>
            <p:cNvCxnSpPr>
              <a:cxnSpLocks/>
            </p:cNvCxnSpPr>
            <p:nvPr/>
          </p:nvCxnSpPr>
          <p:spPr>
            <a:xfrm flipV="1">
              <a:off x="4100425" y="4295134"/>
              <a:ext cx="286558" cy="156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kstfelt 22">
              <a:extLst>
                <a:ext uri="{FF2B5EF4-FFF2-40B4-BE49-F238E27FC236}">
                  <a16:creationId xmlns:a16="http://schemas.microsoft.com/office/drawing/2014/main" id="{93306222-706C-0047-8D88-D840705A514F}"/>
                </a:ext>
              </a:extLst>
            </p:cNvPr>
            <p:cNvSpPr txBox="1"/>
            <p:nvPr/>
          </p:nvSpPr>
          <p:spPr>
            <a:xfrm>
              <a:off x="4214248" y="1616428"/>
              <a:ext cx="1438467" cy="732469"/>
            </a:xfrm>
            <a:prstGeom prst="rect">
              <a:avLst/>
            </a:prstGeom>
            <a:solidFill>
              <a:schemeClr val="accent3">
                <a:lumMod val="60000"/>
                <a:lumOff val="40000"/>
              </a:schemeClr>
            </a:solidFill>
          </p:spPr>
          <p:txBody>
            <a:bodyPr wrap="square" rtlCol="0" anchor="ctr">
              <a:noAutofit/>
            </a:bodyPr>
            <a:lstStyle/>
            <a:p>
              <a:pPr algn="ctr"/>
              <a:r>
                <a:rPr lang="da-DK" sz="1000" dirty="0">
                  <a:solidFill>
                    <a:schemeClr val="bg1"/>
                  </a:solidFill>
                  <a:latin typeface="Verdana" panose="020B0604030504040204" pitchFamily="34" charset="0"/>
                  <a:ea typeface="Verdana" panose="020B0604030504040204" pitchFamily="34" charset="0"/>
                  <a:cs typeface="Verdana" panose="020B0604030504040204" pitchFamily="34" charset="0"/>
                </a:rPr>
                <a:t>De fleste jobfunktioner er mandsdominerede undtaget fx </a:t>
              </a:r>
              <a:r>
                <a:rPr lang="da-DK"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cleaning</a:t>
              </a:r>
              <a:endParaRPr lang="da-DK"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Tekstfelt 23">
              <a:extLst>
                <a:ext uri="{FF2B5EF4-FFF2-40B4-BE49-F238E27FC236}">
                  <a16:creationId xmlns:a16="http://schemas.microsoft.com/office/drawing/2014/main" id="{C39CA7B9-D79F-DF48-B99C-FFBAC707DA89}"/>
                </a:ext>
              </a:extLst>
            </p:cNvPr>
            <p:cNvSpPr txBox="1"/>
            <p:nvPr/>
          </p:nvSpPr>
          <p:spPr>
            <a:xfrm>
              <a:off x="5996610" y="2741191"/>
              <a:ext cx="1780726" cy="939123"/>
            </a:xfrm>
            <a:prstGeom prst="rect">
              <a:avLst/>
            </a:prstGeom>
            <a:solidFill>
              <a:schemeClr val="accent3">
                <a:lumMod val="60000"/>
                <a:lumOff val="40000"/>
              </a:schemeClr>
            </a:solidFill>
          </p:spPr>
          <p:txBody>
            <a:bodyPr wrap="square" rtlCol="0" anchor="ctr">
              <a:noAutofit/>
            </a:bodyPr>
            <a:lstStyle/>
            <a:p>
              <a:pPr algn="ctr"/>
              <a:r>
                <a:rPr lang="da-DK" sz="1000" dirty="0">
                  <a:solidFill>
                    <a:schemeClr val="bg1"/>
                  </a:solidFill>
                  <a:latin typeface="Verdana" panose="020B0604030504040204" pitchFamily="34" charset="0"/>
                  <a:ea typeface="Verdana" panose="020B0604030504040204" pitchFamily="34" charset="0"/>
                  <a:cs typeface="Verdana" panose="020B0604030504040204" pitchFamily="34" charset="0"/>
                </a:rPr>
                <a:t>Ufaglært eller faglært indenfor erhvervsuddannelsen som lufthavnsoperatør eller anden faglig uddannelse</a:t>
              </a:r>
            </a:p>
          </p:txBody>
        </p:sp>
        <p:sp>
          <p:nvSpPr>
            <p:cNvPr id="25" name="Tekstfelt 24">
              <a:extLst>
                <a:ext uri="{FF2B5EF4-FFF2-40B4-BE49-F238E27FC236}">
                  <a16:creationId xmlns:a16="http://schemas.microsoft.com/office/drawing/2014/main" id="{A6084BA3-B1F9-4442-BA3A-3124D254050A}"/>
                </a:ext>
              </a:extLst>
            </p:cNvPr>
            <p:cNvSpPr txBox="1"/>
            <p:nvPr/>
          </p:nvSpPr>
          <p:spPr>
            <a:xfrm>
              <a:off x="5996610" y="3912188"/>
              <a:ext cx="1780726" cy="940912"/>
            </a:xfrm>
            <a:prstGeom prst="rect">
              <a:avLst/>
            </a:prstGeom>
            <a:solidFill>
              <a:schemeClr val="accent3">
                <a:lumMod val="60000"/>
                <a:lumOff val="40000"/>
              </a:schemeClr>
            </a:solidFill>
          </p:spPr>
          <p:txBody>
            <a:bodyPr wrap="square" rtlCol="0" anchor="ctr">
              <a:noAutofit/>
            </a:bodyPr>
            <a:lstStyle/>
            <a:p>
              <a:pPr algn="ctr"/>
              <a:r>
                <a:rPr lang="da-DK" sz="1000" dirty="0">
                  <a:solidFill>
                    <a:schemeClr val="bg1"/>
                  </a:solidFill>
                  <a:latin typeface="Verdana" panose="020B0604030504040204" pitchFamily="34" charset="0"/>
                  <a:ea typeface="Verdana" panose="020B0604030504040204" pitchFamily="34" charset="0"/>
                  <a:cs typeface="Verdana" panose="020B0604030504040204" pitchFamily="34" charset="0"/>
                </a:rPr>
                <a:t>Stor variation i generelle og personlige kvalifikationer, specifikt læse-, skrive-, regne-, samt IT-kompetencer</a:t>
              </a:r>
            </a:p>
          </p:txBody>
        </p:sp>
        <p:sp>
          <p:nvSpPr>
            <p:cNvPr id="26" name="Tekstfelt 25">
              <a:extLst>
                <a:ext uri="{FF2B5EF4-FFF2-40B4-BE49-F238E27FC236}">
                  <a16:creationId xmlns:a16="http://schemas.microsoft.com/office/drawing/2014/main" id="{E44F681D-37B3-A14B-A67B-F06C6C456247}"/>
                </a:ext>
              </a:extLst>
            </p:cNvPr>
            <p:cNvSpPr txBox="1"/>
            <p:nvPr/>
          </p:nvSpPr>
          <p:spPr>
            <a:xfrm>
              <a:off x="1989953" y="2748018"/>
              <a:ext cx="1780726" cy="939123"/>
            </a:xfrm>
            <a:prstGeom prst="rect">
              <a:avLst/>
            </a:prstGeom>
            <a:solidFill>
              <a:schemeClr val="accent3">
                <a:lumMod val="60000"/>
                <a:lumOff val="40000"/>
              </a:schemeClr>
            </a:solidFill>
          </p:spPr>
          <p:txBody>
            <a:bodyPr wrap="square" rtlCol="0" anchor="ctr">
              <a:noAutofit/>
            </a:bodyPr>
            <a:lstStyle/>
            <a:p>
              <a:pPr algn="ctr"/>
              <a:r>
                <a:rPr lang="da-DK" sz="1000" dirty="0">
                  <a:solidFill>
                    <a:schemeClr val="bg1"/>
                  </a:solidFill>
                  <a:latin typeface="Verdana" panose="020B0604030504040204" pitchFamily="34" charset="0"/>
                  <a:ea typeface="Verdana" panose="020B0604030504040204" pitchFamily="34" charset="0"/>
                  <a:cs typeface="Verdana" panose="020B0604030504040204" pitchFamily="34" charset="0"/>
                </a:rPr>
                <a:t>Er god til at samarbejde og har kemi med resten af teamet</a:t>
              </a:r>
            </a:p>
          </p:txBody>
        </p:sp>
        <p:sp>
          <p:nvSpPr>
            <p:cNvPr id="27" name="Tekstfelt 26">
              <a:extLst>
                <a:ext uri="{FF2B5EF4-FFF2-40B4-BE49-F238E27FC236}">
                  <a16:creationId xmlns:a16="http://schemas.microsoft.com/office/drawing/2014/main" id="{658C7F33-E91C-404E-BF7F-190C8252A5CE}"/>
                </a:ext>
              </a:extLst>
            </p:cNvPr>
            <p:cNvSpPr txBox="1"/>
            <p:nvPr/>
          </p:nvSpPr>
          <p:spPr>
            <a:xfrm>
              <a:off x="1983605" y="3932304"/>
              <a:ext cx="1780726" cy="939123"/>
            </a:xfrm>
            <a:prstGeom prst="rect">
              <a:avLst/>
            </a:prstGeom>
            <a:solidFill>
              <a:schemeClr val="accent3">
                <a:lumMod val="60000"/>
                <a:lumOff val="40000"/>
              </a:schemeClr>
            </a:solidFill>
          </p:spPr>
          <p:txBody>
            <a:bodyPr wrap="square" rtlCol="0" anchor="ctr">
              <a:noAutofit/>
            </a:bodyPr>
            <a:lstStyle/>
            <a:p>
              <a:pPr algn="ctr"/>
              <a:r>
                <a:rPr lang="da-DK" sz="1000" dirty="0">
                  <a:solidFill>
                    <a:schemeClr val="bg1"/>
                  </a:solidFill>
                  <a:latin typeface="Verdana" panose="020B0604030504040204" pitchFamily="34" charset="0"/>
                  <a:ea typeface="Verdana" panose="020B0604030504040204" pitchFamily="34" charset="0"/>
                  <a:cs typeface="Verdana" panose="020B0604030504040204" pitchFamily="34" charset="0"/>
                </a:rPr>
                <a:t>Har god mulighed for karrieremæssig udvikling via efteruddannelse</a:t>
              </a: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40" name="Tekstfelt 39">
            <a:extLst>
              <a:ext uri="{FF2B5EF4-FFF2-40B4-BE49-F238E27FC236}">
                <a16:creationId xmlns:a16="http://schemas.microsoft.com/office/drawing/2014/main" id="{BF6D0951-E1F3-9642-BF48-B89F470A3BA3}"/>
              </a:ext>
            </a:extLst>
          </p:cNvPr>
          <p:cNvSpPr txBox="1"/>
          <p:nvPr/>
        </p:nvSpPr>
        <p:spPr>
          <a:xfrm>
            <a:off x="1769335" y="1565713"/>
            <a:ext cx="6367328" cy="276999"/>
          </a:xfrm>
          <a:prstGeom prst="rect">
            <a:avLst/>
          </a:prstGeom>
          <a:solidFill>
            <a:schemeClr val="accent1"/>
          </a:solidFill>
        </p:spPr>
        <p:txBody>
          <a:bodyPr wrap="square" rtlCol="0">
            <a:spAutoFit/>
          </a:bodyPr>
          <a:lstStyle/>
          <a:p>
            <a:pPr algn="ctr"/>
            <a:r>
              <a:rPr lang="da-DK" sz="1200" b="1" dirty="0">
                <a:solidFill>
                  <a:schemeClr val="bg1"/>
                </a:solidFill>
                <a:latin typeface="Verdana" panose="020B0604030504040204" pitchFamily="34" charset="0"/>
                <a:ea typeface="Verdana" panose="020B0604030504040204" pitchFamily="34" charset="0"/>
                <a:cs typeface="Verdana" panose="020B0604030504040204" pitchFamily="34" charset="0"/>
              </a:rPr>
              <a:t>Den typiske lufthavnsmedarbejder</a:t>
            </a:r>
          </a:p>
        </p:txBody>
      </p:sp>
    </p:spTree>
    <p:extLst>
      <p:ext uri="{BB962C8B-B14F-4D97-AF65-F5344CB8AC3E}">
        <p14:creationId xmlns:p14="http://schemas.microsoft.com/office/powerpoint/2010/main" val="3743756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7A5B7D1-ABF3-CF4D-9DA9-EFDDA5E2E0DA}"/>
              </a:ext>
            </a:extLst>
          </p:cNvPr>
          <p:cNvSpPr/>
          <p:nvPr/>
        </p:nvSpPr>
        <p:spPr>
          <a:xfrm>
            <a:off x="0" y="1353997"/>
            <a:ext cx="9906000" cy="4711952"/>
          </a:xfrm>
          <a:prstGeom prst="rect">
            <a:avLst/>
          </a:prstGeom>
          <a:solidFill>
            <a:srgbClr val="EA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a:t>
            </a:r>
            <a:r>
              <a:rPr lang="da-DK" dirty="0"/>
              <a:t>Pandemiens påvirkning</a:t>
            </a:r>
            <a:endParaRPr lang="da-DK" b="0" dirty="0">
              <a:solidFill>
                <a:schemeClr val="accent1"/>
              </a:solidFill>
            </a:endParaRPr>
          </a:p>
        </p:txBody>
      </p:sp>
      <p:sp>
        <p:nvSpPr>
          <p:cNvPr id="4" name="Tekstfelt 3">
            <a:extLst>
              <a:ext uri="{FF2B5EF4-FFF2-40B4-BE49-F238E27FC236}">
                <a16:creationId xmlns:a16="http://schemas.microsoft.com/office/drawing/2014/main" id="{C5D8838C-2153-7343-AF0F-9AB42A646ECC}"/>
              </a:ext>
            </a:extLst>
          </p:cNvPr>
          <p:cNvSpPr txBox="1"/>
          <p:nvPr/>
        </p:nvSpPr>
        <p:spPr>
          <a:xfrm>
            <a:off x="425330" y="1534917"/>
            <a:ext cx="9042352" cy="876510"/>
          </a:xfrm>
          <a:prstGeom prst="rect">
            <a:avLst/>
          </a:prstGeom>
          <a:noFill/>
        </p:spPr>
        <p:txBody>
          <a:bodyPr wrap="square" rtlCol="0">
            <a:noAutofit/>
          </a:bodyPr>
          <a:lstStyle/>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 følgende afsnit beskrives hvordan covid-19-pandemien har haft betydning for ansatte i lufthavnsbranchen samt hvilke systemer og tiltag, der er taget i brug for at kunne håndtere pandemier i fremtiden. Herunder ses en kort opsummering af delanalysens fund.</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73" name="Gruppe 172">
            <a:extLst>
              <a:ext uri="{FF2B5EF4-FFF2-40B4-BE49-F238E27FC236}">
                <a16:creationId xmlns:a16="http://schemas.microsoft.com/office/drawing/2014/main" id="{9054CD1A-A329-B44A-8850-30A11D89D4A3}"/>
              </a:ext>
            </a:extLst>
          </p:cNvPr>
          <p:cNvGrpSpPr/>
          <p:nvPr/>
        </p:nvGrpSpPr>
        <p:grpSpPr>
          <a:xfrm>
            <a:off x="1761302" y="2411427"/>
            <a:ext cx="8968591" cy="4311729"/>
            <a:chOff x="1769394" y="2191119"/>
            <a:chExt cx="8968591" cy="4311729"/>
          </a:xfrm>
        </p:grpSpPr>
        <p:grpSp>
          <p:nvGrpSpPr>
            <p:cNvPr id="170" name="Gruppe 169">
              <a:extLst>
                <a:ext uri="{FF2B5EF4-FFF2-40B4-BE49-F238E27FC236}">
                  <a16:creationId xmlns:a16="http://schemas.microsoft.com/office/drawing/2014/main" id="{C0A39207-8675-9C40-A394-7CC796668223}"/>
                </a:ext>
              </a:extLst>
            </p:cNvPr>
            <p:cNvGrpSpPr/>
            <p:nvPr/>
          </p:nvGrpSpPr>
          <p:grpSpPr>
            <a:xfrm>
              <a:off x="1769394" y="2191119"/>
              <a:ext cx="8968591" cy="4311729"/>
              <a:chOff x="749421" y="4239014"/>
              <a:chExt cx="8968591" cy="4311729"/>
            </a:xfrm>
          </p:grpSpPr>
          <p:grpSp>
            <p:nvGrpSpPr>
              <p:cNvPr id="133" name="Gruppe 132">
                <a:extLst>
                  <a:ext uri="{FF2B5EF4-FFF2-40B4-BE49-F238E27FC236}">
                    <a16:creationId xmlns:a16="http://schemas.microsoft.com/office/drawing/2014/main" id="{9B56F9DA-55C3-FD4A-88E4-FED801A8E8CC}"/>
                  </a:ext>
                </a:extLst>
              </p:cNvPr>
              <p:cNvGrpSpPr/>
              <p:nvPr/>
            </p:nvGrpSpPr>
            <p:grpSpPr>
              <a:xfrm>
                <a:off x="749421" y="4239014"/>
                <a:ext cx="8968591" cy="4311729"/>
                <a:chOff x="573342" y="2330371"/>
                <a:chExt cx="8968591" cy="4311729"/>
              </a:xfrm>
            </p:grpSpPr>
            <p:sp>
              <p:nvSpPr>
                <p:cNvPr id="134" name="Tekstfelt 133">
                  <a:extLst>
                    <a:ext uri="{FF2B5EF4-FFF2-40B4-BE49-F238E27FC236}">
                      <a16:creationId xmlns:a16="http://schemas.microsoft.com/office/drawing/2014/main" id="{0B8A4E5F-7947-3241-AF48-8D2635F63F51}"/>
                    </a:ext>
                  </a:extLst>
                </p:cNvPr>
                <p:cNvSpPr txBox="1"/>
                <p:nvPr/>
              </p:nvSpPr>
              <p:spPr>
                <a:xfrm>
                  <a:off x="9541933" y="6642100"/>
                  <a:ext cx="0" cy="0"/>
                </a:xfrm>
                <a:prstGeom prst="rect">
                  <a:avLst/>
                </a:prstGeom>
              </p:spPr>
              <p:txBody>
                <a:bodyPr vert="horz" wrap="none" lIns="0" tIns="0" rIns="0" bIns="0" rtlCol="0">
                  <a:normAutofit fontScale="25000" lnSpcReduction="20000"/>
                </a:bodyPr>
                <a:lstStyle/>
                <a:p>
                  <a:pPr marL="0" marR="0" indent="0" algn="ctr" defTabSz="914400" rtl="0" eaLnBrk="1" fontAlgn="t" latinLnBrk="0" hangingPunct="1">
                    <a:lnSpc>
                      <a:spcPct val="150000"/>
                    </a:lnSpc>
                    <a:spcBef>
                      <a:spcPts val="1000"/>
                    </a:spcBef>
                    <a:spcAft>
                      <a:spcPts val="0"/>
                    </a:spcAft>
                    <a:buClrTx/>
                    <a:buSzTx/>
                    <a:buFontTx/>
                    <a:buNone/>
                    <a:tabLst/>
                  </a:pPr>
                  <a:endParaRPr kumimoji="0" lang="da-DK" sz="1600" b="0" i="0" u="none" strike="noStrike" kern="1200" cap="none" spc="0" normalizeH="0" baseline="0" noProof="0">
                    <a:ln>
                      <a:noFill/>
                    </a:ln>
                    <a:solidFill>
                      <a:schemeClr val="accent1"/>
                    </a:solidFill>
                    <a:effectLst/>
                    <a:uLnTx/>
                    <a:uFillTx/>
                    <a:latin typeface="Verdana" charset="0"/>
                    <a:ea typeface="Verdana" charset="0"/>
                  </a:endParaRPr>
                </a:p>
              </p:txBody>
            </p:sp>
            <p:grpSp>
              <p:nvGrpSpPr>
                <p:cNvPr id="135" name="Gruppe 134">
                  <a:extLst>
                    <a:ext uri="{FF2B5EF4-FFF2-40B4-BE49-F238E27FC236}">
                      <a16:creationId xmlns:a16="http://schemas.microsoft.com/office/drawing/2014/main" id="{60EFDD1A-CFDB-A34A-B8DA-920164CB33F8}"/>
                    </a:ext>
                  </a:extLst>
                </p:cNvPr>
                <p:cNvGrpSpPr/>
                <p:nvPr/>
              </p:nvGrpSpPr>
              <p:grpSpPr>
                <a:xfrm>
                  <a:off x="573342" y="2330371"/>
                  <a:ext cx="2017458" cy="1864897"/>
                  <a:chOff x="573342" y="2025564"/>
                  <a:chExt cx="2017458" cy="1864897"/>
                </a:xfrm>
              </p:grpSpPr>
              <p:sp>
                <p:nvSpPr>
                  <p:cNvPr id="162" name="Rektangel med enkelt afklippet hjørne 161">
                    <a:extLst>
                      <a:ext uri="{FF2B5EF4-FFF2-40B4-BE49-F238E27FC236}">
                        <a16:creationId xmlns:a16="http://schemas.microsoft.com/office/drawing/2014/main" id="{B8F554E7-D6C8-AC4A-9A45-FE112D97DC08}"/>
                      </a:ext>
                    </a:extLst>
                  </p:cNvPr>
                  <p:cNvSpPr/>
                  <p:nvPr/>
                </p:nvSpPr>
                <p:spPr>
                  <a:xfrm>
                    <a:off x="735454" y="3267964"/>
                    <a:ext cx="1828395" cy="565940"/>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Implementering af ny praksis i forhold til rengøring</a:t>
                    </a:r>
                  </a:p>
                  <a:p>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p>
                </p:txBody>
              </p:sp>
              <p:sp>
                <p:nvSpPr>
                  <p:cNvPr id="163" name="Rektangel 162">
                    <a:extLst>
                      <a:ext uri="{FF2B5EF4-FFF2-40B4-BE49-F238E27FC236}">
                        <a16:creationId xmlns:a16="http://schemas.microsoft.com/office/drawing/2014/main" id="{7A98DFED-23DD-9D42-A60B-C31C7EF4562B}"/>
                      </a:ext>
                    </a:extLst>
                  </p:cNvPr>
                  <p:cNvSpPr/>
                  <p:nvPr/>
                </p:nvSpPr>
                <p:spPr>
                  <a:xfrm>
                    <a:off x="735453" y="2025564"/>
                    <a:ext cx="1663582" cy="1125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64" name="Lige forbindelse 163">
                    <a:extLst>
                      <a:ext uri="{FF2B5EF4-FFF2-40B4-BE49-F238E27FC236}">
                        <a16:creationId xmlns:a16="http://schemas.microsoft.com/office/drawing/2014/main" id="{4BDA6828-0003-9349-81D1-DBB404A08568}"/>
                      </a:ext>
                    </a:extLst>
                  </p:cNvPr>
                  <p:cNvCxnSpPr>
                    <a:cxnSpLocks/>
                  </p:cNvCxnSpPr>
                  <p:nvPr/>
                </p:nvCxnSpPr>
                <p:spPr>
                  <a:xfrm flipH="1">
                    <a:off x="573342" y="2559795"/>
                    <a:ext cx="389466" cy="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65" name="Lige forbindelse 164">
                    <a:extLst>
                      <a:ext uri="{FF2B5EF4-FFF2-40B4-BE49-F238E27FC236}">
                        <a16:creationId xmlns:a16="http://schemas.microsoft.com/office/drawing/2014/main" id="{2E3C7862-1A36-8941-A057-FD0F5E2E30AF}"/>
                      </a:ext>
                    </a:extLst>
                  </p:cNvPr>
                  <p:cNvCxnSpPr>
                    <a:cxnSpLocks/>
                  </p:cNvCxnSpPr>
                  <p:nvPr/>
                </p:nvCxnSpPr>
                <p:spPr>
                  <a:xfrm>
                    <a:off x="573342" y="2569590"/>
                    <a:ext cx="0" cy="1320871"/>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66" name="Lige pilforbindelse 165">
                    <a:extLst>
                      <a:ext uri="{FF2B5EF4-FFF2-40B4-BE49-F238E27FC236}">
                        <a16:creationId xmlns:a16="http://schemas.microsoft.com/office/drawing/2014/main" id="{DE5E2DE9-2B8A-C244-A141-6F737C8F75B2}"/>
                      </a:ext>
                    </a:extLst>
                  </p:cNvPr>
                  <p:cNvCxnSpPr>
                    <a:cxnSpLocks/>
                  </p:cNvCxnSpPr>
                  <p:nvPr/>
                </p:nvCxnSpPr>
                <p:spPr>
                  <a:xfrm>
                    <a:off x="573342" y="3890461"/>
                    <a:ext cx="2017458" cy="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136" name="Gruppe 135">
                  <a:extLst>
                    <a:ext uri="{FF2B5EF4-FFF2-40B4-BE49-F238E27FC236}">
                      <a16:creationId xmlns:a16="http://schemas.microsoft.com/office/drawing/2014/main" id="{7D7E36E4-282F-9148-86F0-F227D6A90391}"/>
                    </a:ext>
                  </a:extLst>
                </p:cNvPr>
                <p:cNvGrpSpPr/>
                <p:nvPr/>
              </p:nvGrpSpPr>
              <p:grpSpPr>
                <a:xfrm>
                  <a:off x="2752687" y="2330371"/>
                  <a:ext cx="1988857" cy="1874692"/>
                  <a:chOff x="2939457" y="2025564"/>
                  <a:chExt cx="1988857" cy="1874692"/>
                </a:xfrm>
              </p:grpSpPr>
              <p:sp>
                <p:nvSpPr>
                  <p:cNvPr id="156" name="Rektangel med enkelt afklippet hjørne 155">
                    <a:extLst>
                      <a:ext uri="{FF2B5EF4-FFF2-40B4-BE49-F238E27FC236}">
                        <a16:creationId xmlns:a16="http://schemas.microsoft.com/office/drawing/2014/main" id="{88374A42-218F-EF4A-9987-1351BF85379D}"/>
                      </a:ext>
                    </a:extLst>
                  </p:cNvPr>
                  <p:cNvSpPr/>
                  <p:nvPr/>
                </p:nvSpPr>
                <p:spPr>
                  <a:xfrm>
                    <a:off x="3085151" y="3267964"/>
                    <a:ext cx="1816210" cy="582362"/>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Øget fragt som følge pandemien</a:t>
                    </a:r>
                  </a:p>
                </p:txBody>
              </p:sp>
              <p:sp>
                <p:nvSpPr>
                  <p:cNvPr id="157" name="Rektangel 156">
                    <a:extLst>
                      <a:ext uri="{FF2B5EF4-FFF2-40B4-BE49-F238E27FC236}">
                        <a16:creationId xmlns:a16="http://schemas.microsoft.com/office/drawing/2014/main" id="{040953D7-DF31-B841-83E5-353D56BDF0D4}"/>
                      </a:ext>
                    </a:extLst>
                  </p:cNvPr>
                  <p:cNvSpPr/>
                  <p:nvPr/>
                </p:nvSpPr>
                <p:spPr>
                  <a:xfrm>
                    <a:off x="3092091" y="2025564"/>
                    <a:ext cx="1663582" cy="112596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58" name="Lige forbindelse 157">
                    <a:extLst>
                      <a:ext uri="{FF2B5EF4-FFF2-40B4-BE49-F238E27FC236}">
                        <a16:creationId xmlns:a16="http://schemas.microsoft.com/office/drawing/2014/main" id="{C210E004-8E3D-5A45-8AC8-162FA078097A}"/>
                      </a:ext>
                    </a:extLst>
                  </p:cNvPr>
                  <p:cNvCxnSpPr>
                    <a:cxnSpLocks/>
                  </p:cNvCxnSpPr>
                  <p:nvPr/>
                </p:nvCxnSpPr>
                <p:spPr>
                  <a:xfrm flipH="1">
                    <a:off x="2939457" y="2569590"/>
                    <a:ext cx="389466" cy="0"/>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cxnSp>
                <p:nvCxnSpPr>
                  <p:cNvPr id="159" name="Lige forbindelse 158">
                    <a:extLst>
                      <a:ext uri="{FF2B5EF4-FFF2-40B4-BE49-F238E27FC236}">
                        <a16:creationId xmlns:a16="http://schemas.microsoft.com/office/drawing/2014/main" id="{21F786F5-6007-5A43-84E8-80E10CD6915B}"/>
                      </a:ext>
                    </a:extLst>
                  </p:cNvPr>
                  <p:cNvCxnSpPr>
                    <a:cxnSpLocks/>
                  </p:cNvCxnSpPr>
                  <p:nvPr/>
                </p:nvCxnSpPr>
                <p:spPr>
                  <a:xfrm>
                    <a:off x="2939457" y="2559795"/>
                    <a:ext cx="0" cy="1340461"/>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cxnSp>
                <p:nvCxnSpPr>
                  <p:cNvPr id="160" name="Lige pilforbindelse 159">
                    <a:extLst>
                      <a:ext uri="{FF2B5EF4-FFF2-40B4-BE49-F238E27FC236}">
                        <a16:creationId xmlns:a16="http://schemas.microsoft.com/office/drawing/2014/main" id="{0E5AEE0C-1C4A-D84E-A876-7AB4DD8A0796}"/>
                      </a:ext>
                    </a:extLst>
                  </p:cNvPr>
                  <p:cNvCxnSpPr>
                    <a:cxnSpLocks/>
                  </p:cNvCxnSpPr>
                  <p:nvPr/>
                </p:nvCxnSpPr>
                <p:spPr>
                  <a:xfrm>
                    <a:off x="2939457" y="3900256"/>
                    <a:ext cx="1988857" cy="0"/>
                  </a:xfrm>
                  <a:prstGeom prst="straightConnector1">
                    <a:avLst/>
                  </a:prstGeom>
                  <a:ln>
                    <a:solidFill>
                      <a:schemeClr val="accent3"/>
                    </a:solidFill>
                    <a:tailEnd type="triangle"/>
                  </a:ln>
                </p:spPr>
                <p:style>
                  <a:lnRef idx="1">
                    <a:schemeClr val="dk1"/>
                  </a:lnRef>
                  <a:fillRef idx="0">
                    <a:schemeClr val="dk1"/>
                  </a:fillRef>
                  <a:effectRef idx="0">
                    <a:schemeClr val="dk1"/>
                  </a:effectRef>
                  <a:fontRef idx="minor">
                    <a:schemeClr val="tx1"/>
                  </a:fontRef>
                </p:style>
              </p:cxnSp>
            </p:grpSp>
            <p:grpSp>
              <p:nvGrpSpPr>
                <p:cNvPr id="137" name="Gruppe 136">
                  <a:extLst>
                    <a:ext uri="{FF2B5EF4-FFF2-40B4-BE49-F238E27FC236}">
                      <a16:creationId xmlns:a16="http://schemas.microsoft.com/office/drawing/2014/main" id="{5BB5C021-0EBF-6344-91FE-6177C7386160}"/>
                    </a:ext>
                  </a:extLst>
                </p:cNvPr>
                <p:cNvGrpSpPr/>
                <p:nvPr/>
              </p:nvGrpSpPr>
              <p:grpSpPr>
                <a:xfrm>
                  <a:off x="4903431" y="2330371"/>
                  <a:ext cx="2051186" cy="1881878"/>
                  <a:chOff x="4935449" y="2025564"/>
                  <a:chExt cx="2051186" cy="1881878"/>
                </a:xfrm>
              </p:grpSpPr>
              <p:sp>
                <p:nvSpPr>
                  <p:cNvPr id="150" name="Rektangel med enkelt afklippet hjørne 149">
                    <a:extLst>
                      <a:ext uri="{FF2B5EF4-FFF2-40B4-BE49-F238E27FC236}">
                        <a16:creationId xmlns:a16="http://schemas.microsoft.com/office/drawing/2014/main" id="{002C59E4-5798-1C42-B81C-1D3FF66F9391}"/>
                      </a:ext>
                    </a:extLst>
                  </p:cNvPr>
                  <p:cNvSpPr/>
                  <p:nvPr/>
                </p:nvSpPr>
                <p:spPr>
                  <a:xfrm>
                    <a:off x="5072279" y="3280513"/>
                    <a:ext cx="1914356" cy="568251"/>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Medarbejderne skal kunne løse flere </a:t>
                    </a:r>
                    <a:r>
                      <a:rPr lang="da-DK" sz="1000" b="1" dirty="0" err="1">
                        <a:solidFill>
                          <a:schemeClr val="accent1"/>
                        </a:solidFill>
                        <a:latin typeface="Verdana" panose="020B0604030504040204" pitchFamily="34" charset="0"/>
                        <a:ea typeface="Verdana" panose="020B0604030504040204" pitchFamily="34" charset="0"/>
                        <a:cs typeface="Verdana" panose="020B0604030504040204" pitchFamily="34" charset="0"/>
                      </a:rPr>
                      <a:t>fors-kellige</a:t>
                    </a:r>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 opgaver end før</a:t>
                    </a:r>
                  </a:p>
                  <a:p>
                    <a:endPar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151" name="Rektangel 150">
                    <a:extLst>
                      <a:ext uri="{FF2B5EF4-FFF2-40B4-BE49-F238E27FC236}">
                        <a16:creationId xmlns:a16="http://schemas.microsoft.com/office/drawing/2014/main" id="{498391C3-C2E2-FE42-8A16-9C7D2A95F837}"/>
                      </a:ext>
                    </a:extLst>
                  </p:cNvPr>
                  <p:cNvSpPr/>
                  <p:nvPr/>
                </p:nvSpPr>
                <p:spPr>
                  <a:xfrm>
                    <a:off x="5078605" y="2025564"/>
                    <a:ext cx="1663582" cy="1125962"/>
                  </a:xfrm>
                  <a:prstGeom prst="rect">
                    <a:avLst/>
                  </a:prstGeom>
                  <a:solidFill>
                    <a:schemeClr val="accent5"/>
                  </a:solidFill>
                  <a:ln>
                    <a:solidFill>
                      <a:srgbClr val="D48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52" name="Lige forbindelse 151">
                    <a:extLst>
                      <a:ext uri="{FF2B5EF4-FFF2-40B4-BE49-F238E27FC236}">
                        <a16:creationId xmlns:a16="http://schemas.microsoft.com/office/drawing/2014/main" id="{80E9634B-E08D-604D-907A-4F88A9F4F6AE}"/>
                      </a:ext>
                    </a:extLst>
                  </p:cNvPr>
                  <p:cNvCxnSpPr>
                    <a:cxnSpLocks/>
                  </p:cNvCxnSpPr>
                  <p:nvPr/>
                </p:nvCxnSpPr>
                <p:spPr>
                  <a:xfrm flipH="1">
                    <a:off x="4935449" y="2576776"/>
                    <a:ext cx="389466" cy="0"/>
                  </a:xfrm>
                  <a:prstGeom prst="line">
                    <a:avLst/>
                  </a:prstGeom>
                  <a:ln>
                    <a:solidFill>
                      <a:srgbClr val="D48086"/>
                    </a:solidFill>
                  </a:ln>
                </p:spPr>
                <p:style>
                  <a:lnRef idx="1">
                    <a:schemeClr val="dk1"/>
                  </a:lnRef>
                  <a:fillRef idx="0">
                    <a:schemeClr val="dk1"/>
                  </a:fillRef>
                  <a:effectRef idx="0">
                    <a:schemeClr val="dk1"/>
                  </a:effectRef>
                  <a:fontRef idx="minor">
                    <a:schemeClr val="tx1"/>
                  </a:fontRef>
                </p:style>
              </p:cxnSp>
              <p:cxnSp>
                <p:nvCxnSpPr>
                  <p:cNvPr id="153" name="Lige forbindelse 152">
                    <a:extLst>
                      <a:ext uri="{FF2B5EF4-FFF2-40B4-BE49-F238E27FC236}">
                        <a16:creationId xmlns:a16="http://schemas.microsoft.com/office/drawing/2014/main" id="{25836AEB-3F85-4146-8120-8508B220AA62}"/>
                      </a:ext>
                    </a:extLst>
                  </p:cNvPr>
                  <p:cNvCxnSpPr>
                    <a:cxnSpLocks/>
                  </p:cNvCxnSpPr>
                  <p:nvPr/>
                </p:nvCxnSpPr>
                <p:spPr>
                  <a:xfrm>
                    <a:off x="4935449" y="2576776"/>
                    <a:ext cx="0" cy="1330666"/>
                  </a:xfrm>
                  <a:prstGeom prst="line">
                    <a:avLst/>
                  </a:prstGeom>
                  <a:ln>
                    <a:solidFill>
                      <a:srgbClr val="D48086"/>
                    </a:solidFill>
                  </a:ln>
                </p:spPr>
                <p:style>
                  <a:lnRef idx="1">
                    <a:schemeClr val="dk1"/>
                  </a:lnRef>
                  <a:fillRef idx="0">
                    <a:schemeClr val="dk1"/>
                  </a:fillRef>
                  <a:effectRef idx="0">
                    <a:schemeClr val="dk1"/>
                  </a:effectRef>
                  <a:fontRef idx="minor">
                    <a:schemeClr val="tx1"/>
                  </a:fontRef>
                </p:style>
              </p:cxnSp>
              <p:cxnSp>
                <p:nvCxnSpPr>
                  <p:cNvPr id="154" name="Lige pilforbindelse 153">
                    <a:extLst>
                      <a:ext uri="{FF2B5EF4-FFF2-40B4-BE49-F238E27FC236}">
                        <a16:creationId xmlns:a16="http://schemas.microsoft.com/office/drawing/2014/main" id="{B3E273CF-5FA0-FA46-B104-BFFAD4549329}"/>
                      </a:ext>
                    </a:extLst>
                  </p:cNvPr>
                  <p:cNvCxnSpPr>
                    <a:cxnSpLocks/>
                  </p:cNvCxnSpPr>
                  <p:nvPr/>
                </p:nvCxnSpPr>
                <p:spPr>
                  <a:xfrm>
                    <a:off x="4935449" y="3907442"/>
                    <a:ext cx="2051186" cy="0"/>
                  </a:xfrm>
                  <a:prstGeom prst="straightConnector1">
                    <a:avLst/>
                  </a:prstGeom>
                  <a:ln>
                    <a:solidFill>
                      <a:srgbClr val="D48086"/>
                    </a:solidFill>
                    <a:tailEnd type="triangle"/>
                  </a:ln>
                </p:spPr>
                <p:style>
                  <a:lnRef idx="1">
                    <a:schemeClr val="dk1"/>
                  </a:lnRef>
                  <a:fillRef idx="0">
                    <a:schemeClr val="dk1"/>
                  </a:fillRef>
                  <a:effectRef idx="0">
                    <a:schemeClr val="dk1"/>
                  </a:effectRef>
                  <a:fontRef idx="minor">
                    <a:schemeClr val="tx1"/>
                  </a:fontRef>
                </p:style>
              </p:cxnSp>
              <p:pic>
                <p:nvPicPr>
                  <p:cNvPr id="155" name="Billede 154">
                    <a:extLst>
                      <a:ext uri="{FF2B5EF4-FFF2-40B4-BE49-F238E27FC236}">
                        <a16:creationId xmlns:a16="http://schemas.microsoft.com/office/drawing/2014/main" id="{9C520124-4CB6-7447-B147-C2A2922D9D5C}"/>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5585603" y="2292358"/>
                    <a:ext cx="649586" cy="649586"/>
                  </a:xfrm>
                  <a:prstGeom prst="rect">
                    <a:avLst/>
                  </a:prstGeom>
                  <a:ln>
                    <a:noFill/>
                  </a:ln>
                </p:spPr>
              </p:pic>
            </p:grpSp>
            <p:sp>
              <p:nvSpPr>
                <p:cNvPr id="139" name="Rektangel 138">
                  <a:extLst>
                    <a:ext uri="{FF2B5EF4-FFF2-40B4-BE49-F238E27FC236}">
                      <a16:creationId xmlns:a16="http://schemas.microsoft.com/office/drawing/2014/main" id="{F313804D-83DA-CE40-A160-C064E9AE9364}"/>
                    </a:ext>
                  </a:extLst>
                </p:cNvPr>
                <p:cNvSpPr/>
                <p:nvPr/>
              </p:nvSpPr>
              <p:spPr>
                <a:xfrm>
                  <a:off x="573342" y="4319912"/>
                  <a:ext cx="2017458" cy="221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a-DK" sz="1000" dirty="0">
                    <a:solidFill>
                      <a:schemeClr val="tx1">
                        <a:lumMod val="65000"/>
                        <a:lumOff val="35000"/>
                      </a:schemeClr>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a:p>
                  <a:endPar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140" name="Rektangel 139">
                  <a:extLst>
                    <a:ext uri="{FF2B5EF4-FFF2-40B4-BE49-F238E27FC236}">
                      <a16:creationId xmlns:a16="http://schemas.microsoft.com/office/drawing/2014/main" id="{81B19AB8-76C4-484A-9C6A-F40FB5B25AEC}"/>
                    </a:ext>
                  </a:extLst>
                </p:cNvPr>
                <p:cNvSpPr/>
                <p:nvPr/>
              </p:nvSpPr>
              <p:spPr>
                <a:xfrm>
                  <a:off x="2756489" y="4319912"/>
                  <a:ext cx="2017458" cy="221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Aktiviteten på fragtområdet opleves at være stigende de senere år og især covid-19-pandemien har skabt behov for luftfragt pga. stort behov for levering af hjælpemidler.</a:t>
                  </a:r>
                </a:p>
              </p:txBody>
            </p:sp>
            <p:sp>
              <p:nvSpPr>
                <p:cNvPr id="141" name="Rektangel 140">
                  <a:extLst>
                    <a:ext uri="{FF2B5EF4-FFF2-40B4-BE49-F238E27FC236}">
                      <a16:creationId xmlns:a16="http://schemas.microsoft.com/office/drawing/2014/main" id="{B08B5E7E-7722-3B41-B4F4-20ADCC8CA536}"/>
                    </a:ext>
                  </a:extLst>
                </p:cNvPr>
                <p:cNvSpPr/>
                <p:nvPr/>
              </p:nvSpPr>
              <p:spPr>
                <a:xfrm>
                  <a:off x="4939636" y="4319912"/>
                  <a:ext cx="2017458" cy="221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Hjemsendelse og </a:t>
                  </a:r>
                  <a:r>
                    <a:rPr lang="da-DK" sz="1000" dirty="0" err="1">
                      <a:solidFill>
                        <a:schemeClr val="accent1"/>
                      </a:solidFill>
                      <a:latin typeface="Verdana" panose="020B0604030504040204" pitchFamily="34" charset="0"/>
                      <a:ea typeface="Verdana" panose="020B0604030504040204" pitchFamily="34" charset="0"/>
                      <a:cs typeface="Verdana" panose="020B0604030504040204" pitchFamily="34" charset="0"/>
                    </a:rPr>
                    <a:t>afskedig-elser</a:t>
                  </a:r>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 af medarbejdere med-fører at personalet skal kunne varetage flere </a:t>
                  </a:r>
                  <a:r>
                    <a:rPr lang="da-DK" sz="1000" dirty="0" err="1">
                      <a:solidFill>
                        <a:schemeClr val="accent1"/>
                      </a:solidFill>
                      <a:latin typeface="Verdana" panose="020B0604030504040204" pitchFamily="34" charset="0"/>
                      <a:ea typeface="Verdana" panose="020B0604030504040204" pitchFamily="34" charset="0"/>
                      <a:cs typeface="Verdana" panose="020B0604030504040204" pitchFamily="34" charset="0"/>
                    </a:rPr>
                    <a:t>fors-kellige</a:t>
                  </a:r>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 funktioner end før. Dette betyder både fordele og ulemper for lufthavnene.</a:t>
                  </a:r>
                </a:p>
              </p:txBody>
            </p:sp>
          </p:grpSp>
          <p:pic>
            <p:nvPicPr>
              <p:cNvPr id="168" name="Billede 167">
                <a:extLst>
                  <a:ext uri="{FF2B5EF4-FFF2-40B4-BE49-F238E27FC236}">
                    <a16:creationId xmlns:a16="http://schemas.microsoft.com/office/drawing/2014/main" id="{1317DBEB-53FD-134C-850B-8EB2DCCBD56E}"/>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3568335" y="4482720"/>
                <a:ext cx="689712" cy="689712"/>
              </a:xfrm>
              <a:prstGeom prst="rect">
                <a:avLst/>
              </a:prstGeom>
            </p:spPr>
          </p:pic>
          <p:pic>
            <p:nvPicPr>
              <p:cNvPr id="169" name="Billede 168">
                <a:extLst>
                  <a:ext uri="{FF2B5EF4-FFF2-40B4-BE49-F238E27FC236}">
                    <a16:creationId xmlns:a16="http://schemas.microsoft.com/office/drawing/2014/main" id="{F3C6E8B0-F1C1-6041-976C-21F18FE158AA}"/>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433737" y="4519235"/>
                <a:ext cx="616682" cy="616682"/>
              </a:xfrm>
              <a:prstGeom prst="rect">
                <a:avLst/>
              </a:prstGeom>
            </p:spPr>
          </p:pic>
        </p:grpSp>
        <p:sp>
          <p:nvSpPr>
            <p:cNvPr id="172" name="Rektangel 171">
              <a:extLst>
                <a:ext uri="{FF2B5EF4-FFF2-40B4-BE49-F238E27FC236}">
                  <a16:creationId xmlns:a16="http://schemas.microsoft.com/office/drawing/2014/main" id="{AC25F5B3-81C6-A144-8EC1-F0F3E04466EA}"/>
                </a:ext>
              </a:extLst>
            </p:cNvPr>
            <p:cNvSpPr/>
            <p:nvPr/>
          </p:nvSpPr>
          <p:spPr>
            <a:xfrm>
              <a:off x="1769394" y="4180659"/>
              <a:ext cx="2017458" cy="1686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Myndigheder, lufthavne og flyselskaber øger krav til rengøring pga. covid-19-pandemien, hvilket fører til implementering af ny rengøringspraksis, som ofte er meget forskellig fra selskab til selskab.</a:t>
              </a:r>
            </a:p>
          </p:txBody>
        </p:sp>
      </p:grpSp>
    </p:spTree>
    <p:extLst>
      <p:ext uri="{BB962C8B-B14F-4D97-AF65-F5344CB8AC3E}">
        <p14:creationId xmlns:p14="http://schemas.microsoft.com/office/powerpoint/2010/main" val="2890160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3D8FDF7-F650-214C-B346-7B5D91335E3F}"/>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Pandemiens påvirkning II</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Implementering af ny praksis i forhold til rengøring</a:t>
            </a: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 forbindelse med covid-19-pandemien er der, fordi lufthavnen er et mødested for store </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menneske-mængder</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fra alle dele af verden, naturligt opstået et behov for større fokus på antibakteriel rengøring. Det er både med hensyn til </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afspritning</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og rengøring af overflader i lufthavnen men også i selve flyvemaskinerne. Dette sker både på opfordring fra myndigheder og lufthavnene, men også flyselskaberne har strenge krav til, hvordan lufthavnspersonalet skal rengøre flyene.</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Disse krav er forskellige fra selskab til selskab, hvilket resulterer i en stor mængde af information, som personalet skal håndtere. Det blev klart, både fra on-the-spot-interviews med lufthavns-personale og observationsbesøg i Billund Lufthavn, at den nye praksis indenfor rengøring i den grad er implementeret i lufthavnene, og at det er en nødvendighed, som dog bringer nye udfordringer med sig.</a:t>
            </a:r>
            <a:b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b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b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Man kan med fordel tage ved lære af disse erfaringer og holde fast i gode vaner i tilfælde af, at lignende situationer opstår i fremtiden. Det vil være oplagt at holde sig opdateret på ny rengøringspraksis og de medfølgende ændringer i jobfunktionerne i lufthavnene, i forbindelse med eventuelle opdateringer af AMU-kurser i fremtiden.</a:t>
            </a:r>
            <a:endParaRPr lang="da-DK" sz="1100" dirty="0">
              <a:solidFill>
                <a:schemeClr val="tx1">
                  <a:lumMod val="65000"/>
                  <a:lumOff val="35000"/>
                </a:schemeClr>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Billede 5" descr="Et billede, der indeholder blå, drikkevand, tandbørste&#10;&#10;Automatisk genereret beskrivelse">
            <a:extLst>
              <a:ext uri="{FF2B5EF4-FFF2-40B4-BE49-F238E27FC236}">
                <a16:creationId xmlns:a16="http://schemas.microsoft.com/office/drawing/2014/main" id="{EC223125-6F7C-A149-BEC4-0772E1D167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85150" y="3324548"/>
            <a:ext cx="3269182" cy="2179455"/>
          </a:xfrm>
          <a:prstGeom prst="rect">
            <a:avLst/>
          </a:prstGeom>
          <a:effectLst>
            <a:softEdge rad="12700"/>
          </a:effectLst>
        </p:spPr>
      </p:pic>
    </p:spTree>
    <p:extLst>
      <p:ext uri="{BB962C8B-B14F-4D97-AF65-F5344CB8AC3E}">
        <p14:creationId xmlns:p14="http://schemas.microsoft.com/office/powerpoint/2010/main" val="1856898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7A92824-FA38-4C41-9C21-5ABE7FE749B9}"/>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6" name="Titel 1">
            <a:extLst>
              <a:ext uri="{FF2B5EF4-FFF2-40B4-BE49-F238E27FC236}">
                <a16:creationId xmlns:a16="http://schemas.microsoft.com/office/drawing/2014/main" id="{93BAB890-D21C-4FA3-A861-B0EA5583E86C}"/>
              </a:ext>
            </a:extLst>
          </p:cNvPr>
          <p:cNvSpPr txBox="1">
            <a:spLocks/>
          </p:cNvSpPr>
          <p:nvPr/>
        </p:nvSpPr>
        <p:spPr>
          <a:xfrm>
            <a:off x="585315" y="3266774"/>
            <a:ext cx="2789821" cy="886397"/>
          </a:xfrm>
          <a:prstGeom prst="rect">
            <a:avLst/>
          </a:prstGeom>
        </p:spPr>
        <p:txBody>
          <a:bodyPr vert="horz" wrap="square" lIns="0" tIns="0" rIns="0" bIns="0" rtlCol="0" anchor="b">
            <a:spAutoFit/>
          </a:bodyPr>
          <a:lstStyle>
            <a:lvl1pPr algn="l" defTabSz="914400" rtl="0" eaLnBrk="1" latinLnBrk="0" hangingPunct="1">
              <a:lnSpc>
                <a:spcPct val="90000"/>
              </a:lnSpc>
              <a:spcBef>
                <a:spcPct val="0"/>
              </a:spcBef>
              <a:buNone/>
              <a:defRPr sz="3200" kern="1200">
                <a:solidFill>
                  <a:schemeClr val="tx1"/>
                </a:solidFill>
                <a:latin typeface="Verdana" charset="0"/>
                <a:ea typeface="Verdana" charset="0"/>
                <a:cs typeface="Verdana"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da-DK" dirty="0">
                <a:solidFill>
                  <a:srgbClr val="004B60"/>
                </a:solidFill>
              </a:rPr>
              <a:t>Rapportens</a:t>
            </a:r>
          </a:p>
          <a:p>
            <a:pPr marL="0" marR="0" lvl="0" indent="0" algn="ctr" defTabSz="914400" rtl="0" eaLnBrk="1" fontAlgn="auto" latinLnBrk="0" hangingPunct="1">
              <a:lnSpc>
                <a:spcPct val="90000"/>
              </a:lnSpc>
              <a:spcBef>
                <a:spcPct val="0"/>
              </a:spcBef>
              <a:spcAft>
                <a:spcPts val="0"/>
              </a:spcAft>
              <a:buClrTx/>
              <a:buSzTx/>
              <a:buFontTx/>
              <a:buNone/>
              <a:tabLst/>
              <a:defRPr/>
            </a:pPr>
            <a:r>
              <a:rPr lang="da-DK" dirty="0">
                <a:solidFill>
                  <a:srgbClr val="004B60"/>
                </a:solidFill>
              </a:rPr>
              <a:t>i</a:t>
            </a:r>
            <a:r>
              <a:rPr kumimoji="0" lang="da-DK" sz="3200" i="0" u="none" strike="noStrike" kern="1200" cap="none" spc="0" normalizeH="0" baseline="0" noProof="0" dirty="0" err="1">
                <a:ln>
                  <a:noFill/>
                </a:ln>
                <a:solidFill>
                  <a:srgbClr val="004B60"/>
                </a:solidFill>
                <a:effectLst/>
                <a:uLnTx/>
                <a:uFillTx/>
                <a:latin typeface="Verdana" charset="0"/>
                <a:ea typeface="Verdana" charset="0"/>
              </a:rPr>
              <a:t>ndhold</a:t>
            </a:r>
            <a:endParaRPr kumimoji="0" lang="da-DK" sz="3200" i="0" u="none" strike="noStrike" kern="1200" cap="none" spc="0" normalizeH="0" baseline="0" noProof="0" dirty="0">
              <a:ln>
                <a:noFill/>
              </a:ln>
              <a:solidFill>
                <a:srgbClr val="DC295C"/>
              </a:solidFill>
              <a:effectLst/>
              <a:uLnTx/>
              <a:uFillTx/>
              <a:latin typeface="Verdana" charset="0"/>
              <a:ea typeface="Verdana" charset="0"/>
            </a:endParaRPr>
          </a:p>
        </p:txBody>
      </p:sp>
      <p:cxnSp>
        <p:nvCxnSpPr>
          <p:cNvPr id="7" name="Lige forbindelse 4">
            <a:extLst>
              <a:ext uri="{FF2B5EF4-FFF2-40B4-BE49-F238E27FC236}">
                <a16:creationId xmlns:a16="http://schemas.microsoft.com/office/drawing/2014/main" id="{0D8085BD-8F49-4A9F-9878-83B696252BD1}"/>
              </a:ext>
            </a:extLst>
          </p:cNvPr>
          <p:cNvCxnSpPr>
            <a:cxnSpLocks/>
          </p:cNvCxnSpPr>
          <p:nvPr/>
        </p:nvCxnSpPr>
        <p:spPr>
          <a:xfrm>
            <a:off x="3734207" y="1511329"/>
            <a:ext cx="0" cy="4437786"/>
          </a:xfrm>
          <a:prstGeom prst="line">
            <a:avLst/>
          </a:prstGeom>
          <a:ln w="12700"/>
        </p:spPr>
        <p:style>
          <a:lnRef idx="1">
            <a:schemeClr val="dk1"/>
          </a:lnRef>
          <a:fillRef idx="0">
            <a:schemeClr val="dk1"/>
          </a:fillRef>
          <a:effectRef idx="0">
            <a:schemeClr val="dk1"/>
          </a:effectRef>
          <a:fontRef idx="minor">
            <a:schemeClr val="tx1"/>
          </a:fontRef>
        </p:style>
      </p:cxnSp>
      <p:sp>
        <p:nvSpPr>
          <p:cNvPr id="8" name="Slide Number Placeholder 5">
            <a:extLst>
              <a:ext uri="{FF2B5EF4-FFF2-40B4-BE49-F238E27FC236}">
                <a16:creationId xmlns:a16="http://schemas.microsoft.com/office/drawing/2014/main" id="{0B3E4634-9F27-0A44-A4A5-6FD86A5931D9}"/>
              </a:ext>
            </a:extLst>
          </p:cNvPr>
          <p:cNvSpPr txBox="1">
            <a:spLocks/>
          </p:cNvSpPr>
          <p:nvPr/>
        </p:nvSpPr>
        <p:spPr>
          <a:xfrm>
            <a:off x="7406346" y="637057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1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FE7E55A-794E-8747-82B3-B72CF94B27E5}" type="slidenum">
              <a:rPr lang="en-US" smtClean="0"/>
              <a:pPr/>
              <a:t>2</a:t>
            </a:fld>
            <a:endParaRPr lang="en-US" dirty="0"/>
          </a:p>
        </p:txBody>
      </p:sp>
      <p:sp>
        <p:nvSpPr>
          <p:cNvPr id="9" name="Tekstfelt 8">
            <a:extLst>
              <a:ext uri="{FF2B5EF4-FFF2-40B4-BE49-F238E27FC236}">
                <a16:creationId xmlns:a16="http://schemas.microsoft.com/office/drawing/2014/main" id="{CEDEF149-B796-D44B-8500-637B1A30EA26}"/>
              </a:ext>
            </a:extLst>
          </p:cNvPr>
          <p:cNvSpPr txBox="1"/>
          <p:nvPr/>
        </p:nvSpPr>
        <p:spPr>
          <a:xfrm>
            <a:off x="4093279" y="1570748"/>
            <a:ext cx="5404284" cy="4495201"/>
          </a:xfrm>
          <a:prstGeom prst="rect">
            <a:avLst/>
          </a:prstGeom>
          <a:noFill/>
        </p:spPr>
        <p:txBody>
          <a:bodyPr wrap="square" rtlCol="0">
            <a:normAutofit/>
          </a:bodyPr>
          <a:lstStyle/>
          <a:p>
            <a:pPr marL="342900" indent="-342900">
              <a:lnSpc>
                <a:spcPct val="150000"/>
              </a:lnSpc>
              <a:buAutoNum type="arabicPeriod"/>
            </a:pPr>
            <a:r>
              <a:rPr lang="da-DK" sz="1200" dirty="0">
                <a:solidFill>
                  <a:schemeClr val="accent1"/>
                </a:solidFill>
                <a:latin typeface="Verdana" panose="020B0604030504040204" pitchFamily="34" charset="0"/>
                <a:ea typeface="Verdana" panose="020B0604030504040204" pitchFamily="34" charset="0"/>
                <a:cs typeface="Verdana" panose="020B0604030504040204" pitchFamily="34" charset="0"/>
              </a:rPr>
              <a:t>Om denne rapport</a:t>
            </a:r>
          </a:p>
          <a:p>
            <a:pPr marL="342900" indent="-342900">
              <a:lnSpc>
                <a:spcPct val="150000"/>
              </a:lnSpc>
              <a:buAutoNum type="arabicPeriod"/>
            </a:pPr>
            <a:r>
              <a:rPr lang="da-DK" sz="1200" dirty="0">
                <a:solidFill>
                  <a:schemeClr val="accent1"/>
                </a:solidFill>
                <a:latin typeface="Verdana" panose="020B0604030504040204" pitchFamily="34" charset="0"/>
                <a:ea typeface="Verdana" panose="020B0604030504040204" pitchFamily="34" charset="0"/>
                <a:cs typeface="Verdana" panose="020B0604030504040204" pitchFamily="34" charset="0"/>
              </a:rPr>
              <a:t>Indledning og baggrund</a:t>
            </a:r>
          </a:p>
          <a:p>
            <a:pPr marL="342900" indent="-342900">
              <a:lnSpc>
                <a:spcPct val="150000"/>
              </a:lnSpc>
              <a:buAutoNum type="arabicPeriod"/>
            </a:pPr>
            <a:r>
              <a:rPr lang="da-DK" sz="1200" dirty="0">
                <a:solidFill>
                  <a:schemeClr val="accent1"/>
                </a:solidFill>
                <a:latin typeface="Verdana" panose="020B0604030504040204" pitchFamily="34" charset="0"/>
                <a:ea typeface="Verdana" panose="020B0604030504040204" pitchFamily="34" charset="0"/>
                <a:cs typeface="Verdana" panose="020B0604030504040204" pitchFamily="34" charset="0"/>
              </a:rPr>
              <a:t>Analysens mål</a:t>
            </a:r>
          </a:p>
          <a:p>
            <a:pPr marL="342900" indent="-342900">
              <a:lnSpc>
                <a:spcPct val="150000"/>
              </a:lnSpc>
              <a:buAutoNum type="arabicPeriod"/>
            </a:pPr>
            <a:r>
              <a:rPr lang="da-DK" sz="1200" dirty="0">
                <a:solidFill>
                  <a:schemeClr val="accent1"/>
                </a:solidFill>
                <a:latin typeface="Verdana" panose="020B0604030504040204" pitchFamily="34" charset="0"/>
                <a:ea typeface="Verdana" panose="020B0604030504040204" pitchFamily="34" charset="0"/>
                <a:cs typeface="Verdana" panose="020B0604030504040204" pitchFamily="34" charset="0"/>
              </a:rPr>
              <a:t>Hovedkonklusioner</a:t>
            </a:r>
          </a:p>
          <a:p>
            <a:pPr marL="342900" indent="-342900">
              <a:lnSpc>
                <a:spcPct val="150000"/>
              </a:lnSpc>
              <a:buAutoNum type="arabicPeriod"/>
            </a:pPr>
            <a:r>
              <a:rPr lang="da-DK" sz="1200" dirty="0">
                <a:solidFill>
                  <a:schemeClr val="accent1"/>
                </a:solidFill>
                <a:latin typeface="Verdana" panose="020B0604030504040204" pitchFamily="34" charset="0"/>
                <a:ea typeface="Verdana" panose="020B0604030504040204" pitchFamily="34" charset="0"/>
                <a:cs typeface="Verdana" panose="020B0604030504040204" pitchFamily="34" charset="0"/>
              </a:rPr>
              <a:t>Opmærksomhedspunkter</a:t>
            </a:r>
          </a:p>
          <a:p>
            <a:pPr marL="342900" indent="-342900">
              <a:lnSpc>
                <a:spcPct val="150000"/>
              </a:lnSpc>
              <a:buAutoNum type="arabicPeriod"/>
            </a:pPr>
            <a:r>
              <a:rPr lang="da-DK" sz="1200" dirty="0">
                <a:solidFill>
                  <a:schemeClr val="accent1"/>
                </a:solidFill>
                <a:latin typeface="Verdana" panose="020B0604030504040204" pitchFamily="34" charset="0"/>
                <a:ea typeface="Verdana" panose="020B0604030504040204" pitchFamily="34" charset="0"/>
                <a:cs typeface="Verdana" panose="020B0604030504040204" pitchFamily="34" charset="0"/>
              </a:rPr>
              <a:t>Analyse</a:t>
            </a:r>
          </a:p>
          <a:p>
            <a:pPr marL="800100" lvl="1" indent="-342900">
              <a:lnSpc>
                <a:spcPct val="150000"/>
              </a:lnSpc>
              <a:buFont typeface="+mj-lt"/>
              <a:buAutoNum type="romanUcPeriod"/>
            </a:pPr>
            <a:r>
              <a:rPr lang="da-DK" sz="1200" dirty="0">
                <a:solidFill>
                  <a:schemeClr val="accent1"/>
                </a:solidFill>
                <a:latin typeface="Verdana" panose="020B0604030504040204" pitchFamily="34" charset="0"/>
                <a:ea typeface="Verdana" panose="020B0604030504040204" pitchFamily="34" charset="0"/>
                <a:cs typeface="Verdana" panose="020B0604030504040204" pitchFamily="34" charset="0"/>
              </a:rPr>
              <a:t>Arbejdet i lufthavnen</a:t>
            </a:r>
          </a:p>
          <a:p>
            <a:pPr marL="800100" lvl="1" indent="-342900">
              <a:lnSpc>
                <a:spcPct val="150000"/>
              </a:lnSpc>
              <a:buFont typeface="+mj-lt"/>
              <a:buAutoNum type="romanUcPeriod"/>
            </a:pPr>
            <a:r>
              <a:rPr lang="da-DK" sz="1200" dirty="0">
                <a:solidFill>
                  <a:schemeClr val="accent1"/>
                </a:solidFill>
                <a:latin typeface="Verdana" panose="020B0604030504040204" pitchFamily="34" charset="0"/>
                <a:ea typeface="Verdana" panose="020B0604030504040204" pitchFamily="34" charset="0"/>
                <a:cs typeface="Verdana" panose="020B0604030504040204" pitchFamily="34" charset="0"/>
              </a:rPr>
              <a:t>Pandemiens påvirkning</a:t>
            </a:r>
          </a:p>
          <a:p>
            <a:pPr marL="800100" lvl="1" indent="-342900">
              <a:lnSpc>
                <a:spcPct val="150000"/>
              </a:lnSpc>
              <a:buAutoNum type="romanUcPeriod"/>
            </a:pPr>
            <a:r>
              <a:rPr lang="da-DK" sz="1200" dirty="0">
                <a:solidFill>
                  <a:schemeClr val="accent1"/>
                </a:solidFill>
                <a:latin typeface="Verdana" panose="020B0604030504040204" pitchFamily="34" charset="0"/>
                <a:ea typeface="Verdana" panose="020B0604030504040204" pitchFamily="34" charset="0"/>
                <a:cs typeface="Verdana" panose="020B0604030504040204" pitchFamily="34" charset="0"/>
              </a:rPr>
              <a:t>Alsidig vs. specialiseret arbejdsdeling</a:t>
            </a:r>
          </a:p>
          <a:p>
            <a:pPr marL="800100" lvl="1" indent="-342900">
              <a:lnSpc>
                <a:spcPct val="150000"/>
              </a:lnSpc>
              <a:buAutoNum type="romanUcPeriod"/>
            </a:pPr>
            <a:r>
              <a:rPr lang="da-DK" sz="1200" dirty="0">
                <a:solidFill>
                  <a:schemeClr val="accent1"/>
                </a:solidFill>
                <a:latin typeface="Verdana" panose="020B0604030504040204" pitchFamily="34" charset="0"/>
                <a:ea typeface="Verdana" panose="020B0604030504040204" pitchFamily="34" charset="0"/>
                <a:cs typeface="Verdana" panose="020B0604030504040204" pitchFamily="34" charset="0"/>
              </a:rPr>
              <a:t>Den teknologiske udviklings indflydelse</a:t>
            </a:r>
          </a:p>
          <a:p>
            <a:pPr marL="800100" lvl="1" indent="-342900">
              <a:lnSpc>
                <a:spcPct val="150000"/>
              </a:lnSpc>
              <a:buAutoNum type="romanUcPeriod"/>
            </a:pPr>
            <a:r>
              <a:rPr lang="da-DK" sz="1200" dirty="0">
                <a:solidFill>
                  <a:schemeClr val="accent1"/>
                </a:solidFill>
                <a:latin typeface="Verdana" panose="020B0604030504040204" pitchFamily="34" charset="0"/>
                <a:ea typeface="Verdana" panose="020B0604030504040204" pitchFamily="34" charset="0"/>
                <a:cs typeface="Verdana" panose="020B0604030504040204" pitchFamily="34" charset="0"/>
              </a:rPr>
              <a:t>Forandringer ift. regler og love</a:t>
            </a:r>
          </a:p>
          <a:p>
            <a:pPr marL="800100" lvl="1" indent="-342900">
              <a:lnSpc>
                <a:spcPct val="150000"/>
              </a:lnSpc>
              <a:buAutoNum type="romanUcPeriod"/>
            </a:pPr>
            <a:r>
              <a:rPr lang="da-DK" sz="1200" dirty="0">
                <a:solidFill>
                  <a:schemeClr val="accent1"/>
                </a:solidFill>
                <a:latin typeface="Verdana" panose="020B0604030504040204" pitchFamily="34" charset="0"/>
                <a:ea typeface="Verdana" panose="020B0604030504040204" pitchFamily="34" charset="0"/>
                <a:cs typeface="Verdana" panose="020B0604030504040204" pitchFamily="34" charset="0"/>
              </a:rPr>
              <a:t>Grøn omstilling</a:t>
            </a:r>
          </a:p>
          <a:p>
            <a:pPr marL="800100" lvl="1" indent="-342900">
              <a:lnSpc>
                <a:spcPct val="150000"/>
              </a:lnSpc>
              <a:buAutoNum type="romanUcPeriod"/>
            </a:pPr>
            <a:r>
              <a:rPr lang="da-DK" sz="1200" dirty="0">
                <a:solidFill>
                  <a:schemeClr val="accent1"/>
                </a:solidFill>
                <a:latin typeface="Verdana" panose="020B0604030504040204" pitchFamily="34" charset="0"/>
                <a:ea typeface="Verdana" panose="020B0604030504040204" pitchFamily="34" charset="0"/>
                <a:cs typeface="Verdana" panose="020B0604030504040204" pitchFamily="34" charset="0"/>
              </a:rPr>
              <a:t>Brug af AMU-kurser</a:t>
            </a:r>
          </a:p>
          <a:p>
            <a:pPr marL="800100" lvl="1" indent="-342900">
              <a:lnSpc>
                <a:spcPct val="150000"/>
              </a:lnSpc>
              <a:buAutoNum type="romanUcPeriod"/>
            </a:pPr>
            <a:r>
              <a:rPr lang="da-DK" sz="1200" dirty="0">
                <a:solidFill>
                  <a:schemeClr val="accent1"/>
                </a:solidFill>
                <a:latin typeface="Verdana" panose="020B0604030504040204" pitchFamily="34" charset="0"/>
                <a:ea typeface="Verdana" panose="020B0604030504040204" pitchFamily="34" charset="0"/>
                <a:cs typeface="Verdana" panose="020B0604030504040204" pitchFamily="34" charset="0"/>
              </a:rPr>
              <a:t>Ønsker til ændringer i AMU-kurser</a:t>
            </a:r>
          </a:p>
          <a:p>
            <a:pPr marL="342900" indent="-342900">
              <a:lnSpc>
                <a:spcPct val="150000"/>
              </a:lnSpc>
              <a:buAutoNum type="arabicPeriod"/>
            </a:pPr>
            <a:r>
              <a:rPr lang="da-DK" sz="1200" dirty="0">
                <a:solidFill>
                  <a:schemeClr val="accent1"/>
                </a:solidFill>
                <a:latin typeface="Verdana" panose="020B0604030504040204" pitchFamily="34" charset="0"/>
                <a:ea typeface="Verdana" panose="020B0604030504040204" pitchFamily="34" charset="0"/>
                <a:cs typeface="Verdana" panose="020B0604030504040204" pitchFamily="34" charset="0"/>
              </a:rPr>
              <a:t>Data og metode</a:t>
            </a:r>
          </a:p>
        </p:txBody>
      </p:sp>
    </p:spTree>
    <p:extLst>
      <p:ext uri="{BB962C8B-B14F-4D97-AF65-F5344CB8AC3E}">
        <p14:creationId xmlns:p14="http://schemas.microsoft.com/office/powerpoint/2010/main" val="2944780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3D8FDF7-F650-214C-B346-7B5D91335E3F}"/>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Pandemiens påvirkning III</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pPr lvl="0"/>
            <a:r>
              <a:rPr lang="da-DK" sz="1100" b="1"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En afledt effekt af pandemien er øget fragt</a:t>
            </a:r>
          </a:p>
          <a:p>
            <a:pPr lvl="0"/>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Aktiviteten for luftfragt har generelt været stigende de senere år, men særligt under covid-19-pandemien, har lufthavnene oplevet en større mængde af fragt. Dette skyldes især det store behov for en hurtig levering af store mængder af hjælpemidler som mundbind og handsker. Både on-the-spot interviews med medarbejdere i </a:t>
            </a:r>
            <a:r>
              <a:rPr lang="da-DK" sz="1100" dirty="0" err="1">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cargo</a:t>
            </a:r>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-afdelingen i Billund lufthavn og følgende citat fra en anden medarbejder bekræfter dette:</a:t>
            </a:r>
          </a:p>
          <a:p>
            <a:pPr lvl="0"/>
            <a:endPar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endParaRPr>
          </a:p>
          <a:p>
            <a:pPr lvl="0" algn="ct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Fragtmængden er blevet højere. Det skyldes, at det har været svært at transportere over landegrænser, og så har man brugt fly selvom det er dyrere og har løst udfordringer med ting der skulle hurtigt frem. Og så generelt en stigning i alt luftfragt.</a:t>
            </a:r>
          </a:p>
          <a:p>
            <a:pPr marL="171450" lvl="0" indent="-171450" algn="ctr">
              <a:buFontTx/>
              <a:buChar char="-"/>
            </a:pP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Medarbejder</a:t>
            </a: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Andre interviewpersoner påpeger, at denne øgede aktivitet skaber problemer med at rekruttere personale, både i forhold til mængden af ansøgere som er for lille, men også i forhold til kvaliteten af de ansøgninger, som de modtager, som er for lav.</a:t>
            </a: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Billede 5" descr="Et billede, der indeholder udendørs, luftfartøj&#10;&#10;Automatisk genereret beskrivelse">
            <a:extLst>
              <a:ext uri="{FF2B5EF4-FFF2-40B4-BE49-F238E27FC236}">
                <a16:creationId xmlns:a16="http://schemas.microsoft.com/office/drawing/2014/main" id="{EAA8F47E-7889-0F45-8FA2-39D468C052BC}"/>
              </a:ext>
            </a:extLst>
          </p:cNvPr>
          <p:cNvPicPr>
            <a:picLocks noChangeAspect="1"/>
          </p:cNvPicPr>
          <p:nvPr/>
        </p:nvPicPr>
        <p:blipFill>
          <a:blip r:embed="rId3"/>
          <a:stretch>
            <a:fillRect/>
          </a:stretch>
        </p:blipFill>
        <p:spPr>
          <a:xfrm rot="5400000">
            <a:off x="5470668" y="2296406"/>
            <a:ext cx="3871356" cy="2903517"/>
          </a:xfrm>
          <a:prstGeom prst="rect">
            <a:avLst/>
          </a:prstGeom>
        </p:spPr>
      </p:pic>
    </p:spTree>
    <p:extLst>
      <p:ext uri="{BB962C8B-B14F-4D97-AF65-F5344CB8AC3E}">
        <p14:creationId xmlns:p14="http://schemas.microsoft.com/office/powerpoint/2010/main" val="1067922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3D8FDF7-F650-214C-B346-7B5D91335E3F}"/>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Pandemiens påvirkning IV</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Som følge af pandemien skal medarbejderne kunne løse flere forskellige opgaver end før</a:t>
            </a: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Flere af interviewpersonerne oplever også, at jobfunktionerne i lufthavnene har ændret sig som følge af covid-19 – personalet i lufthavnene skal kunne mere forskelligt end før. Pandemien har medført </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afske-digelser</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og hjemsendelser, hvorfor medarbejderne har været nødt til at tage kollegaers arbejdsopgaver på deres skuldre. En mellemleder beskriver det således:</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Vores branche har været ramt af hjemsendelse og det der er kommet ud af det er, at vores medarbejdere skal have flere kasketter på. Nu får vi medarbejdere tilbage der var vant til at lave 3 opgaver og som nu skal lave 8 forskellige opgaver.</a:t>
            </a:r>
          </a:p>
          <a:p>
            <a:pPr marL="171450" indent="-171450" algn="ctr">
              <a:buFontTx/>
              <a:buChar char="-"/>
            </a:pP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Mellemleder</a:t>
            </a:r>
          </a:p>
          <a:p>
            <a:pPr algn="ctr"/>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Der bliver både fortalt om fordele og ulemper ved den alsidige arbejdsdeling, både i relation til ændringer i jobfunktioner som følge af pandemien, men også på et generelt plan. Dette bliver beskrevet nærmere i næste afsnit.</a:t>
            </a: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Det er </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MB’s</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anbefaling, at man holder fast og lærer af de erfaringer, man har gjort sig under pandemien, f.eks. i forhold til ny rengøringspraksis og ændringer i arbejdsorganisering, i tilfælde af en ny pandemi eller lignende situationer.</a:t>
            </a:r>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b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b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b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Billede 5" descr="Et billede, der indeholder himmel, udendørs, asfalt, dag&#10;&#10;Automatisk genereret beskrivelse">
            <a:extLst>
              <a:ext uri="{FF2B5EF4-FFF2-40B4-BE49-F238E27FC236}">
                <a16:creationId xmlns:a16="http://schemas.microsoft.com/office/drawing/2014/main" id="{6958041C-4338-CC4D-918D-4A66258D218C}"/>
              </a:ext>
            </a:extLst>
          </p:cNvPr>
          <p:cNvPicPr>
            <a:picLocks noChangeAspect="1"/>
          </p:cNvPicPr>
          <p:nvPr/>
        </p:nvPicPr>
        <p:blipFill>
          <a:blip r:embed="rId3"/>
          <a:stretch>
            <a:fillRect/>
          </a:stretch>
        </p:blipFill>
        <p:spPr>
          <a:xfrm>
            <a:off x="5400935" y="2195869"/>
            <a:ext cx="4037611" cy="3028208"/>
          </a:xfrm>
          <a:prstGeom prst="rect">
            <a:avLst/>
          </a:prstGeom>
        </p:spPr>
      </p:pic>
    </p:spTree>
    <p:extLst>
      <p:ext uri="{BB962C8B-B14F-4D97-AF65-F5344CB8AC3E}">
        <p14:creationId xmlns:p14="http://schemas.microsoft.com/office/powerpoint/2010/main" val="286323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7A5B7D1-ABF3-CF4D-9DA9-EFDDA5E2E0DA}"/>
              </a:ext>
            </a:extLst>
          </p:cNvPr>
          <p:cNvSpPr/>
          <p:nvPr/>
        </p:nvSpPr>
        <p:spPr>
          <a:xfrm>
            <a:off x="0" y="1353997"/>
            <a:ext cx="9906000" cy="4711952"/>
          </a:xfrm>
          <a:prstGeom prst="rect">
            <a:avLst/>
          </a:prstGeom>
          <a:solidFill>
            <a:srgbClr val="EA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a:t>
            </a:r>
            <a:r>
              <a:rPr lang="da-DK" dirty="0"/>
              <a:t>Alsidig vs. specialiseret arbejdsdeling</a:t>
            </a:r>
            <a:endParaRPr lang="da-DK" b="0" dirty="0">
              <a:solidFill>
                <a:schemeClr val="accent1"/>
              </a:solidFill>
            </a:endParaRPr>
          </a:p>
        </p:txBody>
      </p:sp>
      <p:sp>
        <p:nvSpPr>
          <p:cNvPr id="4" name="Tekstfelt 3">
            <a:extLst>
              <a:ext uri="{FF2B5EF4-FFF2-40B4-BE49-F238E27FC236}">
                <a16:creationId xmlns:a16="http://schemas.microsoft.com/office/drawing/2014/main" id="{C5D8838C-2153-7343-AF0F-9AB42A646ECC}"/>
              </a:ext>
            </a:extLst>
          </p:cNvPr>
          <p:cNvSpPr txBox="1"/>
          <p:nvPr/>
        </p:nvSpPr>
        <p:spPr>
          <a:xfrm>
            <a:off x="425330" y="1534917"/>
            <a:ext cx="9042352" cy="876510"/>
          </a:xfrm>
          <a:prstGeom prst="rect">
            <a:avLst/>
          </a:prstGeom>
          <a:noFill/>
        </p:spPr>
        <p:txBody>
          <a:bodyPr wrap="square" rtlCol="0">
            <a:noAutofit/>
          </a:bodyPr>
          <a:lstStyle/>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 følgende afsnit beskrives arbejdsorganiseringen i de danske lufthavne samt de fordele og ulemper ved en alsidig arbejdsdeling, som beskrives af interviewpersonerne. Herunder ses en kort opsummering af delanalysens fund.</a:t>
            </a:r>
          </a:p>
        </p:txBody>
      </p:sp>
      <p:grpSp>
        <p:nvGrpSpPr>
          <p:cNvPr id="44" name="Gruppe 43">
            <a:extLst>
              <a:ext uri="{FF2B5EF4-FFF2-40B4-BE49-F238E27FC236}">
                <a16:creationId xmlns:a16="http://schemas.microsoft.com/office/drawing/2014/main" id="{2C3F53E7-05A1-E64A-8E2A-1B08001B335E}"/>
              </a:ext>
            </a:extLst>
          </p:cNvPr>
          <p:cNvGrpSpPr/>
          <p:nvPr/>
        </p:nvGrpSpPr>
        <p:grpSpPr>
          <a:xfrm>
            <a:off x="1769394" y="2191119"/>
            <a:ext cx="8968591" cy="4311729"/>
            <a:chOff x="1769394" y="2191119"/>
            <a:chExt cx="8968591" cy="4311729"/>
          </a:xfrm>
        </p:grpSpPr>
        <p:grpSp>
          <p:nvGrpSpPr>
            <p:cNvPr id="9" name="Gruppe 8">
              <a:extLst>
                <a:ext uri="{FF2B5EF4-FFF2-40B4-BE49-F238E27FC236}">
                  <a16:creationId xmlns:a16="http://schemas.microsoft.com/office/drawing/2014/main" id="{B88FF1FC-FBF6-0041-AE3B-DCEB48A7456A}"/>
                </a:ext>
              </a:extLst>
            </p:cNvPr>
            <p:cNvGrpSpPr/>
            <p:nvPr/>
          </p:nvGrpSpPr>
          <p:grpSpPr>
            <a:xfrm>
              <a:off x="1769394" y="2191119"/>
              <a:ext cx="8968591" cy="4311729"/>
              <a:chOff x="1769394" y="2191119"/>
              <a:chExt cx="8968591" cy="4311729"/>
            </a:xfrm>
          </p:grpSpPr>
          <p:grpSp>
            <p:nvGrpSpPr>
              <p:cNvPr id="12" name="Gruppe 11">
                <a:extLst>
                  <a:ext uri="{FF2B5EF4-FFF2-40B4-BE49-F238E27FC236}">
                    <a16:creationId xmlns:a16="http://schemas.microsoft.com/office/drawing/2014/main" id="{7472CC5C-7416-9C47-A158-2A5FCE50CB04}"/>
                  </a:ext>
                </a:extLst>
              </p:cNvPr>
              <p:cNvGrpSpPr/>
              <p:nvPr/>
            </p:nvGrpSpPr>
            <p:grpSpPr>
              <a:xfrm>
                <a:off x="1769394" y="2191119"/>
                <a:ext cx="8968591" cy="4311729"/>
                <a:chOff x="573342" y="2330371"/>
                <a:chExt cx="8968591" cy="4311729"/>
              </a:xfrm>
            </p:grpSpPr>
            <p:sp>
              <p:nvSpPr>
                <p:cNvPr id="16" name="Tekstfelt 15">
                  <a:extLst>
                    <a:ext uri="{FF2B5EF4-FFF2-40B4-BE49-F238E27FC236}">
                      <a16:creationId xmlns:a16="http://schemas.microsoft.com/office/drawing/2014/main" id="{1A2B3061-E102-A94C-A636-54A30DE6FE9E}"/>
                    </a:ext>
                  </a:extLst>
                </p:cNvPr>
                <p:cNvSpPr txBox="1"/>
                <p:nvPr/>
              </p:nvSpPr>
              <p:spPr>
                <a:xfrm>
                  <a:off x="9541933" y="6642100"/>
                  <a:ext cx="0" cy="0"/>
                </a:xfrm>
                <a:prstGeom prst="rect">
                  <a:avLst/>
                </a:prstGeom>
              </p:spPr>
              <p:txBody>
                <a:bodyPr vert="horz" wrap="none" lIns="0" tIns="0" rIns="0" bIns="0" rtlCol="0">
                  <a:normAutofit fontScale="25000" lnSpcReduction="20000"/>
                </a:bodyPr>
                <a:lstStyle/>
                <a:p>
                  <a:pPr marL="0" marR="0" indent="0" algn="ctr" defTabSz="914400" rtl="0" eaLnBrk="1" fontAlgn="t" latinLnBrk="0" hangingPunct="1">
                    <a:lnSpc>
                      <a:spcPct val="150000"/>
                    </a:lnSpc>
                    <a:spcBef>
                      <a:spcPts val="1000"/>
                    </a:spcBef>
                    <a:spcAft>
                      <a:spcPts val="0"/>
                    </a:spcAft>
                    <a:buClrTx/>
                    <a:buSzTx/>
                    <a:buFontTx/>
                    <a:buNone/>
                    <a:tabLst/>
                  </a:pPr>
                  <a:endParaRPr kumimoji="0" lang="da-DK" sz="1600" b="0" i="0" u="none" strike="noStrike" kern="1200" cap="none" spc="0" normalizeH="0" baseline="0" noProof="0">
                    <a:ln>
                      <a:noFill/>
                    </a:ln>
                    <a:solidFill>
                      <a:schemeClr val="accent1"/>
                    </a:solidFill>
                    <a:effectLst/>
                    <a:uLnTx/>
                    <a:uFillTx/>
                    <a:latin typeface="Verdana" charset="0"/>
                    <a:ea typeface="Verdana" charset="0"/>
                  </a:endParaRPr>
                </a:p>
              </p:txBody>
            </p:sp>
            <p:grpSp>
              <p:nvGrpSpPr>
                <p:cNvPr id="17" name="Gruppe 16">
                  <a:extLst>
                    <a:ext uri="{FF2B5EF4-FFF2-40B4-BE49-F238E27FC236}">
                      <a16:creationId xmlns:a16="http://schemas.microsoft.com/office/drawing/2014/main" id="{BA3D2F7D-1F05-F942-84D4-52249EAA6D75}"/>
                    </a:ext>
                  </a:extLst>
                </p:cNvPr>
                <p:cNvGrpSpPr/>
                <p:nvPr/>
              </p:nvGrpSpPr>
              <p:grpSpPr>
                <a:xfrm>
                  <a:off x="573342" y="2330371"/>
                  <a:ext cx="2198078" cy="1864897"/>
                  <a:chOff x="573342" y="2025564"/>
                  <a:chExt cx="2198078" cy="1864897"/>
                </a:xfrm>
              </p:grpSpPr>
              <p:sp>
                <p:nvSpPr>
                  <p:cNvPr id="34" name="Rektangel med enkelt afklippet hjørne 33">
                    <a:extLst>
                      <a:ext uri="{FF2B5EF4-FFF2-40B4-BE49-F238E27FC236}">
                        <a16:creationId xmlns:a16="http://schemas.microsoft.com/office/drawing/2014/main" id="{D2080C91-ED9C-1A43-BA4A-738C7CA82754}"/>
                      </a:ext>
                    </a:extLst>
                  </p:cNvPr>
                  <p:cNvSpPr/>
                  <p:nvPr/>
                </p:nvSpPr>
                <p:spPr>
                  <a:xfrm>
                    <a:off x="611813" y="3204963"/>
                    <a:ext cx="2159607" cy="565940"/>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Små lufthavne har fleksibel og mindre arbejdsdeling end store lufthavne, der har mere specialisering</a:t>
                    </a:r>
                  </a:p>
                </p:txBody>
              </p:sp>
              <p:sp>
                <p:nvSpPr>
                  <p:cNvPr id="35" name="Rektangel 34">
                    <a:extLst>
                      <a:ext uri="{FF2B5EF4-FFF2-40B4-BE49-F238E27FC236}">
                        <a16:creationId xmlns:a16="http://schemas.microsoft.com/office/drawing/2014/main" id="{71C968FA-4ABE-ED4E-BEC3-B9058EB552AE}"/>
                      </a:ext>
                    </a:extLst>
                  </p:cNvPr>
                  <p:cNvSpPr/>
                  <p:nvPr/>
                </p:nvSpPr>
                <p:spPr>
                  <a:xfrm>
                    <a:off x="735453" y="2025564"/>
                    <a:ext cx="1663582" cy="1125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 name="Lige forbindelse 35">
                    <a:extLst>
                      <a:ext uri="{FF2B5EF4-FFF2-40B4-BE49-F238E27FC236}">
                        <a16:creationId xmlns:a16="http://schemas.microsoft.com/office/drawing/2014/main" id="{7CF2DCC8-0BF6-B148-88A6-CA451165BB2B}"/>
                      </a:ext>
                    </a:extLst>
                  </p:cNvPr>
                  <p:cNvCxnSpPr>
                    <a:cxnSpLocks/>
                  </p:cNvCxnSpPr>
                  <p:nvPr/>
                </p:nvCxnSpPr>
                <p:spPr>
                  <a:xfrm flipH="1">
                    <a:off x="573342" y="2559795"/>
                    <a:ext cx="389466" cy="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37" name="Lige forbindelse 36">
                    <a:extLst>
                      <a:ext uri="{FF2B5EF4-FFF2-40B4-BE49-F238E27FC236}">
                        <a16:creationId xmlns:a16="http://schemas.microsoft.com/office/drawing/2014/main" id="{176BFB67-A6C1-E745-AA9E-2B5D2F7501E8}"/>
                      </a:ext>
                    </a:extLst>
                  </p:cNvPr>
                  <p:cNvCxnSpPr>
                    <a:cxnSpLocks/>
                  </p:cNvCxnSpPr>
                  <p:nvPr/>
                </p:nvCxnSpPr>
                <p:spPr>
                  <a:xfrm>
                    <a:off x="573342" y="2569590"/>
                    <a:ext cx="0" cy="1320871"/>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38" name="Lige pilforbindelse 37">
                    <a:extLst>
                      <a:ext uri="{FF2B5EF4-FFF2-40B4-BE49-F238E27FC236}">
                        <a16:creationId xmlns:a16="http://schemas.microsoft.com/office/drawing/2014/main" id="{55D32E97-0A11-5046-AD3B-5DA7AE4CF88E}"/>
                      </a:ext>
                    </a:extLst>
                  </p:cNvPr>
                  <p:cNvCxnSpPr>
                    <a:cxnSpLocks/>
                  </p:cNvCxnSpPr>
                  <p:nvPr/>
                </p:nvCxnSpPr>
                <p:spPr>
                  <a:xfrm>
                    <a:off x="573342" y="3890461"/>
                    <a:ext cx="2017458" cy="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18" name="Gruppe 17">
                  <a:extLst>
                    <a:ext uri="{FF2B5EF4-FFF2-40B4-BE49-F238E27FC236}">
                      <a16:creationId xmlns:a16="http://schemas.microsoft.com/office/drawing/2014/main" id="{209C4D79-BA71-C04D-91F6-C14A2247AC86}"/>
                    </a:ext>
                  </a:extLst>
                </p:cNvPr>
                <p:cNvGrpSpPr/>
                <p:nvPr/>
              </p:nvGrpSpPr>
              <p:grpSpPr>
                <a:xfrm>
                  <a:off x="2752687" y="2330371"/>
                  <a:ext cx="2114705" cy="1874692"/>
                  <a:chOff x="2939457" y="2025564"/>
                  <a:chExt cx="2114705" cy="1874692"/>
                </a:xfrm>
              </p:grpSpPr>
              <p:sp>
                <p:nvSpPr>
                  <p:cNvPr id="29" name="Rektangel med enkelt afklippet hjørne 28">
                    <a:extLst>
                      <a:ext uri="{FF2B5EF4-FFF2-40B4-BE49-F238E27FC236}">
                        <a16:creationId xmlns:a16="http://schemas.microsoft.com/office/drawing/2014/main" id="{E39EB3DC-B389-5246-A5F1-A6B49E42D3A5}"/>
                      </a:ext>
                    </a:extLst>
                  </p:cNvPr>
                  <p:cNvSpPr/>
                  <p:nvPr/>
                </p:nvSpPr>
                <p:spPr>
                  <a:xfrm>
                    <a:off x="2949747" y="3237606"/>
                    <a:ext cx="2104415" cy="582362"/>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Alsidig </a:t>
                    </a:r>
                    <a:r>
                      <a:rPr lang="da-DK" sz="1000" b="1" dirty="0" err="1">
                        <a:solidFill>
                          <a:schemeClr val="accent1"/>
                        </a:solidFill>
                        <a:latin typeface="Verdana" panose="020B0604030504040204" pitchFamily="34" charset="0"/>
                        <a:ea typeface="Verdana" panose="020B0604030504040204" pitchFamily="34" charset="0"/>
                        <a:cs typeface="Verdana" panose="020B0604030504040204" pitchFamily="34" charset="0"/>
                      </a:rPr>
                      <a:t>arbejdsorganiser-ing</a:t>
                    </a:r>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 skaber større synergi i lufthavnen</a:t>
                    </a:r>
                  </a:p>
                </p:txBody>
              </p:sp>
              <p:sp>
                <p:nvSpPr>
                  <p:cNvPr id="30" name="Rektangel 29">
                    <a:extLst>
                      <a:ext uri="{FF2B5EF4-FFF2-40B4-BE49-F238E27FC236}">
                        <a16:creationId xmlns:a16="http://schemas.microsoft.com/office/drawing/2014/main" id="{0EA83C4D-4D80-3048-A7F9-7345371178DA}"/>
                      </a:ext>
                    </a:extLst>
                  </p:cNvPr>
                  <p:cNvSpPr/>
                  <p:nvPr/>
                </p:nvSpPr>
                <p:spPr>
                  <a:xfrm>
                    <a:off x="3092091" y="2025564"/>
                    <a:ext cx="1663582" cy="112596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 name="Lige forbindelse 30">
                    <a:extLst>
                      <a:ext uri="{FF2B5EF4-FFF2-40B4-BE49-F238E27FC236}">
                        <a16:creationId xmlns:a16="http://schemas.microsoft.com/office/drawing/2014/main" id="{C0DBEE61-03D9-6249-B442-917E1DEE5357}"/>
                      </a:ext>
                    </a:extLst>
                  </p:cNvPr>
                  <p:cNvCxnSpPr>
                    <a:cxnSpLocks/>
                  </p:cNvCxnSpPr>
                  <p:nvPr/>
                </p:nvCxnSpPr>
                <p:spPr>
                  <a:xfrm flipH="1">
                    <a:off x="2939457" y="2569590"/>
                    <a:ext cx="389466" cy="0"/>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cxnSp>
                <p:nvCxnSpPr>
                  <p:cNvPr id="32" name="Lige forbindelse 31">
                    <a:extLst>
                      <a:ext uri="{FF2B5EF4-FFF2-40B4-BE49-F238E27FC236}">
                        <a16:creationId xmlns:a16="http://schemas.microsoft.com/office/drawing/2014/main" id="{DCB7BEF1-3471-2445-8CE4-1FDA15A62EDB}"/>
                      </a:ext>
                    </a:extLst>
                  </p:cNvPr>
                  <p:cNvCxnSpPr>
                    <a:cxnSpLocks/>
                  </p:cNvCxnSpPr>
                  <p:nvPr/>
                </p:nvCxnSpPr>
                <p:spPr>
                  <a:xfrm>
                    <a:off x="2939457" y="2559795"/>
                    <a:ext cx="0" cy="1340461"/>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cxnSp>
                <p:nvCxnSpPr>
                  <p:cNvPr id="33" name="Lige pilforbindelse 32">
                    <a:extLst>
                      <a:ext uri="{FF2B5EF4-FFF2-40B4-BE49-F238E27FC236}">
                        <a16:creationId xmlns:a16="http://schemas.microsoft.com/office/drawing/2014/main" id="{28721E7D-3D83-AB4C-A4AE-0AFFDE282380}"/>
                      </a:ext>
                    </a:extLst>
                  </p:cNvPr>
                  <p:cNvCxnSpPr>
                    <a:cxnSpLocks/>
                  </p:cNvCxnSpPr>
                  <p:nvPr/>
                </p:nvCxnSpPr>
                <p:spPr>
                  <a:xfrm>
                    <a:off x="2939457" y="3900256"/>
                    <a:ext cx="1988857" cy="0"/>
                  </a:xfrm>
                  <a:prstGeom prst="straightConnector1">
                    <a:avLst/>
                  </a:prstGeom>
                  <a:ln>
                    <a:solidFill>
                      <a:schemeClr val="accent3"/>
                    </a:solidFill>
                    <a:tailEnd type="triangle"/>
                  </a:ln>
                </p:spPr>
                <p:style>
                  <a:lnRef idx="1">
                    <a:schemeClr val="dk1"/>
                  </a:lnRef>
                  <a:fillRef idx="0">
                    <a:schemeClr val="dk1"/>
                  </a:fillRef>
                  <a:effectRef idx="0">
                    <a:schemeClr val="dk1"/>
                  </a:effectRef>
                  <a:fontRef idx="minor">
                    <a:schemeClr val="tx1"/>
                  </a:fontRef>
                </p:style>
              </p:cxnSp>
            </p:grpSp>
            <p:grpSp>
              <p:nvGrpSpPr>
                <p:cNvPr id="19" name="Gruppe 18">
                  <a:extLst>
                    <a:ext uri="{FF2B5EF4-FFF2-40B4-BE49-F238E27FC236}">
                      <a16:creationId xmlns:a16="http://schemas.microsoft.com/office/drawing/2014/main" id="{AEFA6C4E-361F-BC42-8F0D-3B026799A825}"/>
                    </a:ext>
                  </a:extLst>
                </p:cNvPr>
                <p:cNvGrpSpPr/>
                <p:nvPr/>
              </p:nvGrpSpPr>
              <p:grpSpPr>
                <a:xfrm>
                  <a:off x="4903431" y="2330371"/>
                  <a:ext cx="2225072" cy="1881878"/>
                  <a:chOff x="4935449" y="2025564"/>
                  <a:chExt cx="2225072" cy="1881878"/>
                </a:xfrm>
              </p:grpSpPr>
              <p:sp>
                <p:nvSpPr>
                  <p:cNvPr id="23" name="Rektangel med enkelt afklippet hjørne 22">
                    <a:extLst>
                      <a:ext uri="{FF2B5EF4-FFF2-40B4-BE49-F238E27FC236}">
                        <a16:creationId xmlns:a16="http://schemas.microsoft.com/office/drawing/2014/main" id="{220BEDBB-2675-D543-845A-B86CDD0DF3D9}"/>
                      </a:ext>
                    </a:extLst>
                  </p:cNvPr>
                  <p:cNvSpPr/>
                  <p:nvPr/>
                </p:nvSpPr>
                <p:spPr>
                  <a:xfrm>
                    <a:off x="5022270" y="3237606"/>
                    <a:ext cx="2138251" cy="568251"/>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Alsidig </a:t>
                    </a:r>
                    <a:r>
                      <a:rPr lang="da-DK" sz="1000" b="1" dirty="0" err="1">
                        <a:solidFill>
                          <a:schemeClr val="accent1"/>
                        </a:solidFill>
                        <a:latin typeface="Verdana" panose="020B0604030504040204" pitchFamily="34" charset="0"/>
                        <a:ea typeface="Verdana" panose="020B0604030504040204" pitchFamily="34" charset="0"/>
                        <a:cs typeface="Verdana" panose="020B0604030504040204" pitchFamily="34" charset="0"/>
                      </a:rPr>
                      <a:t>arbejdsorganiser-ing</a:t>
                    </a:r>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 kan gøre det svært at levere ensartet kvalitet</a:t>
                    </a:r>
                  </a:p>
                </p:txBody>
              </p:sp>
              <p:sp>
                <p:nvSpPr>
                  <p:cNvPr id="24" name="Rektangel 23">
                    <a:extLst>
                      <a:ext uri="{FF2B5EF4-FFF2-40B4-BE49-F238E27FC236}">
                        <a16:creationId xmlns:a16="http://schemas.microsoft.com/office/drawing/2014/main" id="{89139D01-1379-2A4C-8F23-5BFE9C432F9D}"/>
                      </a:ext>
                    </a:extLst>
                  </p:cNvPr>
                  <p:cNvSpPr/>
                  <p:nvPr/>
                </p:nvSpPr>
                <p:spPr>
                  <a:xfrm>
                    <a:off x="5078605" y="2025564"/>
                    <a:ext cx="1663582" cy="1125962"/>
                  </a:xfrm>
                  <a:prstGeom prst="rect">
                    <a:avLst/>
                  </a:prstGeom>
                  <a:solidFill>
                    <a:schemeClr val="accent5"/>
                  </a:solidFill>
                  <a:ln>
                    <a:solidFill>
                      <a:srgbClr val="D48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 name="Lige forbindelse 24">
                    <a:extLst>
                      <a:ext uri="{FF2B5EF4-FFF2-40B4-BE49-F238E27FC236}">
                        <a16:creationId xmlns:a16="http://schemas.microsoft.com/office/drawing/2014/main" id="{1EA9462E-F8E8-8246-A14B-6154E735D6B2}"/>
                      </a:ext>
                    </a:extLst>
                  </p:cNvPr>
                  <p:cNvCxnSpPr>
                    <a:cxnSpLocks/>
                  </p:cNvCxnSpPr>
                  <p:nvPr/>
                </p:nvCxnSpPr>
                <p:spPr>
                  <a:xfrm flipH="1">
                    <a:off x="4935449" y="2576776"/>
                    <a:ext cx="389466" cy="0"/>
                  </a:xfrm>
                  <a:prstGeom prst="line">
                    <a:avLst/>
                  </a:prstGeom>
                  <a:ln>
                    <a:solidFill>
                      <a:srgbClr val="D48086"/>
                    </a:solidFill>
                  </a:ln>
                </p:spPr>
                <p:style>
                  <a:lnRef idx="1">
                    <a:schemeClr val="dk1"/>
                  </a:lnRef>
                  <a:fillRef idx="0">
                    <a:schemeClr val="dk1"/>
                  </a:fillRef>
                  <a:effectRef idx="0">
                    <a:schemeClr val="dk1"/>
                  </a:effectRef>
                  <a:fontRef idx="minor">
                    <a:schemeClr val="tx1"/>
                  </a:fontRef>
                </p:style>
              </p:cxnSp>
              <p:cxnSp>
                <p:nvCxnSpPr>
                  <p:cNvPr id="26" name="Lige forbindelse 25">
                    <a:extLst>
                      <a:ext uri="{FF2B5EF4-FFF2-40B4-BE49-F238E27FC236}">
                        <a16:creationId xmlns:a16="http://schemas.microsoft.com/office/drawing/2014/main" id="{8F9B2B80-97C7-9944-A359-10B15CECC9AD}"/>
                      </a:ext>
                    </a:extLst>
                  </p:cNvPr>
                  <p:cNvCxnSpPr>
                    <a:cxnSpLocks/>
                  </p:cNvCxnSpPr>
                  <p:nvPr/>
                </p:nvCxnSpPr>
                <p:spPr>
                  <a:xfrm>
                    <a:off x="4935449" y="2576776"/>
                    <a:ext cx="0" cy="1330666"/>
                  </a:xfrm>
                  <a:prstGeom prst="line">
                    <a:avLst/>
                  </a:prstGeom>
                  <a:ln>
                    <a:solidFill>
                      <a:srgbClr val="D48086"/>
                    </a:solidFill>
                  </a:ln>
                </p:spPr>
                <p:style>
                  <a:lnRef idx="1">
                    <a:schemeClr val="dk1"/>
                  </a:lnRef>
                  <a:fillRef idx="0">
                    <a:schemeClr val="dk1"/>
                  </a:fillRef>
                  <a:effectRef idx="0">
                    <a:schemeClr val="dk1"/>
                  </a:effectRef>
                  <a:fontRef idx="minor">
                    <a:schemeClr val="tx1"/>
                  </a:fontRef>
                </p:style>
              </p:cxnSp>
              <p:cxnSp>
                <p:nvCxnSpPr>
                  <p:cNvPr id="27" name="Lige pilforbindelse 26">
                    <a:extLst>
                      <a:ext uri="{FF2B5EF4-FFF2-40B4-BE49-F238E27FC236}">
                        <a16:creationId xmlns:a16="http://schemas.microsoft.com/office/drawing/2014/main" id="{35E2CD2C-0FE3-4844-AA67-89CEE5DE923E}"/>
                      </a:ext>
                    </a:extLst>
                  </p:cNvPr>
                  <p:cNvCxnSpPr>
                    <a:cxnSpLocks/>
                  </p:cNvCxnSpPr>
                  <p:nvPr/>
                </p:nvCxnSpPr>
                <p:spPr>
                  <a:xfrm>
                    <a:off x="4935449" y="3907442"/>
                    <a:ext cx="2051186" cy="0"/>
                  </a:xfrm>
                  <a:prstGeom prst="straightConnector1">
                    <a:avLst/>
                  </a:prstGeom>
                  <a:ln>
                    <a:solidFill>
                      <a:srgbClr val="D48086"/>
                    </a:solidFill>
                    <a:tailEnd type="triangle"/>
                  </a:ln>
                </p:spPr>
                <p:style>
                  <a:lnRef idx="1">
                    <a:schemeClr val="dk1"/>
                  </a:lnRef>
                  <a:fillRef idx="0">
                    <a:schemeClr val="dk1"/>
                  </a:fillRef>
                  <a:effectRef idx="0">
                    <a:schemeClr val="dk1"/>
                  </a:effectRef>
                  <a:fontRef idx="minor">
                    <a:schemeClr val="tx1"/>
                  </a:fontRef>
                </p:style>
              </p:cxnSp>
            </p:grpSp>
            <p:sp>
              <p:nvSpPr>
                <p:cNvPr id="20" name="Rektangel 19">
                  <a:extLst>
                    <a:ext uri="{FF2B5EF4-FFF2-40B4-BE49-F238E27FC236}">
                      <a16:creationId xmlns:a16="http://schemas.microsoft.com/office/drawing/2014/main" id="{F0DB9226-602F-D547-8699-9A49361F3CF0}"/>
                    </a:ext>
                  </a:extLst>
                </p:cNvPr>
                <p:cNvSpPr/>
                <p:nvPr/>
              </p:nvSpPr>
              <p:spPr>
                <a:xfrm>
                  <a:off x="573342" y="4319912"/>
                  <a:ext cx="2017458" cy="221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a-DK" sz="1000" dirty="0">
                    <a:solidFill>
                      <a:schemeClr val="tx1">
                        <a:lumMod val="65000"/>
                        <a:lumOff val="35000"/>
                      </a:schemeClr>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a:p>
                  <a:endPar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Rektangel 20">
                  <a:extLst>
                    <a:ext uri="{FF2B5EF4-FFF2-40B4-BE49-F238E27FC236}">
                      <a16:creationId xmlns:a16="http://schemas.microsoft.com/office/drawing/2014/main" id="{3CE1CCC9-9B5A-E743-8A97-7B37D6217096}"/>
                    </a:ext>
                  </a:extLst>
                </p:cNvPr>
                <p:cNvSpPr/>
                <p:nvPr/>
              </p:nvSpPr>
              <p:spPr>
                <a:xfrm>
                  <a:off x="2756489" y="4319912"/>
                  <a:ext cx="2017458" cy="221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Alsidig arbejdsorganisering skaber synergi på </a:t>
                  </a:r>
                  <a:r>
                    <a:rPr lang="da-DK" sz="1000" dirty="0" err="1">
                      <a:solidFill>
                        <a:schemeClr val="accent1"/>
                      </a:solidFill>
                      <a:latin typeface="Verdana" panose="020B0604030504040204" pitchFamily="34" charset="0"/>
                      <a:ea typeface="Verdana" panose="020B0604030504040204" pitchFamily="34" charset="0"/>
                      <a:cs typeface="Verdana" panose="020B0604030504040204" pitchFamily="34" charset="0"/>
                    </a:rPr>
                    <a:t>arbejds-pladsen</a:t>
                  </a:r>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 og de lufthavne, som har fået mere alsidig arbejdsfordeling under </a:t>
                  </a:r>
                  <a:r>
                    <a:rPr lang="da-DK" sz="1000" dirty="0" err="1">
                      <a:solidFill>
                        <a:schemeClr val="accent1"/>
                      </a:solidFill>
                      <a:latin typeface="Verdana" panose="020B0604030504040204" pitchFamily="34" charset="0"/>
                      <a:ea typeface="Verdana" panose="020B0604030504040204" pitchFamily="34" charset="0"/>
                      <a:cs typeface="Verdana" panose="020B0604030504040204" pitchFamily="34" charset="0"/>
                    </a:rPr>
                    <a:t>pan-demien</a:t>
                  </a:r>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 har oplevet, at deres medarbejdere har fået større forståelse for kollegers arbejdsgang.</a:t>
                  </a:r>
                </a:p>
              </p:txBody>
            </p:sp>
            <p:sp>
              <p:nvSpPr>
                <p:cNvPr id="22" name="Rektangel 21">
                  <a:extLst>
                    <a:ext uri="{FF2B5EF4-FFF2-40B4-BE49-F238E27FC236}">
                      <a16:creationId xmlns:a16="http://schemas.microsoft.com/office/drawing/2014/main" id="{CCDED956-1BFF-8145-B961-A6B576A48CFF}"/>
                    </a:ext>
                  </a:extLst>
                </p:cNvPr>
                <p:cNvSpPr/>
                <p:nvPr/>
              </p:nvSpPr>
              <p:spPr>
                <a:xfrm>
                  <a:off x="4939636" y="4319912"/>
                  <a:ext cx="2017458" cy="221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Ulemper ved alsidig arbejdsorganisering er at det kan være svært at håndtere arbejdsopgaver, som man kun sjældent udfører og at klare mange </a:t>
                  </a:r>
                  <a:r>
                    <a:rPr lang="da-DK" sz="1000" dirty="0" err="1">
                      <a:solidFill>
                        <a:schemeClr val="accent1"/>
                      </a:solidFill>
                      <a:latin typeface="Verdana" panose="020B0604030504040204" pitchFamily="34" charset="0"/>
                      <a:ea typeface="Verdana" panose="020B0604030504040204" pitchFamily="34" charset="0"/>
                      <a:cs typeface="Verdana" panose="020B0604030504040204" pitchFamily="34" charset="0"/>
                    </a:rPr>
                    <a:t>forskel-lige</a:t>
                  </a:r>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 opgaver på egen hånd. Desuden mener nogle, at det udvisker kvaliteten af specialisterne.</a:t>
                  </a:r>
                </a:p>
              </p:txBody>
            </p:sp>
          </p:grpSp>
          <p:sp>
            <p:nvSpPr>
              <p:cNvPr id="11" name="Rektangel 10">
                <a:extLst>
                  <a:ext uri="{FF2B5EF4-FFF2-40B4-BE49-F238E27FC236}">
                    <a16:creationId xmlns:a16="http://schemas.microsoft.com/office/drawing/2014/main" id="{12414201-FA5C-8C4C-BAE3-254DED14F58C}"/>
                  </a:ext>
                </a:extLst>
              </p:cNvPr>
              <p:cNvSpPr/>
              <p:nvPr/>
            </p:nvSpPr>
            <p:spPr>
              <a:xfrm>
                <a:off x="1769394" y="4180659"/>
                <a:ext cx="2017458" cy="1686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Medarbejdere i de mindre lufthavne skal kunne varetage flere forskellige jobfunktioner på én gang, hvorimod man i de større lufthavne har ressourcer til og brug for, at </a:t>
                </a:r>
                <a:r>
                  <a:rPr lang="da-DK" sz="1000" dirty="0" err="1">
                    <a:solidFill>
                      <a:schemeClr val="accent1"/>
                    </a:solidFill>
                    <a:latin typeface="Verdana" panose="020B0604030504040204" pitchFamily="34" charset="0"/>
                    <a:ea typeface="Verdana" panose="020B0604030504040204" pitchFamily="34" charset="0"/>
                    <a:cs typeface="Verdana" panose="020B0604030504040204" pitchFamily="34" charset="0"/>
                  </a:rPr>
                  <a:t>medarbej-derne</a:t>
                </a:r>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 er mere </a:t>
                </a:r>
                <a:r>
                  <a:rPr lang="da-DK" sz="1000" dirty="0" err="1">
                    <a:solidFill>
                      <a:schemeClr val="accent1"/>
                    </a:solidFill>
                    <a:latin typeface="Verdana" panose="020B0604030504040204" pitchFamily="34" charset="0"/>
                    <a:ea typeface="Verdana" panose="020B0604030504040204" pitchFamily="34" charset="0"/>
                    <a:cs typeface="Verdana" panose="020B0604030504040204" pitchFamily="34" charset="0"/>
                  </a:rPr>
                  <a:t>specialiser-ede</a:t>
                </a:r>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 i deres jobfunktion.</a:t>
                </a:r>
                <a:endParaRPr lang="da-DK" sz="1000" dirty="0">
                  <a:solidFill>
                    <a:schemeClr val="tx1">
                      <a:lumMod val="65000"/>
                      <a:lumOff val="35000"/>
                    </a:schemeClr>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p:txBody>
          </p:sp>
        </p:grpSp>
        <p:pic>
          <p:nvPicPr>
            <p:cNvPr id="39" name="Grafik 38" descr="Lette kontur">
              <a:extLst>
                <a:ext uri="{FF2B5EF4-FFF2-40B4-BE49-F238E27FC236}">
                  <a16:creationId xmlns:a16="http://schemas.microsoft.com/office/drawing/2014/main" id="{4A968CB5-D64F-6648-A52A-D9B9D0BE893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31694" y="2357701"/>
              <a:ext cx="864258" cy="864258"/>
            </a:xfrm>
            <a:prstGeom prst="rect">
              <a:avLst/>
            </a:prstGeom>
          </p:spPr>
        </p:pic>
        <p:pic>
          <p:nvPicPr>
            <p:cNvPr id="43" name="Billede 42">
              <a:extLst>
                <a:ext uri="{FF2B5EF4-FFF2-40B4-BE49-F238E27FC236}">
                  <a16:creationId xmlns:a16="http://schemas.microsoft.com/office/drawing/2014/main" id="{C7FFA30D-117B-DC41-AEE1-1835762D5D9B}"/>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6760270" y="2477108"/>
              <a:ext cx="620371" cy="620371"/>
            </a:xfrm>
            <a:prstGeom prst="rect">
              <a:avLst/>
            </a:prstGeom>
          </p:spPr>
        </p:pic>
      </p:grpSp>
      <p:pic>
        <p:nvPicPr>
          <p:cNvPr id="46" name="Billede 45">
            <a:extLst>
              <a:ext uri="{FF2B5EF4-FFF2-40B4-BE49-F238E27FC236}">
                <a16:creationId xmlns:a16="http://schemas.microsoft.com/office/drawing/2014/main" id="{EF6974F3-06C7-344E-B6DE-937F82DD51B2}"/>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4631118" y="2444992"/>
            <a:ext cx="604092" cy="604092"/>
          </a:xfrm>
          <a:prstGeom prst="rect">
            <a:avLst/>
          </a:prstGeom>
        </p:spPr>
      </p:pic>
    </p:spTree>
    <p:extLst>
      <p:ext uri="{BB962C8B-B14F-4D97-AF65-F5344CB8AC3E}">
        <p14:creationId xmlns:p14="http://schemas.microsoft.com/office/powerpoint/2010/main" val="767137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7A5B7D1-ABF3-CF4D-9DA9-EFDDA5E2E0DA}"/>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Alsidig vs. specialiseret arbejdsdeling II</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 de små lufthavne er arbejdsdelingen alsidig og i de store lufthavne mere specialiseret </a:t>
            </a: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Arbejdsdelingen i forhold til hvilke jobfunktioner man skal kunne varetage er meget forskellig fra lufthavn til lufthavn. Der er generelt en opfattelse blandt interviewpersonerne af, at man som medarbejder i de mindre lufthavne skal kunne varetage flere forskellige jobfunktioner på én gang, hvorimod man i de større lufthavne har ressourcer til, stordriftsfordele af og brug for, at medarbejderne er mere specialiserede i deres jobfunktion. En ressourceperson fra en mindre lufthavn og en leder fra en større lufthavn udtaler:</a:t>
            </a: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På den måde vi kører det skal de [fastansatte] kunne alt. Vi er slet ikke store nok til at folk kun laver én ting, så skal jeg have alt for mange på arbejde på én gang. I KBH er det meget delt op (…). Hos os gør vi det hele selv.</a:t>
            </a:r>
          </a:p>
          <a:p>
            <a:pPr marL="171450" indent="-171450" algn="ctr">
              <a:buFontTx/>
              <a:buChar char="-"/>
            </a:pP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Ressourceperson</a:t>
            </a:r>
          </a:p>
          <a:p>
            <a:pPr algn="ctr"/>
            <a:endParaRPr lang="da-DK" sz="1100" i="1" dirty="0">
              <a:solidFill>
                <a:schemeClr val="accent1"/>
              </a:solidFill>
              <a:highlight>
                <a:srgbClr val="FF00FF"/>
              </a:highlight>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I Roskilde Lufthavn, der laver man alting, der er man brandmand og alt muligt andet. Her har vi jo en hel masse trafik, så når man når op på en størrelse som [navn på større lufthavn], så er det ikke muligt at alle medarbejdere kan alt.</a:t>
            </a:r>
            <a:endParaRPr lang="da-DK" sz="1100" dirty="0">
              <a:solidFill>
                <a:schemeClr val="tx1">
                  <a:lumMod val="65000"/>
                  <a:lumOff val="35000"/>
                </a:schemeClr>
              </a:solidFill>
              <a:highlight>
                <a:srgbClr val="FF00FF"/>
              </a:highlight>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Leder</a:t>
            </a: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 interviewene med lufthavnspersonalet beskrives både fordele og ulemper ved den alsidige arbejdsdeling.</a:t>
            </a:r>
          </a:p>
          <a:p>
            <a:endParaRPr lang="da-DK" sz="1100" b="1" dirty="0">
              <a:solidFill>
                <a:schemeClr val="tx1">
                  <a:lumMod val="65000"/>
                  <a:lumOff val="35000"/>
                </a:schemeClr>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p:txBody>
      </p:sp>
      <p:pic>
        <p:nvPicPr>
          <p:cNvPr id="6" name="Billede 5">
            <a:extLst>
              <a:ext uri="{FF2B5EF4-FFF2-40B4-BE49-F238E27FC236}">
                <a16:creationId xmlns:a16="http://schemas.microsoft.com/office/drawing/2014/main" id="{F9AC9DD3-BC47-BA42-A445-FFE0232C7B73}"/>
              </a:ext>
            </a:extLst>
          </p:cNvPr>
          <p:cNvPicPr>
            <a:picLocks noChangeAspect="1"/>
          </p:cNvPicPr>
          <p:nvPr/>
        </p:nvPicPr>
        <p:blipFill>
          <a:blip r:embed="rId3"/>
          <a:stretch>
            <a:fillRect/>
          </a:stretch>
        </p:blipFill>
        <p:spPr>
          <a:xfrm rot="5400000">
            <a:off x="5522835" y="2572811"/>
            <a:ext cx="3767021" cy="2825266"/>
          </a:xfrm>
          <a:prstGeom prst="rect">
            <a:avLst/>
          </a:prstGeom>
        </p:spPr>
      </p:pic>
    </p:spTree>
    <p:extLst>
      <p:ext uri="{BB962C8B-B14F-4D97-AF65-F5344CB8AC3E}">
        <p14:creationId xmlns:p14="http://schemas.microsoft.com/office/powerpoint/2010/main" val="556415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7A5B7D1-ABF3-CF4D-9DA9-EFDDA5E2E0DA}"/>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Alsidig vs. specialiseret arbejdsdeling III</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Alsidig arbejdsorganisering skaber større synergi i lufthavnen</a:t>
            </a: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Af fordele nævnes at man både har arbejdsopgaver som er hårde, men også mere skånsomt for kroppen, hvorfor det kan være bedre arbejdsmiljømæssigt. En medarbejder fortæller følgende:</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Fordelen er at man har et mere aflastende arbejde, at man både har de hårde opgaver men også dem der er mere skånsomme for kroppen.</a:t>
            </a:r>
          </a:p>
          <a:p>
            <a:pPr algn="ct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 Medarbejder</a:t>
            </a: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Desuden beskriver nogle interviewpersoner, at de på grund af pandemien og den medfølgende mere alsidige arbejdsorganisering har fået et større kendskab til lufthavnen som helhed. To medarbejdere beskriver det således:</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Før alt det her var det meget de samme mennesker der lavede de samme opgaver, men nu har vi flere der kan mere end de kunne før og det har hævet niveauet og fleksibiliteten og arbejdsglæden. </a:t>
            </a:r>
          </a:p>
          <a:p>
            <a:pPr marL="171450" indent="-171450" algn="ctr">
              <a:buFontTx/>
              <a:buChar char="-"/>
            </a:pP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Medarbejder</a:t>
            </a:r>
          </a:p>
          <a:p>
            <a:pPr marL="171450" indent="-171450" algn="ctr">
              <a:buFontTx/>
              <a:buChar char="-"/>
            </a:pPr>
            <a:endParaRPr lang="da-DK" sz="1100" i="1" dirty="0">
              <a:solidFill>
                <a:schemeClr val="accent1"/>
              </a:solidFill>
              <a:highlight>
                <a:srgbClr val="FF00FF"/>
              </a:highlight>
              <a:latin typeface="Verdana" panose="020B0604030504040204" pitchFamily="34" charset="0"/>
              <a:ea typeface="Verdana" panose="020B0604030504040204" pitchFamily="34" charset="0"/>
              <a:cs typeface="Verdana" panose="020B0604030504040204" pitchFamily="34" charset="0"/>
            </a:endParaRPr>
          </a:p>
          <a:p>
            <a:pPr algn="ctr"/>
            <a:endParaRPr lang="da-DK" sz="800" i="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pPr lvl="0" algn="ct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Man havde ikke en dybere viden om de andre afdelinger [før pandemien], nu har man fået kendskab til de forskellige ting. Det at vi kan mødes med hinanden, det giver en masse gode ting</a:t>
            </a:r>
          </a:p>
          <a:p>
            <a:pPr marL="171450" lvl="0" indent="-171450" algn="ctr">
              <a:buFontTx/>
              <a:buChar char="-"/>
            </a:pP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Medarbejder</a:t>
            </a:r>
          </a:p>
          <a:p>
            <a:pPr lvl="0"/>
            <a:endPar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endParaRPr>
          </a:p>
          <a:p>
            <a:pPr lvl="0"/>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Det giver altså god synergi på arbejdspladsen og desuden har de lufthavne, som har fået mere alsidig arbejdsfordeling under </a:t>
            </a:r>
            <a:r>
              <a:rPr lang="da-DK" sz="1100" dirty="0" err="1">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corona</a:t>
            </a:r>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 oplevet, at medarbejderne har fået større forståelse for hinanden og andre kollegers arbejdsgang. I forlængelse af dette har flere interviewpersoner også givet udtryk for et ønske om undervisning, der er mere fokuseret på lufthavnen som helhed, hvilket beskrives yderligere til slut i analyseafsnittet.</a:t>
            </a:r>
          </a:p>
        </p:txBody>
      </p:sp>
    </p:spTree>
    <p:extLst>
      <p:ext uri="{BB962C8B-B14F-4D97-AF65-F5344CB8AC3E}">
        <p14:creationId xmlns:p14="http://schemas.microsoft.com/office/powerpoint/2010/main" val="252097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7A5B7D1-ABF3-CF4D-9DA9-EFDDA5E2E0DA}"/>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Alsidig vs. specialiseret arbejdsdeling IV</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Mere alsidig arbejdsorganisering udvisker kvaliteten af specialisterne og gør det vanskeligt at udføre sin jobfunktion tilfredsstillende</a:t>
            </a: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Af ulemper ved den alsidige arbejdsdeling nævnes, at det kan være svært at huske opgaver, man kun udfører to gange om måneden og dermed også at udføre sin jobfunktion til et tilfredsstillende niveau, hvis man skal kunne klare alle de forskellige funktioner selv. En medarbejder udtaler følgende:</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Ulempen er at hvis vi får rigtig travlt, så er det bedre at alle havde bestemte funktioner som man var super god til i stedet for at man kun gør det to gange om måneden. Så er det sværere at huske alle tingene og få en god rutine.</a:t>
            </a:r>
          </a:p>
          <a:p>
            <a:pPr marL="171450" indent="-171450" algn="ctr">
              <a:buFontTx/>
              <a:buChar char="-"/>
            </a:pP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Medarbejder</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Derudover mener nogle fra det interviewede lufthavnspersonale, at den alsidige arbejdsdeling udvisker kvaliteten af specialisterne, og at man dermed ikke udnytter medarbejdes kompetencer mest hensigtsmæssigt:</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tx1">
                  <a:lumMod val="65000"/>
                  <a:lumOff val="35000"/>
                </a:schemeClr>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tx1">
                  <a:lumMod val="65000"/>
                  <a:lumOff val="35000"/>
                </a:schemeClr>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pPr algn="ct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For mig at se udvisker man den kvalitet og specialistviden der skal være tilstede ved at blande det for meget sammen (…). Det er lidt ligesom at bede Ronaldo om at spille forsvar, og det kan man måske godt, men du udnytter ikke hans bedste kompetencer.</a:t>
            </a:r>
          </a:p>
          <a:p>
            <a:pPr algn="ct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 Leder</a:t>
            </a:r>
          </a:p>
          <a:p>
            <a:pPr algn="ctr"/>
            <a:endParaRPr lang="da-DK" sz="1100" i="1" dirty="0">
              <a:solidFill>
                <a:srgbClr val="004B60"/>
              </a:solidFill>
              <a:highlight>
                <a:srgbClr val="FF00FF"/>
              </a:highlight>
              <a:latin typeface="Verdana" panose="020B0604030504040204" pitchFamily="34" charset="0"/>
              <a:ea typeface="Verdana" panose="020B0604030504040204" pitchFamily="34" charset="0"/>
              <a:cs typeface="Verdana" panose="020B0604030504040204" pitchFamily="34" charset="0"/>
            </a:endParaRPr>
          </a:p>
          <a:p>
            <a:endParaRPr lang="da-DK" sz="1100" i="1" dirty="0">
              <a:solidFill>
                <a:srgbClr val="004B60"/>
              </a:solidFill>
              <a:highlight>
                <a:srgbClr val="FF00FF"/>
              </a:highlight>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 </a:t>
            </a:r>
          </a:p>
          <a:p>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p>
          <a:p>
            <a:endPar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endParaRPr>
          </a:p>
          <a:p>
            <a:pPr algn="ctr"/>
            <a:endPar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ctr"/>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ctr"/>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marL="171450" indent="-171450" algn="ctr">
              <a:buFontTx/>
              <a:buChar char="-"/>
            </a:pPr>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Billede 9" descr="Et billede, der indeholder lastbil, vej, transport, gul&#10;&#10;Automatisk genereret beskrivelse">
            <a:extLst>
              <a:ext uri="{FF2B5EF4-FFF2-40B4-BE49-F238E27FC236}">
                <a16:creationId xmlns:a16="http://schemas.microsoft.com/office/drawing/2014/main" id="{96C3A20F-E331-E343-B1D0-EE8455966F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2069" y="3030583"/>
            <a:ext cx="3428553" cy="2571415"/>
          </a:xfrm>
          <a:prstGeom prst="rect">
            <a:avLst/>
          </a:prstGeom>
          <a:effectLst>
            <a:softEdge rad="12700"/>
          </a:effectLst>
        </p:spPr>
      </p:pic>
    </p:spTree>
    <p:extLst>
      <p:ext uri="{BB962C8B-B14F-4D97-AF65-F5344CB8AC3E}">
        <p14:creationId xmlns:p14="http://schemas.microsoft.com/office/powerpoint/2010/main" val="2518022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FEA3FC4-47CD-AD4D-8517-9FA487C87D6F}"/>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Den teknologiske udviklings indflydelse</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Dette afsnit omhandler den teknologiske udviklings indflydelse på lufthavnsbranchen og de medfølgende ændringer i kompetencekravene til personalet.</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En stor del af arbejdet i lufthavnen kræver nu at man kan bruge teknologien</a:t>
            </a: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Det er tydeligt i interviewene med lufthavns-medarbejderne, at teknologien spiller en stor rolle i deres daglige arbejde i lufthavnen. Det er både som hjælpemidler til forskellige praktiske opgaver, men også ved registrering og rapportering skal man kunne begå sig i den teknologiske verden. To interview-personer fortæller:</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Vi har fået opmålerrobot som kan måle ud fra koordinator og den kører rundt og mærker op og så kommer maleren bagefter og maler. Det er et hjælpemiddel, så det går endnu hurtigere at male (…) Der er mange maskiner fx der rydder sne der er ved at blive selvkørende. Men hvad er der af job rundt om de her maskiner? Det kan være at de skal programmeres eller skifte censorer på dem.</a:t>
            </a:r>
          </a:p>
          <a:p>
            <a:pPr algn="ct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 Ressourceperson</a:t>
            </a:r>
          </a:p>
          <a:p>
            <a:pPr algn="ctr"/>
            <a:endParaRPr lang="da-DK" sz="1100" i="1" dirty="0">
              <a:solidFill>
                <a:schemeClr val="accent1"/>
              </a:solidFill>
              <a:highlight>
                <a:srgbClr val="FF00FF"/>
              </a:highlight>
              <a:latin typeface="Verdana" panose="020B0604030504040204" pitchFamily="34" charset="0"/>
              <a:ea typeface="Verdana" panose="020B0604030504040204" pitchFamily="34" charset="0"/>
              <a:cs typeface="Verdana" panose="020B0604030504040204" pitchFamily="34" charset="0"/>
            </a:endParaRPr>
          </a:p>
          <a:p>
            <a:pPr algn="ctr"/>
            <a:endParaRPr lang="da-DK" sz="1100" i="1" dirty="0">
              <a:solidFill>
                <a:schemeClr val="accent1"/>
              </a:solidFill>
              <a:highlight>
                <a:srgbClr val="FF00FF"/>
              </a:highlight>
              <a:latin typeface="Verdana" panose="020B0604030504040204" pitchFamily="34" charset="0"/>
              <a:ea typeface="Verdana" panose="020B0604030504040204" pitchFamily="34" charset="0"/>
              <a:cs typeface="Verdana" panose="020B0604030504040204" pitchFamily="34" charset="0"/>
            </a:endParaRPr>
          </a:p>
          <a:p>
            <a:pPr algn="ctr"/>
            <a:endParaRPr lang="da-DK" sz="1100" i="1" dirty="0">
              <a:solidFill>
                <a:schemeClr val="accent1"/>
              </a:solidFill>
              <a:highlight>
                <a:srgbClr val="FF00FF"/>
              </a:highlight>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Det er rapporteringsmåder altså hvordan man registrerer. Det er blevet mere komplekst og at man skal kunne lave en indrapportering på en bestemt måde, den elektroniske behandling af data.</a:t>
            </a:r>
          </a:p>
          <a:p>
            <a:pPr algn="ct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 Ressourceperson</a:t>
            </a: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Som det også kan læses ud fra de to udtalelser, er der, selvom det teknologiske er relativt automatiseret, stadig arbejdsopgaver forbundet med håndtering af teknologiske hjælpemidler og værktøjer, hvorfor det kræver visse digitale kompetencer at arbejde i </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luft-havnen</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
            </a: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36107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FEA3FC4-47CD-AD4D-8517-9FA487C87D6F}"/>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Den teknologiske udviklings indflydelse II</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Især de ældre medarbejdere halter bagefter ift. at arbejde med teknologi</a:t>
            </a: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Mange af de interviewede lufthavnsmedarbejdere fortæller i denne forbindelse, at det især er deres ældre kolleger og medarbejdere, som har udfordringer med dette:</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Vi stiller større krav til, at man skal kunne arbejde med en mobil (…). De unge flyver afsted og det værste er jo at miste den ældre generation på den del af det, for de kan alt andet omkring flyveren. Vi skal have gjort medarbejderne mere trygge og stabile med at bruge disse funktioner, om det er kundeservice eller andet.</a:t>
            </a:r>
          </a:p>
          <a:p>
            <a:pPr marL="171450" indent="-171450" algn="ctr">
              <a:buFontTx/>
              <a:buChar char="-"/>
            </a:pP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Ressourceperson</a:t>
            </a:r>
          </a:p>
          <a:p>
            <a:pPr algn="ctr"/>
            <a:endParaRPr lang="da-DK" sz="1100" i="1" dirty="0">
              <a:solidFill>
                <a:schemeClr val="accent1"/>
              </a:solidFill>
              <a:highlight>
                <a:srgbClr val="FF00FF"/>
              </a:highlight>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 forlængelse af dette, har flere interviewpersoner givet udtryk for et ønske om mere fokus på IT-færdigheder i undervisningen, hvilket uddybes nærmere til slut i analyseafsnittet.</a:t>
            </a:r>
          </a:p>
          <a:p>
            <a:pPr algn="ctr"/>
            <a:endParaRPr lang="da-DK" sz="1100" i="1" dirty="0">
              <a:solidFill>
                <a:schemeClr val="accent1"/>
              </a:solidFill>
              <a:highlight>
                <a:srgbClr val="FF00FF"/>
              </a:highlight>
              <a:latin typeface="Verdana" panose="020B0604030504040204" pitchFamily="34" charset="0"/>
              <a:ea typeface="Verdana" panose="020B0604030504040204" pitchFamily="34" charset="0"/>
              <a:cs typeface="Verdana" panose="020B0604030504040204" pitchFamily="34" charset="0"/>
            </a:endParaRPr>
          </a:p>
          <a:p>
            <a:pPr algn="ctr"/>
            <a:endParaRPr lang="da-DK" sz="1100" i="1" dirty="0">
              <a:solidFill>
                <a:schemeClr val="accent1"/>
              </a:solidFill>
              <a:highlight>
                <a:srgbClr val="FF00FF"/>
              </a:highlight>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Billede 5" descr="Et billede, der indeholder udendørs, luftfartøj&#10;&#10;Automatisk genereret beskrivelse">
            <a:extLst>
              <a:ext uri="{FF2B5EF4-FFF2-40B4-BE49-F238E27FC236}">
                <a16:creationId xmlns:a16="http://schemas.microsoft.com/office/drawing/2014/main" id="{DD8EE41E-7081-2B4E-827B-ADA91665D0A2}"/>
              </a:ext>
            </a:extLst>
          </p:cNvPr>
          <p:cNvPicPr>
            <a:picLocks noChangeAspect="1"/>
          </p:cNvPicPr>
          <p:nvPr/>
        </p:nvPicPr>
        <p:blipFill>
          <a:blip r:embed="rId3"/>
          <a:stretch>
            <a:fillRect/>
          </a:stretch>
        </p:blipFill>
        <p:spPr>
          <a:xfrm rot="5400000">
            <a:off x="5384571" y="2193643"/>
            <a:ext cx="4043548" cy="3032661"/>
          </a:xfrm>
          <a:prstGeom prst="rect">
            <a:avLst/>
          </a:prstGeom>
        </p:spPr>
      </p:pic>
    </p:spTree>
    <p:extLst>
      <p:ext uri="{BB962C8B-B14F-4D97-AF65-F5344CB8AC3E}">
        <p14:creationId xmlns:p14="http://schemas.microsoft.com/office/powerpoint/2010/main" val="1007132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102368AC-F0A2-E644-8E6D-1DFBE8523C83}"/>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Forandringer ift. regler og love</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Dette afsnit omhandler den konstante ændring af regler i forhold til forskellig lovgivning og luftfartsselskaber samt hvilke implikationer dette har for arbejdets organisering og uddannelsesbehovet.</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Der er generelt en opfattelse af, at regler og love ændrer sig konstant og hurtigt i branchen</a:t>
            </a: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 fleste interviewpersoner påpeger, at det er en stor del af deres arbejde at håndtere og tage højde for de regler og love som pålægges fra både internationale instanser og luftfartselskaber.</a:t>
            </a:r>
          </a:p>
          <a:p>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Der er intet sted der hele tiden kommer regler som lufthavnen. Det kommer nede fra EU og de finder på regler hele tiden. Det er gået stærkt og der kommer hele tiden nye procedurer.</a:t>
            </a:r>
          </a:p>
          <a:p>
            <a:pPr marL="171450" lvl="0" indent="-171450" algn="ctr">
              <a:buFontTx/>
              <a:buChar char="-"/>
            </a:pP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Ressourceperson</a:t>
            </a:r>
          </a:p>
          <a:p>
            <a:pPr algn="ctr"/>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Arbejdet med at holde sig opdateret på disse regler bliver beskrevet som værende tidskrævende for både ledere og medarbejdere. Desuden kan det være svært at forholde sig til reglerne, i de tilfældige hvor de virker en smule tilfældige. En mellemleder beskriver det således:</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 Der er nogle ting man skal forholde sig til men som man ikke kan forklare, fx at der skal 75 kegler omkring noget. Hvis man ikke kan forholde sig til dette bliver man ikke så gammel i flybranchen. </a:t>
            </a:r>
          </a:p>
          <a:p>
            <a:pPr marL="171450" lvl="0" indent="-171450" algn="ctr">
              <a:buFontTx/>
              <a:buChar char="-"/>
            </a:pP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Ressourceperson</a:t>
            </a:r>
          </a:p>
          <a:p>
            <a:pPr algn="ctr"/>
            <a:endParaRPr lang="da-DK" sz="1100" i="1" dirty="0">
              <a:solidFill>
                <a:schemeClr val="accent1"/>
              </a:solidFill>
              <a:highlight>
                <a:srgbClr val="FF00FF"/>
              </a:highlight>
              <a:latin typeface="Verdana" panose="020B0604030504040204" pitchFamily="34" charset="0"/>
              <a:ea typeface="Verdana" panose="020B0604030504040204" pitchFamily="34" charset="0"/>
              <a:cs typeface="Verdana" panose="020B0604030504040204" pitchFamily="34" charset="0"/>
            </a:endParaRPr>
          </a:p>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 mange regler kan være svære for </a:t>
            </a:r>
            <a:r>
              <a:rPr lang="da-DK" sz="1100" b="1"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medarbej-derne</a:t>
            </a:r>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at håndtere</a:t>
            </a: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Udover at være tidskrævende og svært at forholde sig til, kan den store mængde af regler være en udfordring for lufthavnspersonalet at huske, hvorfor en strøm-ligning af disse regler også er et ønske fra de interviewede. En leder beskriver det således:</a:t>
            </a: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I dag er der ekstremt mange krav til håndtering af en flyver og hvordan man sorterer baggage. Medarbejderne bliver bombarderet med information. Så er der regler der ikke giver særligt meget mening, hvor man godt kunne tænke sig at der lå en international standard i stedet. Det er både arbejdsmiljø og flysikkerhed. Det er en kæmpe udfordring. Det er rigtig mange ting man skal huske.</a:t>
            </a:r>
          </a:p>
          <a:p>
            <a:pPr algn="ct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 Leder</a:t>
            </a:r>
          </a:p>
          <a:p>
            <a:pPr algn="ctr"/>
            <a:endParaRPr lang="da-DK" sz="1100" i="1" dirty="0">
              <a:solidFill>
                <a:schemeClr val="accent1"/>
              </a:solidFill>
              <a:highlight>
                <a:srgbClr val="FF00FF"/>
              </a:highlight>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01031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102368AC-F0A2-E644-8E6D-1DFBE8523C83}"/>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Grøn omstilling i lufthavnen</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Grøn omstilling kan med fordel bruges som branding</a:t>
            </a: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Både i interviews og ved observationsbesøg i Billund lufthavn var det tydeligt, at der allerede er fokus på den grønne omstilling i de danske lufthavne, især i forhold til brugen af elbiler til transport af personer og diverse materiel. En leder udtaler følgende:</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Ny teknologi vil der jo komme, for man skal prøve at være en grøn lufthavn. Det har altid været på diesel fordi der er flere hestekræfter. Så når de køber grej nu er det grønt og med el og det er jo også fordi man gerne vil promovere sig som en grøn lufthavn.</a:t>
            </a:r>
          </a:p>
          <a:p>
            <a:pPr marL="171450" lvl="0" indent="-171450" algn="ctr">
              <a:buFontTx/>
              <a:buChar char="-"/>
            </a:pP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Ressourceperson</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Det er </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MB’s</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anbefaling, at branchen med fordel kan promovere sig yderligere ved at have fokus på grøn omstilling. Desuden kan en grøn profil samtidigt være en vej til fremtidig rekruttering af arbejdskraft set i lyset af de førnævnte problematikker i forbindelse med øget aktivitet f.eks. i </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cargo</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-afdelingerne.</a:t>
            </a:r>
            <a:endPar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endParaRPr lang="da-DK" sz="1100" dirty="0">
              <a:latin typeface="Verdana" panose="020B0604030504040204" pitchFamily="34" charset="0"/>
              <a:ea typeface="Verdana" panose="020B0604030504040204" pitchFamily="34" charset="0"/>
              <a:cs typeface="Verdana" panose="020B0604030504040204" pitchFamily="34" charset="0"/>
            </a:endParaRPr>
          </a:p>
          <a:p>
            <a:endParaRPr lang="da-DK" sz="1100" dirty="0">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Øget opmærksomhed på forbrug</a:t>
            </a: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Som følge af det store fokus på den grønne omstilling, kommer også et endnu større fokus på forbruget af både brændstof, rengøringsmidler og kemikalier til diverse arbejdsgange, herunder de-icing af flyene. Det er således ikke udelukkende økonomiske hensyn, der</a:t>
            </a: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gør, at der i dag er fokus på, hvor meget der bliver udledt, men også arbejdet med at gøre lufthavnene mere bæredygtige. Det er således vigtigt, at medarbejderne forstår deres rolle i forbindelse med denne øgede opmærksomhed på forbruget</a:t>
            </a:r>
          </a:p>
          <a:p>
            <a:endParaRPr lang="da-DK" sz="1100" b="1" i="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Billede 8" descr="Et billede, der indeholder udendørs, skyer, dag&#10;&#10;Automatisk genereret beskrivelse">
            <a:extLst>
              <a:ext uri="{FF2B5EF4-FFF2-40B4-BE49-F238E27FC236}">
                <a16:creationId xmlns:a16="http://schemas.microsoft.com/office/drawing/2014/main" id="{0D7D7117-6A54-0F4C-8FEB-E9446087DF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6587317" y="2928963"/>
            <a:ext cx="1638058" cy="3512022"/>
          </a:xfrm>
          <a:prstGeom prst="rect">
            <a:avLst/>
          </a:prstGeom>
          <a:effectLst>
            <a:softEdge rad="12700"/>
          </a:effectLst>
        </p:spPr>
      </p:pic>
    </p:spTree>
    <p:extLst>
      <p:ext uri="{BB962C8B-B14F-4D97-AF65-F5344CB8AC3E}">
        <p14:creationId xmlns:p14="http://schemas.microsoft.com/office/powerpoint/2010/main" val="1406468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3715EB6-A643-9740-88A7-902E0EB6B915}"/>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Om denne rapport</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b="1" dirty="0">
                <a:solidFill>
                  <a:schemeClr val="accent1"/>
                </a:solidFill>
                <a:latin typeface="Verdana" panose="020B0604030504040204" pitchFamily="34" charset="0"/>
                <a:ea typeface="Verdana" panose="020B0604030504040204" pitchFamily="34" charset="0"/>
                <a:cs typeface="Verdana" panose="020B0604030504040204" pitchFamily="34" charset="0"/>
              </a:rPr>
              <a:t>Analysens opbygning og læsevejledning</a:t>
            </a:r>
          </a:p>
          <a:p>
            <a:endPar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 denne rapport følger først en kort introduktion til baggrunden og formålet med analysen samt analysens mål. Dernæst præsenteres hovedkonklusioner og opmærksomhedspunkter.</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Herefter fremlægges den dybdegående analyse, som har fokus på:</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Arbejdet i lufthavnen, jobfunktionerne, arbejdsorganiseringen på arbejdspladserne og medarbejderne i lufthavnen.</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Generelle ændringer i branchen i forhold til 1) </a:t>
            </a:r>
            <a:r>
              <a:rPr lang="da-DK" sz="1100" dirty="0">
                <a:solidFill>
                  <a:schemeClr val="tx1">
                    <a:lumMod val="65000"/>
                    <a:lumOff val="35000"/>
                  </a:schemeClr>
                </a:solidFill>
                <a:latin typeface="Verdana" charset="0"/>
                <a:ea typeface="Verdana" charset="0"/>
              </a:rPr>
              <a:t>lovgivning samt lufthavns- og flyselskabsspecifikke regler, 2) </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den teknologiske udvikling og 3) covid-19 pandemien.</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Fordele og ulemper ved alsidig og specialiseret arbejdsdeling</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Grøn omstilling i de danske lufthavne</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Den nuværende brug af AMU-kurser samt ønsker til ændringer.</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Til slut beskrives den anvendte data og metode. Analysen bygger på:</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7 kvalitative interviews med ressourcepersoner</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9 kvalitative interviews med medarbejdere, mellemledere og ledere fra lufthavne i Danmark</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Observation i Billund Lufthavn med korte on-the-spot interviews</a:t>
            </a:r>
            <a:endPar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Interviews og observation er gennemført i efteråret 2021. Interviews er gennemført som virtuelle og telefoniske interviews.</a:t>
            </a:r>
          </a:p>
        </p:txBody>
      </p:sp>
      <p:pic>
        <p:nvPicPr>
          <p:cNvPr id="9" name="Grafik 8" descr="Brainstorm kontur">
            <a:extLst>
              <a:ext uri="{FF2B5EF4-FFF2-40B4-BE49-F238E27FC236}">
                <a16:creationId xmlns:a16="http://schemas.microsoft.com/office/drawing/2014/main" id="{504D149C-4FB9-AC4F-8706-3E4194132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21533" y="4153457"/>
            <a:ext cx="1169626" cy="1169626"/>
          </a:xfrm>
          <a:prstGeom prst="rect">
            <a:avLst/>
          </a:prstGeom>
        </p:spPr>
      </p:pic>
    </p:spTree>
    <p:extLst>
      <p:ext uri="{BB962C8B-B14F-4D97-AF65-F5344CB8AC3E}">
        <p14:creationId xmlns:p14="http://schemas.microsoft.com/office/powerpoint/2010/main" val="3223630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102368AC-F0A2-E644-8E6D-1DFBE8523C83}"/>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Grøn omstilling i lufthavnen II</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endParaRPr lang="da-DK" sz="1100" dirty="0">
              <a:latin typeface="Verdana" panose="020B0604030504040204" pitchFamily="34" charset="0"/>
              <a:ea typeface="Verdana" panose="020B0604030504040204" pitchFamily="34" charset="0"/>
              <a:cs typeface="Verdana" panose="020B0604030504040204" pitchFamily="34" charset="0"/>
            </a:endParaRPr>
          </a:p>
          <a:p>
            <a:endParaRPr lang="da-DK" sz="1100" dirty="0">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Nye kurser til nye arbejdsgange</a:t>
            </a: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 takt med den grønne omstilling kommer der dog også nye krav til medarbejdernes kompetencer. En mellemleder beskriver de kommende udfordringer med dette således:</a:t>
            </a:r>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ctr"/>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Jeg tror der skal udvikles nye kurser indenfor tankegangen om bæredygtighed (…). Fx at lastbiler og maskiner skal være elektriske, og hvad der nu følger med af udfordringer til det. Snart er det måske også andre måder, man flyver på eller måske en </a:t>
            </a:r>
            <a:r>
              <a:rPr lang="da-DK" sz="1100" i="1" dirty="0" err="1">
                <a:solidFill>
                  <a:schemeClr val="accent1"/>
                </a:solidFill>
                <a:latin typeface="Verdana" panose="020B0604030504040204" pitchFamily="34" charset="0"/>
                <a:ea typeface="Verdana" panose="020B0604030504040204" pitchFamily="34" charset="0"/>
                <a:cs typeface="Verdana" panose="020B0604030504040204" pitchFamily="34" charset="0"/>
              </a:rPr>
              <a:t>elflyver</a:t>
            </a: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 (…), der bliver jo også noget nyt at forholde sig til her, hvordan man lader og vedligeholder og om der er anderledes sikkerhed.</a:t>
            </a:r>
          </a:p>
          <a:p>
            <a:pPr marL="171450" lvl="0" indent="-171450" algn="ctr">
              <a:buFontTx/>
              <a:buChar char="-"/>
            </a:pP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Ressourceperson</a:t>
            </a: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Det er altså klart, at man, for at følge med den teknologiske udvikling, bliver nødt til løbende at opdatere AMU-kurserne så de stemmer overens med de ændringer, der implementeres for at gøre lufthavnene mere bæredygtige.</a:t>
            </a:r>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b="1" i="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Billede 8" descr="Et billede, der indeholder bygning, møller&#10;&#10;Automatisk genereret beskrivelse">
            <a:extLst>
              <a:ext uri="{FF2B5EF4-FFF2-40B4-BE49-F238E27FC236}">
                <a16:creationId xmlns:a16="http://schemas.microsoft.com/office/drawing/2014/main" id="{03DC768E-7711-C040-A5EF-2042FF0907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741612" y="2439680"/>
            <a:ext cx="3489294" cy="2616970"/>
          </a:xfrm>
          <a:prstGeom prst="rect">
            <a:avLst/>
          </a:prstGeom>
          <a:effectLst>
            <a:softEdge rad="12700"/>
          </a:effectLst>
        </p:spPr>
      </p:pic>
    </p:spTree>
    <p:extLst>
      <p:ext uri="{BB962C8B-B14F-4D97-AF65-F5344CB8AC3E}">
        <p14:creationId xmlns:p14="http://schemas.microsoft.com/office/powerpoint/2010/main" val="2208489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7A5B7D1-ABF3-CF4D-9DA9-EFDDA5E2E0DA}"/>
              </a:ext>
            </a:extLst>
          </p:cNvPr>
          <p:cNvSpPr/>
          <p:nvPr/>
        </p:nvSpPr>
        <p:spPr>
          <a:xfrm>
            <a:off x="0" y="1353997"/>
            <a:ext cx="9906000" cy="4711952"/>
          </a:xfrm>
          <a:prstGeom prst="rect">
            <a:avLst/>
          </a:prstGeom>
          <a:solidFill>
            <a:srgbClr val="EA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a:t>
            </a:r>
            <a:r>
              <a:rPr lang="da-DK" dirty="0"/>
              <a:t>Brug af AMU-kurser</a:t>
            </a:r>
            <a:endParaRPr lang="da-DK" b="0" dirty="0">
              <a:solidFill>
                <a:schemeClr val="accent1"/>
              </a:solidFill>
            </a:endParaRPr>
          </a:p>
        </p:txBody>
      </p:sp>
      <p:sp>
        <p:nvSpPr>
          <p:cNvPr id="4" name="Tekstfelt 3">
            <a:extLst>
              <a:ext uri="{FF2B5EF4-FFF2-40B4-BE49-F238E27FC236}">
                <a16:creationId xmlns:a16="http://schemas.microsoft.com/office/drawing/2014/main" id="{C5D8838C-2153-7343-AF0F-9AB42A646ECC}"/>
              </a:ext>
            </a:extLst>
          </p:cNvPr>
          <p:cNvSpPr txBox="1"/>
          <p:nvPr/>
        </p:nvSpPr>
        <p:spPr>
          <a:xfrm>
            <a:off x="425330" y="1534917"/>
            <a:ext cx="9042352" cy="876510"/>
          </a:xfrm>
          <a:prstGeom prst="rect">
            <a:avLst/>
          </a:prstGeom>
          <a:noFill/>
        </p:spPr>
        <p:txBody>
          <a:bodyPr wrap="square" rtlCol="0">
            <a:noAutofit/>
          </a:bodyPr>
          <a:lstStyle/>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 dette analyseafsnit beskrives først hvilke emner AMU-kurser på lufthavnsområdet omhandler samt hvilke typiske arbejdsopgaver man lærer at håndtere med udgangspunkt i den fælles kompetencebeskrivelse. Dernæst beskrives lufthavnenes nuværende brug af AMU-kurser, hvordan de oplever relevansen og udbyttet samt hvordan de har gjort aktivt brug af kurserne til at fastholde medarbejdere i en pandemisituation med udgangspunkt i den indsamlede data. Herunder ses en kort opsummering af delanalysens fund.</a:t>
            </a:r>
          </a:p>
        </p:txBody>
      </p:sp>
      <p:grpSp>
        <p:nvGrpSpPr>
          <p:cNvPr id="36" name="Gruppe 35">
            <a:extLst>
              <a:ext uri="{FF2B5EF4-FFF2-40B4-BE49-F238E27FC236}">
                <a16:creationId xmlns:a16="http://schemas.microsoft.com/office/drawing/2014/main" id="{ECEC02E8-37E4-8744-85CF-A70B8668FF85}"/>
              </a:ext>
            </a:extLst>
          </p:cNvPr>
          <p:cNvGrpSpPr/>
          <p:nvPr/>
        </p:nvGrpSpPr>
        <p:grpSpPr>
          <a:xfrm>
            <a:off x="1761302" y="2608532"/>
            <a:ext cx="8968591" cy="4311729"/>
            <a:chOff x="1769394" y="2191119"/>
            <a:chExt cx="8968591" cy="4311729"/>
          </a:xfrm>
        </p:grpSpPr>
        <p:grpSp>
          <p:nvGrpSpPr>
            <p:cNvPr id="40" name="Gruppe 39">
              <a:extLst>
                <a:ext uri="{FF2B5EF4-FFF2-40B4-BE49-F238E27FC236}">
                  <a16:creationId xmlns:a16="http://schemas.microsoft.com/office/drawing/2014/main" id="{0574A2F7-D8AA-954B-A420-1D9EDA6F80E8}"/>
                </a:ext>
              </a:extLst>
            </p:cNvPr>
            <p:cNvGrpSpPr/>
            <p:nvPr/>
          </p:nvGrpSpPr>
          <p:grpSpPr>
            <a:xfrm>
              <a:off x="1769394" y="2191119"/>
              <a:ext cx="8968591" cy="4311729"/>
              <a:chOff x="573342" y="2330371"/>
              <a:chExt cx="8968591" cy="4311729"/>
            </a:xfrm>
          </p:grpSpPr>
          <p:sp>
            <p:nvSpPr>
              <p:cNvPr id="42" name="Tekstfelt 41">
                <a:extLst>
                  <a:ext uri="{FF2B5EF4-FFF2-40B4-BE49-F238E27FC236}">
                    <a16:creationId xmlns:a16="http://schemas.microsoft.com/office/drawing/2014/main" id="{C3151096-F4C3-9C40-A7AF-DFBA16F5A935}"/>
                  </a:ext>
                </a:extLst>
              </p:cNvPr>
              <p:cNvSpPr txBox="1"/>
              <p:nvPr/>
            </p:nvSpPr>
            <p:spPr>
              <a:xfrm>
                <a:off x="9541933" y="6642100"/>
                <a:ext cx="0" cy="0"/>
              </a:xfrm>
              <a:prstGeom prst="rect">
                <a:avLst/>
              </a:prstGeom>
            </p:spPr>
            <p:txBody>
              <a:bodyPr vert="horz" wrap="none" lIns="0" tIns="0" rIns="0" bIns="0" rtlCol="0">
                <a:normAutofit fontScale="25000" lnSpcReduction="20000"/>
              </a:bodyPr>
              <a:lstStyle/>
              <a:p>
                <a:pPr marL="0" marR="0" indent="0" algn="ctr" defTabSz="914400" rtl="0" eaLnBrk="1" fontAlgn="t" latinLnBrk="0" hangingPunct="1">
                  <a:lnSpc>
                    <a:spcPct val="150000"/>
                  </a:lnSpc>
                  <a:spcBef>
                    <a:spcPts val="1000"/>
                  </a:spcBef>
                  <a:spcAft>
                    <a:spcPts val="0"/>
                  </a:spcAft>
                  <a:buClrTx/>
                  <a:buSzTx/>
                  <a:buFontTx/>
                  <a:buNone/>
                  <a:tabLst/>
                </a:pPr>
                <a:endParaRPr kumimoji="0" lang="da-DK" sz="1600" b="0" i="0" u="none" strike="noStrike" kern="1200" cap="none" spc="0" normalizeH="0" baseline="0" noProof="0">
                  <a:ln>
                    <a:noFill/>
                  </a:ln>
                  <a:solidFill>
                    <a:schemeClr val="accent1"/>
                  </a:solidFill>
                  <a:effectLst/>
                  <a:uLnTx/>
                  <a:uFillTx/>
                  <a:latin typeface="Verdana" charset="0"/>
                  <a:ea typeface="Verdana" charset="0"/>
                </a:endParaRPr>
              </a:p>
            </p:txBody>
          </p:sp>
          <p:grpSp>
            <p:nvGrpSpPr>
              <p:cNvPr id="43" name="Gruppe 42">
                <a:extLst>
                  <a:ext uri="{FF2B5EF4-FFF2-40B4-BE49-F238E27FC236}">
                    <a16:creationId xmlns:a16="http://schemas.microsoft.com/office/drawing/2014/main" id="{38B99881-FF1C-EB4A-9FB8-9766AFFB16EE}"/>
                  </a:ext>
                </a:extLst>
              </p:cNvPr>
              <p:cNvGrpSpPr/>
              <p:nvPr/>
            </p:nvGrpSpPr>
            <p:grpSpPr>
              <a:xfrm>
                <a:off x="573342" y="2330371"/>
                <a:ext cx="2188209" cy="1864897"/>
                <a:chOff x="573342" y="2025564"/>
                <a:chExt cx="2188209" cy="1864897"/>
              </a:xfrm>
            </p:grpSpPr>
            <p:sp>
              <p:nvSpPr>
                <p:cNvPr id="59" name="Rektangel med enkelt afklippet hjørne 58">
                  <a:extLst>
                    <a:ext uri="{FF2B5EF4-FFF2-40B4-BE49-F238E27FC236}">
                      <a16:creationId xmlns:a16="http://schemas.microsoft.com/office/drawing/2014/main" id="{6905F45C-8589-F045-B32F-279E0E2AF417}"/>
                    </a:ext>
                  </a:extLst>
                </p:cNvPr>
                <p:cNvSpPr/>
                <p:nvPr/>
              </p:nvSpPr>
              <p:spPr>
                <a:xfrm>
                  <a:off x="601944" y="3267964"/>
                  <a:ext cx="2159607" cy="565940"/>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Om transportarbejde i lufthavnene</a:t>
                  </a:r>
                </a:p>
                <a:p>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p>
              </p:txBody>
            </p:sp>
            <p:sp>
              <p:nvSpPr>
                <p:cNvPr id="60" name="Rektangel 59">
                  <a:extLst>
                    <a:ext uri="{FF2B5EF4-FFF2-40B4-BE49-F238E27FC236}">
                      <a16:creationId xmlns:a16="http://schemas.microsoft.com/office/drawing/2014/main" id="{48C2376D-1427-B94B-AF3C-A295544E6DC2}"/>
                    </a:ext>
                  </a:extLst>
                </p:cNvPr>
                <p:cNvSpPr/>
                <p:nvPr/>
              </p:nvSpPr>
              <p:spPr>
                <a:xfrm>
                  <a:off x="735453" y="2025564"/>
                  <a:ext cx="1663582" cy="1125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61" name="Lige forbindelse 60">
                  <a:extLst>
                    <a:ext uri="{FF2B5EF4-FFF2-40B4-BE49-F238E27FC236}">
                      <a16:creationId xmlns:a16="http://schemas.microsoft.com/office/drawing/2014/main" id="{EEA75493-18A5-1140-AA37-DAAEEE6F38EC}"/>
                    </a:ext>
                  </a:extLst>
                </p:cNvPr>
                <p:cNvCxnSpPr>
                  <a:cxnSpLocks/>
                </p:cNvCxnSpPr>
                <p:nvPr/>
              </p:nvCxnSpPr>
              <p:spPr>
                <a:xfrm flipH="1">
                  <a:off x="573342" y="2559795"/>
                  <a:ext cx="389466" cy="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62" name="Lige forbindelse 61">
                  <a:extLst>
                    <a:ext uri="{FF2B5EF4-FFF2-40B4-BE49-F238E27FC236}">
                      <a16:creationId xmlns:a16="http://schemas.microsoft.com/office/drawing/2014/main" id="{83D53894-867E-E040-BE1D-8A0480166687}"/>
                    </a:ext>
                  </a:extLst>
                </p:cNvPr>
                <p:cNvCxnSpPr>
                  <a:cxnSpLocks/>
                </p:cNvCxnSpPr>
                <p:nvPr/>
              </p:nvCxnSpPr>
              <p:spPr>
                <a:xfrm>
                  <a:off x="573342" y="2569590"/>
                  <a:ext cx="0" cy="1320871"/>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63" name="Lige pilforbindelse 62">
                  <a:extLst>
                    <a:ext uri="{FF2B5EF4-FFF2-40B4-BE49-F238E27FC236}">
                      <a16:creationId xmlns:a16="http://schemas.microsoft.com/office/drawing/2014/main" id="{85FFBE1E-2D6E-CD45-B695-08A30992B467}"/>
                    </a:ext>
                  </a:extLst>
                </p:cNvPr>
                <p:cNvCxnSpPr>
                  <a:cxnSpLocks/>
                </p:cNvCxnSpPr>
                <p:nvPr/>
              </p:nvCxnSpPr>
              <p:spPr>
                <a:xfrm>
                  <a:off x="573342" y="3890461"/>
                  <a:ext cx="2017458" cy="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44" name="Gruppe 43">
                <a:extLst>
                  <a:ext uri="{FF2B5EF4-FFF2-40B4-BE49-F238E27FC236}">
                    <a16:creationId xmlns:a16="http://schemas.microsoft.com/office/drawing/2014/main" id="{926A3CD0-8E29-054D-9772-A9A1913013BE}"/>
                  </a:ext>
                </a:extLst>
              </p:cNvPr>
              <p:cNvGrpSpPr/>
              <p:nvPr/>
            </p:nvGrpSpPr>
            <p:grpSpPr>
              <a:xfrm>
                <a:off x="2752687" y="2330371"/>
                <a:ext cx="2141880" cy="1874692"/>
                <a:chOff x="2939457" y="2025564"/>
                <a:chExt cx="2141880" cy="1874692"/>
              </a:xfrm>
            </p:grpSpPr>
            <p:sp>
              <p:nvSpPr>
                <p:cNvPr id="54" name="Rektangel med enkelt afklippet hjørne 53">
                  <a:extLst>
                    <a:ext uri="{FF2B5EF4-FFF2-40B4-BE49-F238E27FC236}">
                      <a16:creationId xmlns:a16="http://schemas.microsoft.com/office/drawing/2014/main" id="{3C404F0D-7601-9D42-B7CB-2017E9B46434}"/>
                    </a:ext>
                  </a:extLst>
                </p:cNvPr>
                <p:cNvSpPr/>
                <p:nvPr/>
              </p:nvSpPr>
              <p:spPr>
                <a:xfrm>
                  <a:off x="2976922" y="3267964"/>
                  <a:ext cx="2104415" cy="582362"/>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AMU opleves som fordelagtige og værdifulde</a:t>
                  </a:r>
                </a:p>
              </p:txBody>
            </p:sp>
            <p:sp>
              <p:nvSpPr>
                <p:cNvPr id="55" name="Rektangel 54">
                  <a:extLst>
                    <a:ext uri="{FF2B5EF4-FFF2-40B4-BE49-F238E27FC236}">
                      <a16:creationId xmlns:a16="http://schemas.microsoft.com/office/drawing/2014/main" id="{2E9FA889-83A5-6841-B7A6-22363BE16EEC}"/>
                    </a:ext>
                  </a:extLst>
                </p:cNvPr>
                <p:cNvSpPr/>
                <p:nvPr/>
              </p:nvSpPr>
              <p:spPr>
                <a:xfrm>
                  <a:off x="3092091" y="2025564"/>
                  <a:ext cx="1663582" cy="112596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56" name="Lige forbindelse 55">
                  <a:extLst>
                    <a:ext uri="{FF2B5EF4-FFF2-40B4-BE49-F238E27FC236}">
                      <a16:creationId xmlns:a16="http://schemas.microsoft.com/office/drawing/2014/main" id="{2F140018-1810-2E4F-8698-F1F82D6F1AB4}"/>
                    </a:ext>
                  </a:extLst>
                </p:cNvPr>
                <p:cNvCxnSpPr>
                  <a:cxnSpLocks/>
                </p:cNvCxnSpPr>
                <p:nvPr/>
              </p:nvCxnSpPr>
              <p:spPr>
                <a:xfrm flipH="1">
                  <a:off x="2939457" y="2569590"/>
                  <a:ext cx="389466" cy="0"/>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cxnSp>
              <p:nvCxnSpPr>
                <p:cNvPr id="57" name="Lige forbindelse 56">
                  <a:extLst>
                    <a:ext uri="{FF2B5EF4-FFF2-40B4-BE49-F238E27FC236}">
                      <a16:creationId xmlns:a16="http://schemas.microsoft.com/office/drawing/2014/main" id="{A2B1E7DB-9949-8344-9542-D5A0BD14150F}"/>
                    </a:ext>
                  </a:extLst>
                </p:cNvPr>
                <p:cNvCxnSpPr>
                  <a:cxnSpLocks/>
                </p:cNvCxnSpPr>
                <p:nvPr/>
              </p:nvCxnSpPr>
              <p:spPr>
                <a:xfrm>
                  <a:off x="2939457" y="2559795"/>
                  <a:ext cx="0" cy="1340461"/>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cxnSp>
              <p:nvCxnSpPr>
                <p:cNvPr id="58" name="Lige pilforbindelse 57">
                  <a:extLst>
                    <a:ext uri="{FF2B5EF4-FFF2-40B4-BE49-F238E27FC236}">
                      <a16:creationId xmlns:a16="http://schemas.microsoft.com/office/drawing/2014/main" id="{D77760B1-00F8-3B47-B27A-AD0610FE9F27}"/>
                    </a:ext>
                  </a:extLst>
                </p:cNvPr>
                <p:cNvCxnSpPr>
                  <a:cxnSpLocks/>
                </p:cNvCxnSpPr>
                <p:nvPr/>
              </p:nvCxnSpPr>
              <p:spPr>
                <a:xfrm>
                  <a:off x="2939457" y="3900256"/>
                  <a:ext cx="1988857" cy="0"/>
                </a:xfrm>
                <a:prstGeom prst="straightConnector1">
                  <a:avLst/>
                </a:prstGeom>
                <a:ln>
                  <a:solidFill>
                    <a:schemeClr val="accent3"/>
                  </a:solidFill>
                  <a:tailEnd type="triangle"/>
                </a:ln>
              </p:spPr>
              <p:style>
                <a:lnRef idx="1">
                  <a:schemeClr val="dk1"/>
                </a:lnRef>
                <a:fillRef idx="0">
                  <a:schemeClr val="dk1"/>
                </a:fillRef>
                <a:effectRef idx="0">
                  <a:schemeClr val="dk1"/>
                </a:effectRef>
                <a:fontRef idx="minor">
                  <a:schemeClr val="tx1"/>
                </a:fontRef>
              </p:style>
            </p:cxnSp>
          </p:grpSp>
          <p:grpSp>
            <p:nvGrpSpPr>
              <p:cNvPr id="45" name="Gruppe 44">
                <a:extLst>
                  <a:ext uri="{FF2B5EF4-FFF2-40B4-BE49-F238E27FC236}">
                    <a16:creationId xmlns:a16="http://schemas.microsoft.com/office/drawing/2014/main" id="{199B4B56-22FB-BE45-A546-BD89DECCDD5E}"/>
                  </a:ext>
                </a:extLst>
              </p:cNvPr>
              <p:cNvGrpSpPr/>
              <p:nvPr/>
            </p:nvGrpSpPr>
            <p:grpSpPr>
              <a:xfrm>
                <a:off x="4903431" y="2330371"/>
                <a:ext cx="2275071" cy="1881878"/>
                <a:chOff x="4935449" y="2025564"/>
                <a:chExt cx="2275071" cy="1881878"/>
              </a:xfrm>
            </p:grpSpPr>
            <p:sp>
              <p:nvSpPr>
                <p:cNvPr id="49" name="Rektangel med enkelt afklippet hjørne 48">
                  <a:extLst>
                    <a:ext uri="{FF2B5EF4-FFF2-40B4-BE49-F238E27FC236}">
                      <a16:creationId xmlns:a16="http://schemas.microsoft.com/office/drawing/2014/main" id="{2DE0CFBB-D80C-5B47-9FCF-D1B5BE2EA05A}"/>
                    </a:ext>
                  </a:extLst>
                </p:cNvPr>
                <p:cNvSpPr/>
                <p:nvPr/>
              </p:nvSpPr>
              <p:spPr>
                <a:xfrm>
                  <a:off x="5072269" y="3280513"/>
                  <a:ext cx="2138251" cy="568251"/>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Videreuddannelse fastholder medarbejdere under pandemien</a:t>
                  </a:r>
                </a:p>
                <a:p>
                  <a:endPar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50" name="Rektangel 49">
                  <a:extLst>
                    <a:ext uri="{FF2B5EF4-FFF2-40B4-BE49-F238E27FC236}">
                      <a16:creationId xmlns:a16="http://schemas.microsoft.com/office/drawing/2014/main" id="{1E2FA803-47F1-1F4A-8823-24E0EF3DA115}"/>
                    </a:ext>
                  </a:extLst>
                </p:cNvPr>
                <p:cNvSpPr/>
                <p:nvPr/>
              </p:nvSpPr>
              <p:spPr>
                <a:xfrm>
                  <a:off x="5078605" y="2025564"/>
                  <a:ext cx="1663582" cy="1125962"/>
                </a:xfrm>
                <a:prstGeom prst="rect">
                  <a:avLst/>
                </a:prstGeom>
                <a:solidFill>
                  <a:schemeClr val="accent5"/>
                </a:solidFill>
                <a:ln>
                  <a:solidFill>
                    <a:srgbClr val="D48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51" name="Lige forbindelse 50">
                  <a:extLst>
                    <a:ext uri="{FF2B5EF4-FFF2-40B4-BE49-F238E27FC236}">
                      <a16:creationId xmlns:a16="http://schemas.microsoft.com/office/drawing/2014/main" id="{7DC528EA-1502-1E42-9CE7-9F19CB1BD378}"/>
                    </a:ext>
                  </a:extLst>
                </p:cNvPr>
                <p:cNvCxnSpPr>
                  <a:cxnSpLocks/>
                </p:cNvCxnSpPr>
                <p:nvPr/>
              </p:nvCxnSpPr>
              <p:spPr>
                <a:xfrm flipH="1">
                  <a:off x="4935449" y="2576776"/>
                  <a:ext cx="389466" cy="0"/>
                </a:xfrm>
                <a:prstGeom prst="line">
                  <a:avLst/>
                </a:prstGeom>
                <a:ln>
                  <a:solidFill>
                    <a:srgbClr val="D48086"/>
                  </a:solidFill>
                </a:ln>
              </p:spPr>
              <p:style>
                <a:lnRef idx="1">
                  <a:schemeClr val="dk1"/>
                </a:lnRef>
                <a:fillRef idx="0">
                  <a:schemeClr val="dk1"/>
                </a:fillRef>
                <a:effectRef idx="0">
                  <a:schemeClr val="dk1"/>
                </a:effectRef>
                <a:fontRef idx="minor">
                  <a:schemeClr val="tx1"/>
                </a:fontRef>
              </p:style>
            </p:cxnSp>
            <p:cxnSp>
              <p:nvCxnSpPr>
                <p:cNvPr id="52" name="Lige forbindelse 51">
                  <a:extLst>
                    <a:ext uri="{FF2B5EF4-FFF2-40B4-BE49-F238E27FC236}">
                      <a16:creationId xmlns:a16="http://schemas.microsoft.com/office/drawing/2014/main" id="{9FB7913E-E5B3-1540-97D8-BDD34478E4BE}"/>
                    </a:ext>
                  </a:extLst>
                </p:cNvPr>
                <p:cNvCxnSpPr>
                  <a:cxnSpLocks/>
                </p:cNvCxnSpPr>
                <p:nvPr/>
              </p:nvCxnSpPr>
              <p:spPr>
                <a:xfrm>
                  <a:off x="4935449" y="2576776"/>
                  <a:ext cx="0" cy="1330666"/>
                </a:xfrm>
                <a:prstGeom prst="line">
                  <a:avLst/>
                </a:prstGeom>
                <a:ln>
                  <a:solidFill>
                    <a:srgbClr val="D48086"/>
                  </a:solidFill>
                </a:ln>
              </p:spPr>
              <p:style>
                <a:lnRef idx="1">
                  <a:schemeClr val="dk1"/>
                </a:lnRef>
                <a:fillRef idx="0">
                  <a:schemeClr val="dk1"/>
                </a:fillRef>
                <a:effectRef idx="0">
                  <a:schemeClr val="dk1"/>
                </a:effectRef>
                <a:fontRef idx="minor">
                  <a:schemeClr val="tx1"/>
                </a:fontRef>
              </p:style>
            </p:cxnSp>
            <p:cxnSp>
              <p:nvCxnSpPr>
                <p:cNvPr id="53" name="Lige pilforbindelse 52">
                  <a:extLst>
                    <a:ext uri="{FF2B5EF4-FFF2-40B4-BE49-F238E27FC236}">
                      <a16:creationId xmlns:a16="http://schemas.microsoft.com/office/drawing/2014/main" id="{4BFE7D03-8343-2B46-9A07-0CD22FFD4D14}"/>
                    </a:ext>
                  </a:extLst>
                </p:cNvPr>
                <p:cNvCxnSpPr>
                  <a:cxnSpLocks/>
                </p:cNvCxnSpPr>
                <p:nvPr/>
              </p:nvCxnSpPr>
              <p:spPr>
                <a:xfrm>
                  <a:off x="4935449" y="3907442"/>
                  <a:ext cx="2051186" cy="0"/>
                </a:xfrm>
                <a:prstGeom prst="straightConnector1">
                  <a:avLst/>
                </a:prstGeom>
                <a:ln>
                  <a:solidFill>
                    <a:srgbClr val="D48086"/>
                  </a:solidFill>
                  <a:tailEnd type="triangle"/>
                </a:ln>
              </p:spPr>
              <p:style>
                <a:lnRef idx="1">
                  <a:schemeClr val="dk1"/>
                </a:lnRef>
                <a:fillRef idx="0">
                  <a:schemeClr val="dk1"/>
                </a:fillRef>
                <a:effectRef idx="0">
                  <a:schemeClr val="dk1"/>
                </a:effectRef>
                <a:fontRef idx="minor">
                  <a:schemeClr val="tx1"/>
                </a:fontRef>
              </p:style>
            </p:cxnSp>
          </p:grpSp>
          <p:sp>
            <p:nvSpPr>
              <p:cNvPr id="46" name="Rektangel 45">
                <a:extLst>
                  <a:ext uri="{FF2B5EF4-FFF2-40B4-BE49-F238E27FC236}">
                    <a16:creationId xmlns:a16="http://schemas.microsoft.com/office/drawing/2014/main" id="{C0686CFC-7BD3-5A47-A8DD-B74394DE98EA}"/>
                  </a:ext>
                </a:extLst>
              </p:cNvPr>
              <p:cNvSpPr/>
              <p:nvPr/>
            </p:nvSpPr>
            <p:spPr>
              <a:xfrm>
                <a:off x="573342" y="4319912"/>
                <a:ext cx="2017458" cy="221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a-DK" sz="1000" dirty="0">
                  <a:solidFill>
                    <a:schemeClr val="tx1">
                      <a:lumMod val="65000"/>
                      <a:lumOff val="35000"/>
                    </a:schemeClr>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a:p>
                <a:endPar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47" name="Rektangel 46">
                <a:extLst>
                  <a:ext uri="{FF2B5EF4-FFF2-40B4-BE49-F238E27FC236}">
                    <a16:creationId xmlns:a16="http://schemas.microsoft.com/office/drawing/2014/main" id="{C3925993-F063-244D-B3FA-5F7928156FEC}"/>
                  </a:ext>
                </a:extLst>
              </p:cNvPr>
              <p:cNvSpPr/>
              <p:nvPr/>
            </p:nvSpPr>
            <p:spPr>
              <a:xfrm>
                <a:off x="2756489" y="4319912"/>
                <a:ext cx="2017458" cy="221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De adspurgte er generelt positivt stemte overfor AMU, idet det opleves som økonomisk fordelagtigt og mulighed for lige adgang til uddannelse for alle.</a:t>
                </a:r>
              </a:p>
            </p:txBody>
          </p:sp>
          <p:sp>
            <p:nvSpPr>
              <p:cNvPr id="48" name="Rektangel 47">
                <a:extLst>
                  <a:ext uri="{FF2B5EF4-FFF2-40B4-BE49-F238E27FC236}">
                    <a16:creationId xmlns:a16="http://schemas.microsoft.com/office/drawing/2014/main" id="{7CF17428-75C2-C44B-BF8F-B28EBE810CAE}"/>
                  </a:ext>
                </a:extLst>
              </p:cNvPr>
              <p:cNvSpPr/>
              <p:nvPr/>
            </p:nvSpPr>
            <p:spPr>
              <a:xfrm>
                <a:off x="4939636" y="4319912"/>
                <a:ext cx="2017458" cy="221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Under pandemien blev branchen udfordret af et drastisk fald i aktivitet, hvilket medførte </a:t>
                </a:r>
                <a:r>
                  <a:rPr lang="da-DK" sz="1000" dirty="0" err="1">
                    <a:solidFill>
                      <a:schemeClr val="accent1"/>
                    </a:solidFill>
                    <a:latin typeface="Verdana" panose="020B0604030504040204" pitchFamily="34" charset="0"/>
                    <a:ea typeface="Verdana" panose="020B0604030504040204" pitchFamily="34" charset="0"/>
                    <a:cs typeface="Verdana" panose="020B0604030504040204" pitchFamily="34" charset="0"/>
                  </a:rPr>
                  <a:t>afskedigel-ser</a:t>
                </a:r>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 og hjemsendelser. Flere lufthavne har brugt AMU-kurser til at fastholde med-arbejdere.</a:t>
                </a:r>
              </a:p>
            </p:txBody>
          </p:sp>
        </p:grpSp>
        <p:sp>
          <p:nvSpPr>
            <p:cNvPr id="41" name="Rektangel 40">
              <a:extLst>
                <a:ext uri="{FF2B5EF4-FFF2-40B4-BE49-F238E27FC236}">
                  <a16:creationId xmlns:a16="http://schemas.microsoft.com/office/drawing/2014/main" id="{260A9ED6-1000-DE4D-B2AD-43CC91766241}"/>
                </a:ext>
              </a:extLst>
            </p:cNvPr>
            <p:cNvSpPr/>
            <p:nvPr/>
          </p:nvSpPr>
          <p:spPr>
            <a:xfrm>
              <a:off x="1769394" y="4180659"/>
              <a:ext cx="2017458" cy="1686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AMU-kurserne på området omfatter mange forskellige emner f.eks. baggage-håndtering, </a:t>
              </a:r>
              <a:r>
                <a:rPr lang="da-DK" sz="1000" dirty="0" err="1">
                  <a:solidFill>
                    <a:schemeClr val="accent1"/>
                  </a:solidFill>
                  <a:latin typeface="Verdana" panose="020B0604030504040204" pitchFamily="34" charset="0"/>
                  <a:ea typeface="Verdana" panose="020B0604030504040204" pitchFamily="34" charset="0"/>
                  <a:cs typeface="Verdana" panose="020B0604030504040204" pitchFamily="34" charset="0"/>
                </a:rPr>
                <a:t>cargo</a:t>
              </a:r>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 og supportfunktioner. Kurserne udbydes af TEC i København og EUC Lillebælt i Fredericia, men gennem-føres næsten altid lokalt.</a:t>
              </a:r>
            </a:p>
          </p:txBody>
        </p:sp>
      </p:grpSp>
      <p:pic>
        <p:nvPicPr>
          <p:cNvPr id="64" name="Billede 63">
            <a:extLst>
              <a:ext uri="{FF2B5EF4-FFF2-40B4-BE49-F238E27FC236}">
                <a16:creationId xmlns:a16="http://schemas.microsoft.com/office/drawing/2014/main" id="{C3AB90A9-5B4E-9043-AAE5-D46C92DBAC1D}"/>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2433735" y="2814806"/>
            <a:ext cx="643991" cy="643991"/>
          </a:xfrm>
          <a:prstGeom prst="rect">
            <a:avLst/>
          </a:prstGeom>
        </p:spPr>
      </p:pic>
      <p:pic>
        <p:nvPicPr>
          <p:cNvPr id="65" name="Grafik 64">
            <a:extLst>
              <a:ext uri="{FF2B5EF4-FFF2-40B4-BE49-F238E27FC236}">
                <a16:creationId xmlns:a16="http://schemas.microsoft.com/office/drawing/2014/main" id="{91DFB642-3874-104C-8CF2-A5C33F8FA41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09481" y="2863395"/>
            <a:ext cx="628469" cy="622059"/>
          </a:xfrm>
          <a:prstGeom prst="rect">
            <a:avLst/>
          </a:prstGeom>
        </p:spPr>
      </p:pic>
      <p:pic>
        <p:nvPicPr>
          <p:cNvPr id="66" name="Grafik 65">
            <a:extLst>
              <a:ext uri="{FF2B5EF4-FFF2-40B4-BE49-F238E27FC236}">
                <a16:creationId xmlns:a16="http://schemas.microsoft.com/office/drawing/2014/main" id="{99124511-5600-074C-8A72-3667BD4A26A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62518" y="2861600"/>
            <a:ext cx="605315" cy="605315"/>
          </a:xfrm>
          <a:prstGeom prst="rect">
            <a:avLst/>
          </a:prstGeom>
        </p:spPr>
      </p:pic>
    </p:spTree>
    <p:extLst>
      <p:ext uri="{BB962C8B-B14F-4D97-AF65-F5344CB8AC3E}">
        <p14:creationId xmlns:p14="http://schemas.microsoft.com/office/powerpoint/2010/main" val="3561640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7A5B7D1-ABF3-CF4D-9DA9-EFDDA5E2E0DA}"/>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Brug af AMU-kurser II</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Transportarbejde i lufthavne</a:t>
            </a: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Transportarbejde i lufthavne omfatter kurser inden for emnerne:</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Eftersyn og vedligeholdelse af transportmateriel</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Konkurrenceforhold, organisering og økonomi</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Levering af kvalitet og service</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Operative transportfunktioner i lufthavne</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Safety og </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security</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for transportarbejdere i lufthavne</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Kurserne udbydes af TEC i København og EUC Lillebælt i Fredericia og henvender sig til transportarbejdere, der som regel oplæres i virksomheden, men man kan også være faglært inden for lager- og chaufførområdet eller have en anden faglig baggrund.</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Typiske arbejdsopgaver ifølge den fælles-kompetencebeskrivelse</a:t>
            </a:r>
          </a:p>
          <a:p>
            <a:r>
              <a:rPr lang="da-DK" sz="1100" i="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Bagagehåndtering</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opgaver i forbindelse med håndtering af bagage – fra modtagelse til afsendelse – hvilket blandt andet omfatter sortering, sikkerhedsscanning, pakning, transport, lastning og losning.</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endParaRPr lang="da-DK" sz="1100" i="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i="1"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Cargohåndtering</a:t>
            </a:r>
            <a:r>
              <a:rPr lang="da-DK" sz="1100" i="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opgaver i forbindelse med håndtering af </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cargo</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 fra modtagelse til afsendelse – hvilket blandt andet omfatter sortering, sikkerhedsscanning, pakning, transport, last og losning af </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cargo</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(herunder levende dyr) m.v.</a:t>
            </a:r>
            <a:b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i="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Flysidefunktioner: </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opgaver i forbindelse med modtagelse og afsendelse af fly fra standpladsen herunder push back/bugsering, afisning, flyvask m.v.</a:t>
            </a:r>
            <a:b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i="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Markservice: </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vedligeholdelse af områderne i lufthavnen, snerydning og glatførebekæmpelse, renholdelse af områderne m.v.</a:t>
            </a:r>
            <a:b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i="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Supportfunktioner: </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service- og hjælpeopgaver i forbindelse med passagerhandling herunder transport af passagerer og besætningsmedlemmer, transport af catering- og rengøringspersonale og materiel, optankning og vedligeholdelse af køretøjer, lodstjeneste, klargøring af standplads, </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safety</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securityopgaver</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brand- og redningsberedskab, indvendig flyrengøring, tankning af fly samt håndtering og kørsel med brændstof.</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77269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7A5B7D1-ABF3-CF4D-9DA9-EFDDA5E2E0DA}"/>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Brug af AMU-kurser III</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Mange oplever AMU-uddannelserne som fordelagtige</a:t>
            </a: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Mange af de adspurgte lufthavnsarbejdere er positivt stemte overfor AMU-uddannelsessystemet. Af de mange fordele nævnes især de økonomiske tilskudsmuligheder, og at AMU muliggør standardisering af uddannelsen, således at alle har samme adgang hertil og at man uddanner et relativt ensartet lufthavnspersonale på landsplan. En medarbejder og en leder udtaler følgende:</a:t>
            </a: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Det er vigtigt at så meget som muligt bliver AMU-kurser, for luftfarten er hårdt ramt økonomisk og der er tilskudsmuligheder ved AMU-kurser. Jeg går også ind for at uddannelser er lige for alle og det er AMU.</a:t>
            </a:r>
          </a:p>
          <a:p>
            <a:pPr marL="171450" lvl="0" indent="-171450" algn="ctr">
              <a:buFontTx/>
              <a:buChar char="-"/>
            </a:pP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Ressourceperson</a:t>
            </a:r>
          </a:p>
          <a:p>
            <a:pPr marL="171450" indent="-171450" algn="ctr">
              <a:buFontTx/>
              <a:buChar char="-"/>
            </a:pPr>
            <a:endParaRPr lang="da-DK" sz="1100" i="1" dirty="0">
              <a:solidFill>
                <a:schemeClr val="accent1"/>
              </a:solidFill>
              <a:highlight>
                <a:srgbClr val="FF00FF"/>
              </a:highlight>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Det er jo et krav at man skal have kurser og det er bare en fordel at gøre det gennem AMU. Jeg tror det er godt at det bliver mere ensrettet gennem AMU, for 10 år siden var det jo bare sidemandsoplæring.</a:t>
            </a:r>
          </a:p>
          <a:p>
            <a:pPr marL="171450" lvl="0" indent="-171450" algn="ctr">
              <a:buFontTx/>
              <a:buChar char="-"/>
            </a:pP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Ressourceperson</a:t>
            </a:r>
          </a:p>
          <a:p>
            <a:pPr marL="171450" indent="-171450" algn="ctr">
              <a:buFontTx/>
              <a:buChar char="-"/>
            </a:pPr>
            <a:endParaRPr lang="da-DK" sz="1100" i="1" dirty="0">
              <a:solidFill>
                <a:schemeClr val="accent1"/>
              </a:solidFill>
              <a:highlight>
                <a:srgbClr val="FF00FF"/>
              </a:highlight>
              <a:latin typeface="Verdana" panose="020B0604030504040204" pitchFamily="34" charset="0"/>
              <a:ea typeface="Verdana" panose="020B0604030504040204" pitchFamily="34" charset="0"/>
              <a:cs typeface="Verdana" panose="020B0604030504040204" pitchFamily="34" charset="0"/>
            </a:endParaRPr>
          </a:p>
          <a:p>
            <a:pPr lvl="0"/>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Der er altså generelt en positiv holdning til AMU og ønske om at kurserne fortsat gennemføres herigennem.</a:t>
            </a:r>
          </a:p>
          <a:p>
            <a:pPr algn="ctr"/>
            <a:endParaRPr lang="da-DK" sz="1100" dirty="0">
              <a:highlight>
                <a:srgbClr val="FF00FF"/>
              </a:highlight>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Videreuddannelse benyttes til at fastholde medarbejdere under pandemien</a:t>
            </a: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Det er bemærkelsesværdigt hvordan en stor del af lufthavnene har benyttet AMU-kurser, som et middel til at undgå afskedigelser af medarbejdere i en tid med pandemi og nedlukninger, hvor aktiviteten i lufthavnsbranchen faldt drastisk.</a:t>
            </a:r>
          </a:p>
          <a:p>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Det vi har gjort er at bruge uddannelse som en måde at fastholde medarbejdere på, der er jo refusioner at hente. Vi har selvfølgelig også afskediget. Vi har kunne beholde nogle flere medarbejdere gennem uddannelse og har brugt luftfartsuddannelsen rigtigt meget. Det har været på tværs af områder, vi har kørt brede fag, rengøring, check ind og lignende.</a:t>
            </a:r>
          </a:p>
          <a:p>
            <a:pPr marL="171450" lvl="0" indent="-171450" algn="ctr">
              <a:buFontTx/>
              <a:buChar char="-"/>
            </a:pP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Ressourceperson</a:t>
            </a:r>
          </a:p>
          <a:p>
            <a:pPr algn="ctr"/>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Dette tegner også et positivt billede af lufthavnenes brug af AMU og bekræfter at også lederne i lufthavnene finder kurserne relevante og brugbare for deres medarbejdere.</a:t>
            </a:r>
          </a:p>
          <a:p>
            <a:endPar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43675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7A5B7D1-ABF3-CF4D-9DA9-EFDDA5E2E0DA}"/>
              </a:ext>
            </a:extLst>
          </p:cNvPr>
          <p:cNvSpPr/>
          <p:nvPr/>
        </p:nvSpPr>
        <p:spPr>
          <a:xfrm>
            <a:off x="0" y="1353997"/>
            <a:ext cx="9906000" cy="4711952"/>
          </a:xfrm>
          <a:prstGeom prst="rect">
            <a:avLst/>
          </a:prstGeom>
          <a:solidFill>
            <a:srgbClr val="EA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Ønsker til ændringer i AMU-kurser </a:t>
            </a:r>
          </a:p>
        </p:txBody>
      </p:sp>
      <p:sp>
        <p:nvSpPr>
          <p:cNvPr id="4" name="Tekstfelt 3">
            <a:extLst>
              <a:ext uri="{FF2B5EF4-FFF2-40B4-BE49-F238E27FC236}">
                <a16:creationId xmlns:a16="http://schemas.microsoft.com/office/drawing/2014/main" id="{C5D8838C-2153-7343-AF0F-9AB42A646ECC}"/>
              </a:ext>
            </a:extLst>
          </p:cNvPr>
          <p:cNvSpPr txBox="1"/>
          <p:nvPr/>
        </p:nvSpPr>
        <p:spPr>
          <a:xfrm>
            <a:off x="425330" y="1534917"/>
            <a:ext cx="9042352" cy="876510"/>
          </a:xfrm>
          <a:prstGeom prst="rect">
            <a:avLst/>
          </a:prstGeom>
          <a:noFill/>
        </p:spPr>
        <p:txBody>
          <a:bodyPr wrap="square" rtlCol="0">
            <a:noAutofit/>
          </a:bodyPr>
          <a:lstStyle/>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Dette afsnit præsenterer de ønsker til udvikling og forbedring af AMU-kurserne på lufthavnsområdet, som kommer til udtryk i interviews med lufthavnsmedarbejderne. Først gennemgås ønsker til større fleksibilitet for kurserne, dernæst hvordan der skal være større fokus på teknologi og engelsk i undervisningen og til slut hvordan der med fordel kunne inkluderes kurser, som fokuserer på lufthavnsarbejdet på tværs af jobfunktioner. Herunder ses en kort opsummering af delanalysens fund.</a:t>
            </a:r>
            <a:endParaRPr lang="da-DK" sz="1100" dirty="0">
              <a:solidFill>
                <a:schemeClr val="tx1">
                  <a:lumMod val="65000"/>
                  <a:lumOff val="35000"/>
                </a:schemeClr>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9" name="Gruppe 38">
            <a:extLst>
              <a:ext uri="{FF2B5EF4-FFF2-40B4-BE49-F238E27FC236}">
                <a16:creationId xmlns:a16="http://schemas.microsoft.com/office/drawing/2014/main" id="{4D2F2873-0DEA-2544-94B0-3A654E1D33B9}"/>
              </a:ext>
            </a:extLst>
          </p:cNvPr>
          <p:cNvGrpSpPr/>
          <p:nvPr/>
        </p:nvGrpSpPr>
        <p:grpSpPr>
          <a:xfrm>
            <a:off x="681036" y="2546271"/>
            <a:ext cx="8968591" cy="4311729"/>
            <a:chOff x="573342" y="2330371"/>
            <a:chExt cx="8968591" cy="4311729"/>
          </a:xfrm>
        </p:grpSpPr>
        <p:sp>
          <p:nvSpPr>
            <p:cNvPr id="40" name="Tekstfelt 39">
              <a:extLst>
                <a:ext uri="{FF2B5EF4-FFF2-40B4-BE49-F238E27FC236}">
                  <a16:creationId xmlns:a16="http://schemas.microsoft.com/office/drawing/2014/main" id="{A42A6734-700A-8944-B3E9-DC48666E8D03}"/>
                </a:ext>
              </a:extLst>
            </p:cNvPr>
            <p:cNvSpPr txBox="1"/>
            <p:nvPr/>
          </p:nvSpPr>
          <p:spPr>
            <a:xfrm>
              <a:off x="9541933" y="6642100"/>
              <a:ext cx="0" cy="0"/>
            </a:xfrm>
            <a:prstGeom prst="rect">
              <a:avLst/>
            </a:prstGeom>
          </p:spPr>
          <p:txBody>
            <a:bodyPr vert="horz" wrap="none" lIns="0" tIns="0" rIns="0" bIns="0" rtlCol="0">
              <a:normAutofit fontScale="25000" lnSpcReduction="20000"/>
            </a:bodyPr>
            <a:lstStyle/>
            <a:p>
              <a:pPr marL="0" marR="0" indent="0" algn="ctr" defTabSz="914400" rtl="0" eaLnBrk="1" fontAlgn="t" latinLnBrk="0" hangingPunct="1">
                <a:lnSpc>
                  <a:spcPct val="150000"/>
                </a:lnSpc>
                <a:spcBef>
                  <a:spcPts val="1000"/>
                </a:spcBef>
                <a:spcAft>
                  <a:spcPts val="0"/>
                </a:spcAft>
                <a:buClrTx/>
                <a:buSzTx/>
                <a:buFontTx/>
                <a:buNone/>
                <a:tabLst/>
              </a:pPr>
              <a:endParaRPr kumimoji="0" lang="da-DK" sz="1600" b="0" i="0" u="none" strike="noStrike" kern="1200" cap="none" spc="0" normalizeH="0" baseline="0" noProof="0">
                <a:ln>
                  <a:noFill/>
                </a:ln>
                <a:solidFill>
                  <a:schemeClr val="accent1"/>
                </a:solidFill>
                <a:effectLst/>
                <a:uLnTx/>
                <a:uFillTx/>
                <a:latin typeface="Verdana" charset="0"/>
                <a:ea typeface="Verdana" charset="0"/>
              </a:endParaRPr>
            </a:p>
          </p:txBody>
        </p:sp>
        <p:grpSp>
          <p:nvGrpSpPr>
            <p:cNvPr id="41" name="Gruppe 40">
              <a:extLst>
                <a:ext uri="{FF2B5EF4-FFF2-40B4-BE49-F238E27FC236}">
                  <a16:creationId xmlns:a16="http://schemas.microsoft.com/office/drawing/2014/main" id="{FB4DF788-2CF8-CB4A-9750-2242A5F02FFE}"/>
                </a:ext>
              </a:extLst>
            </p:cNvPr>
            <p:cNvGrpSpPr/>
            <p:nvPr/>
          </p:nvGrpSpPr>
          <p:grpSpPr>
            <a:xfrm>
              <a:off x="573342" y="2330371"/>
              <a:ext cx="2017458" cy="1864897"/>
              <a:chOff x="573342" y="2025564"/>
              <a:chExt cx="2017458" cy="1864897"/>
            </a:xfrm>
          </p:grpSpPr>
          <p:sp>
            <p:nvSpPr>
              <p:cNvPr id="68" name="Rektangel med enkelt afklippet hjørne 67">
                <a:extLst>
                  <a:ext uri="{FF2B5EF4-FFF2-40B4-BE49-F238E27FC236}">
                    <a16:creationId xmlns:a16="http://schemas.microsoft.com/office/drawing/2014/main" id="{25FA750A-73AF-2B48-9016-C8794961EA2F}"/>
                  </a:ext>
                </a:extLst>
              </p:cNvPr>
              <p:cNvSpPr/>
              <p:nvPr/>
            </p:nvSpPr>
            <p:spPr>
              <a:xfrm>
                <a:off x="735454" y="3267964"/>
                <a:ext cx="1828395" cy="565940"/>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Større fleksibilitet i måden at gennemføre AMU-kurser på </a:t>
                </a:r>
              </a:p>
            </p:txBody>
          </p:sp>
          <p:sp>
            <p:nvSpPr>
              <p:cNvPr id="69" name="Rektangel 68">
                <a:extLst>
                  <a:ext uri="{FF2B5EF4-FFF2-40B4-BE49-F238E27FC236}">
                    <a16:creationId xmlns:a16="http://schemas.microsoft.com/office/drawing/2014/main" id="{A6FE68FD-6A71-D64B-8870-D7B1F49BCDE4}"/>
                  </a:ext>
                </a:extLst>
              </p:cNvPr>
              <p:cNvSpPr/>
              <p:nvPr/>
            </p:nvSpPr>
            <p:spPr>
              <a:xfrm>
                <a:off x="735453" y="2025564"/>
                <a:ext cx="1663582" cy="1125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0" name="Lige forbindelse 69">
                <a:extLst>
                  <a:ext uri="{FF2B5EF4-FFF2-40B4-BE49-F238E27FC236}">
                    <a16:creationId xmlns:a16="http://schemas.microsoft.com/office/drawing/2014/main" id="{EE1DF9AD-1585-8E42-83BD-E9E4FFE56882}"/>
                  </a:ext>
                </a:extLst>
              </p:cNvPr>
              <p:cNvCxnSpPr>
                <a:cxnSpLocks/>
              </p:cNvCxnSpPr>
              <p:nvPr/>
            </p:nvCxnSpPr>
            <p:spPr>
              <a:xfrm flipH="1">
                <a:off x="573342" y="2559795"/>
                <a:ext cx="389466" cy="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71" name="Lige forbindelse 70">
                <a:extLst>
                  <a:ext uri="{FF2B5EF4-FFF2-40B4-BE49-F238E27FC236}">
                    <a16:creationId xmlns:a16="http://schemas.microsoft.com/office/drawing/2014/main" id="{88C3BBDC-9074-324E-8D43-3DA8A8811436}"/>
                  </a:ext>
                </a:extLst>
              </p:cNvPr>
              <p:cNvCxnSpPr>
                <a:cxnSpLocks/>
              </p:cNvCxnSpPr>
              <p:nvPr/>
            </p:nvCxnSpPr>
            <p:spPr>
              <a:xfrm>
                <a:off x="573342" y="2569590"/>
                <a:ext cx="0" cy="1320871"/>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72" name="Lige pilforbindelse 71">
                <a:extLst>
                  <a:ext uri="{FF2B5EF4-FFF2-40B4-BE49-F238E27FC236}">
                    <a16:creationId xmlns:a16="http://schemas.microsoft.com/office/drawing/2014/main" id="{189078A3-3163-C244-882D-FA052A99876D}"/>
                  </a:ext>
                </a:extLst>
              </p:cNvPr>
              <p:cNvCxnSpPr>
                <a:cxnSpLocks/>
              </p:cNvCxnSpPr>
              <p:nvPr/>
            </p:nvCxnSpPr>
            <p:spPr>
              <a:xfrm>
                <a:off x="573342" y="3890461"/>
                <a:ext cx="2017458" cy="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42" name="Gruppe 41">
              <a:extLst>
                <a:ext uri="{FF2B5EF4-FFF2-40B4-BE49-F238E27FC236}">
                  <a16:creationId xmlns:a16="http://schemas.microsoft.com/office/drawing/2014/main" id="{922CAFC4-45E9-DD4E-AC7A-4C56C64818A2}"/>
                </a:ext>
              </a:extLst>
            </p:cNvPr>
            <p:cNvGrpSpPr/>
            <p:nvPr/>
          </p:nvGrpSpPr>
          <p:grpSpPr>
            <a:xfrm>
              <a:off x="2752687" y="2330371"/>
              <a:ext cx="1988857" cy="1874692"/>
              <a:chOff x="2939457" y="2025564"/>
              <a:chExt cx="1988857" cy="1874692"/>
            </a:xfrm>
          </p:grpSpPr>
          <p:sp>
            <p:nvSpPr>
              <p:cNvPr id="62" name="Rektangel med enkelt afklippet hjørne 61">
                <a:extLst>
                  <a:ext uri="{FF2B5EF4-FFF2-40B4-BE49-F238E27FC236}">
                    <a16:creationId xmlns:a16="http://schemas.microsoft.com/office/drawing/2014/main" id="{6152124A-4B42-1D4F-AEBD-6FEEE6371AA4}"/>
                  </a:ext>
                </a:extLst>
              </p:cNvPr>
              <p:cNvSpPr/>
              <p:nvPr/>
            </p:nvSpPr>
            <p:spPr>
              <a:xfrm>
                <a:off x="3085151" y="3267964"/>
                <a:ext cx="1816210" cy="582362"/>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Øget efterspørgsel efter </a:t>
                </a:r>
                <a:r>
                  <a:rPr lang="da-DK" sz="1000" b="1" dirty="0" err="1">
                    <a:solidFill>
                      <a:schemeClr val="accent1"/>
                    </a:solidFill>
                    <a:latin typeface="Verdana" panose="020B0604030504040204" pitchFamily="34" charset="0"/>
                    <a:ea typeface="Verdana" panose="020B0604030504040204" pitchFamily="34" charset="0"/>
                    <a:cs typeface="Verdana" panose="020B0604030504040204" pitchFamily="34" charset="0"/>
                  </a:rPr>
                  <a:t>brush</a:t>
                </a:r>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-up kurser</a:t>
                </a:r>
              </a:p>
            </p:txBody>
          </p:sp>
          <p:sp>
            <p:nvSpPr>
              <p:cNvPr id="63" name="Rektangel 62">
                <a:extLst>
                  <a:ext uri="{FF2B5EF4-FFF2-40B4-BE49-F238E27FC236}">
                    <a16:creationId xmlns:a16="http://schemas.microsoft.com/office/drawing/2014/main" id="{92B17264-4875-A04F-B410-76A7B9221FCA}"/>
                  </a:ext>
                </a:extLst>
              </p:cNvPr>
              <p:cNvSpPr/>
              <p:nvPr/>
            </p:nvSpPr>
            <p:spPr>
              <a:xfrm>
                <a:off x="3092091" y="2025564"/>
                <a:ext cx="1663582" cy="112596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64" name="Lige forbindelse 63">
                <a:extLst>
                  <a:ext uri="{FF2B5EF4-FFF2-40B4-BE49-F238E27FC236}">
                    <a16:creationId xmlns:a16="http://schemas.microsoft.com/office/drawing/2014/main" id="{03C6728C-E95E-E44C-B569-DE587013B8D7}"/>
                  </a:ext>
                </a:extLst>
              </p:cNvPr>
              <p:cNvCxnSpPr>
                <a:cxnSpLocks/>
              </p:cNvCxnSpPr>
              <p:nvPr/>
            </p:nvCxnSpPr>
            <p:spPr>
              <a:xfrm flipH="1">
                <a:off x="2939457" y="2569590"/>
                <a:ext cx="389466" cy="0"/>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cxnSp>
            <p:nvCxnSpPr>
              <p:cNvPr id="65" name="Lige forbindelse 64">
                <a:extLst>
                  <a:ext uri="{FF2B5EF4-FFF2-40B4-BE49-F238E27FC236}">
                    <a16:creationId xmlns:a16="http://schemas.microsoft.com/office/drawing/2014/main" id="{4EBBB2AF-0AB7-C448-8E2E-63B51995F126}"/>
                  </a:ext>
                </a:extLst>
              </p:cNvPr>
              <p:cNvCxnSpPr>
                <a:cxnSpLocks/>
              </p:cNvCxnSpPr>
              <p:nvPr/>
            </p:nvCxnSpPr>
            <p:spPr>
              <a:xfrm>
                <a:off x="2939457" y="2559795"/>
                <a:ext cx="0" cy="1340461"/>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cxnSp>
            <p:nvCxnSpPr>
              <p:cNvPr id="66" name="Lige pilforbindelse 65">
                <a:extLst>
                  <a:ext uri="{FF2B5EF4-FFF2-40B4-BE49-F238E27FC236}">
                    <a16:creationId xmlns:a16="http://schemas.microsoft.com/office/drawing/2014/main" id="{F6ABE16E-D37B-B445-BB75-DF0B6E33A840}"/>
                  </a:ext>
                </a:extLst>
              </p:cNvPr>
              <p:cNvCxnSpPr>
                <a:cxnSpLocks/>
              </p:cNvCxnSpPr>
              <p:nvPr/>
            </p:nvCxnSpPr>
            <p:spPr>
              <a:xfrm>
                <a:off x="2939457" y="3900256"/>
                <a:ext cx="1988857" cy="0"/>
              </a:xfrm>
              <a:prstGeom prst="straightConnector1">
                <a:avLst/>
              </a:prstGeom>
              <a:ln>
                <a:solidFill>
                  <a:schemeClr val="accent3"/>
                </a:solidFill>
                <a:tailEnd type="triangle"/>
              </a:ln>
            </p:spPr>
            <p:style>
              <a:lnRef idx="1">
                <a:schemeClr val="dk1"/>
              </a:lnRef>
              <a:fillRef idx="0">
                <a:schemeClr val="dk1"/>
              </a:fillRef>
              <a:effectRef idx="0">
                <a:schemeClr val="dk1"/>
              </a:effectRef>
              <a:fontRef idx="minor">
                <a:schemeClr val="tx1"/>
              </a:fontRef>
            </p:style>
          </p:cxnSp>
        </p:grpSp>
        <p:grpSp>
          <p:nvGrpSpPr>
            <p:cNvPr id="43" name="Gruppe 42">
              <a:extLst>
                <a:ext uri="{FF2B5EF4-FFF2-40B4-BE49-F238E27FC236}">
                  <a16:creationId xmlns:a16="http://schemas.microsoft.com/office/drawing/2014/main" id="{4C595D63-21A8-AE4D-80DF-7BD7EDC6D9FE}"/>
                </a:ext>
              </a:extLst>
            </p:cNvPr>
            <p:cNvGrpSpPr/>
            <p:nvPr/>
          </p:nvGrpSpPr>
          <p:grpSpPr>
            <a:xfrm>
              <a:off x="4903431" y="2330371"/>
              <a:ext cx="2051186" cy="1881878"/>
              <a:chOff x="4935449" y="2025564"/>
              <a:chExt cx="2051186" cy="1881878"/>
            </a:xfrm>
          </p:grpSpPr>
          <p:sp>
            <p:nvSpPr>
              <p:cNvPr id="56" name="Rektangel med enkelt afklippet hjørne 55">
                <a:extLst>
                  <a:ext uri="{FF2B5EF4-FFF2-40B4-BE49-F238E27FC236}">
                    <a16:creationId xmlns:a16="http://schemas.microsoft.com/office/drawing/2014/main" id="{D85B5A44-2C61-C246-A693-A5D147AD947E}"/>
                  </a:ext>
                </a:extLst>
              </p:cNvPr>
              <p:cNvSpPr/>
              <p:nvPr/>
            </p:nvSpPr>
            <p:spPr>
              <a:xfrm>
                <a:off x="5072278" y="3280513"/>
                <a:ext cx="1914357" cy="568251"/>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Der ønskes mere fokus på engelsk og teknologi</a:t>
                </a:r>
              </a:p>
            </p:txBody>
          </p:sp>
          <p:sp>
            <p:nvSpPr>
              <p:cNvPr id="57" name="Rektangel 56">
                <a:extLst>
                  <a:ext uri="{FF2B5EF4-FFF2-40B4-BE49-F238E27FC236}">
                    <a16:creationId xmlns:a16="http://schemas.microsoft.com/office/drawing/2014/main" id="{46FF3EAB-57C8-074E-906B-631B89D08D09}"/>
                  </a:ext>
                </a:extLst>
              </p:cNvPr>
              <p:cNvSpPr/>
              <p:nvPr/>
            </p:nvSpPr>
            <p:spPr>
              <a:xfrm>
                <a:off x="5078605" y="2025564"/>
                <a:ext cx="1663582" cy="1125962"/>
              </a:xfrm>
              <a:prstGeom prst="rect">
                <a:avLst/>
              </a:prstGeom>
              <a:solidFill>
                <a:schemeClr val="accent5"/>
              </a:solidFill>
              <a:ln>
                <a:solidFill>
                  <a:srgbClr val="D48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58" name="Lige forbindelse 57">
                <a:extLst>
                  <a:ext uri="{FF2B5EF4-FFF2-40B4-BE49-F238E27FC236}">
                    <a16:creationId xmlns:a16="http://schemas.microsoft.com/office/drawing/2014/main" id="{C4A2FAEB-C51F-0143-AC1B-053A9A43BC82}"/>
                  </a:ext>
                </a:extLst>
              </p:cNvPr>
              <p:cNvCxnSpPr>
                <a:cxnSpLocks/>
              </p:cNvCxnSpPr>
              <p:nvPr/>
            </p:nvCxnSpPr>
            <p:spPr>
              <a:xfrm flipH="1">
                <a:off x="4935449" y="2576776"/>
                <a:ext cx="389466" cy="0"/>
              </a:xfrm>
              <a:prstGeom prst="line">
                <a:avLst/>
              </a:prstGeom>
              <a:ln>
                <a:solidFill>
                  <a:srgbClr val="D48086"/>
                </a:solidFill>
              </a:ln>
            </p:spPr>
            <p:style>
              <a:lnRef idx="1">
                <a:schemeClr val="dk1"/>
              </a:lnRef>
              <a:fillRef idx="0">
                <a:schemeClr val="dk1"/>
              </a:fillRef>
              <a:effectRef idx="0">
                <a:schemeClr val="dk1"/>
              </a:effectRef>
              <a:fontRef idx="minor">
                <a:schemeClr val="tx1"/>
              </a:fontRef>
            </p:style>
          </p:cxnSp>
          <p:cxnSp>
            <p:nvCxnSpPr>
              <p:cNvPr id="59" name="Lige forbindelse 58">
                <a:extLst>
                  <a:ext uri="{FF2B5EF4-FFF2-40B4-BE49-F238E27FC236}">
                    <a16:creationId xmlns:a16="http://schemas.microsoft.com/office/drawing/2014/main" id="{9329201C-7B83-0D4C-8DD4-02C834C79BF4}"/>
                  </a:ext>
                </a:extLst>
              </p:cNvPr>
              <p:cNvCxnSpPr>
                <a:cxnSpLocks/>
              </p:cNvCxnSpPr>
              <p:nvPr/>
            </p:nvCxnSpPr>
            <p:spPr>
              <a:xfrm>
                <a:off x="4935449" y="2576776"/>
                <a:ext cx="0" cy="1330666"/>
              </a:xfrm>
              <a:prstGeom prst="line">
                <a:avLst/>
              </a:prstGeom>
              <a:ln>
                <a:solidFill>
                  <a:srgbClr val="D48086"/>
                </a:solidFill>
              </a:ln>
            </p:spPr>
            <p:style>
              <a:lnRef idx="1">
                <a:schemeClr val="dk1"/>
              </a:lnRef>
              <a:fillRef idx="0">
                <a:schemeClr val="dk1"/>
              </a:fillRef>
              <a:effectRef idx="0">
                <a:schemeClr val="dk1"/>
              </a:effectRef>
              <a:fontRef idx="minor">
                <a:schemeClr val="tx1"/>
              </a:fontRef>
            </p:style>
          </p:cxnSp>
          <p:cxnSp>
            <p:nvCxnSpPr>
              <p:cNvPr id="60" name="Lige pilforbindelse 59">
                <a:extLst>
                  <a:ext uri="{FF2B5EF4-FFF2-40B4-BE49-F238E27FC236}">
                    <a16:creationId xmlns:a16="http://schemas.microsoft.com/office/drawing/2014/main" id="{B894E9BC-531D-D34B-A5B5-6F7D9016EACC}"/>
                  </a:ext>
                </a:extLst>
              </p:cNvPr>
              <p:cNvCxnSpPr>
                <a:cxnSpLocks/>
              </p:cNvCxnSpPr>
              <p:nvPr/>
            </p:nvCxnSpPr>
            <p:spPr>
              <a:xfrm>
                <a:off x="4935449" y="3907442"/>
                <a:ext cx="2051186" cy="0"/>
              </a:xfrm>
              <a:prstGeom prst="straightConnector1">
                <a:avLst/>
              </a:prstGeom>
              <a:ln>
                <a:solidFill>
                  <a:srgbClr val="D48086"/>
                </a:solidFill>
                <a:tailEnd type="triangle"/>
              </a:ln>
            </p:spPr>
            <p:style>
              <a:lnRef idx="1">
                <a:schemeClr val="dk1"/>
              </a:lnRef>
              <a:fillRef idx="0">
                <a:schemeClr val="dk1"/>
              </a:fillRef>
              <a:effectRef idx="0">
                <a:schemeClr val="dk1"/>
              </a:effectRef>
              <a:fontRef idx="minor">
                <a:schemeClr val="tx1"/>
              </a:fontRef>
            </p:style>
          </p:cxnSp>
        </p:grpSp>
        <p:grpSp>
          <p:nvGrpSpPr>
            <p:cNvPr id="44" name="Gruppe 43">
              <a:extLst>
                <a:ext uri="{FF2B5EF4-FFF2-40B4-BE49-F238E27FC236}">
                  <a16:creationId xmlns:a16="http://schemas.microsoft.com/office/drawing/2014/main" id="{D9650966-14BF-6C47-856D-D60D3B1F4335}"/>
                </a:ext>
              </a:extLst>
            </p:cNvPr>
            <p:cNvGrpSpPr/>
            <p:nvPr/>
          </p:nvGrpSpPr>
          <p:grpSpPr>
            <a:xfrm>
              <a:off x="7116503" y="2330371"/>
              <a:ext cx="2005726" cy="1896249"/>
              <a:chOff x="6931441" y="2025564"/>
              <a:chExt cx="2005726" cy="1896249"/>
            </a:xfrm>
          </p:grpSpPr>
          <p:sp>
            <p:nvSpPr>
              <p:cNvPr id="50" name="Rektangel med enkelt afklippet hjørne 49">
                <a:extLst>
                  <a:ext uri="{FF2B5EF4-FFF2-40B4-BE49-F238E27FC236}">
                    <a16:creationId xmlns:a16="http://schemas.microsoft.com/office/drawing/2014/main" id="{ED378E94-7EA2-994A-B02E-6C17817973EF}"/>
                  </a:ext>
                </a:extLst>
              </p:cNvPr>
              <p:cNvSpPr/>
              <p:nvPr/>
            </p:nvSpPr>
            <p:spPr>
              <a:xfrm>
                <a:off x="7088622" y="3290969"/>
                <a:ext cx="1848541" cy="568251"/>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AMU-kurserne skal generelt have en bredere vinkel</a:t>
                </a:r>
              </a:p>
            </p:txBody>
          </p:sp>
          <p:sp>
            <p:nvSpPr>
              <p:cNvPr id="51" name="Rektangel 50">
                <a:extLst>
                  <a:ext uri="{FF2B5EF4-FFF2-40B4-BE49-F238E27FC236}">
                    <a16:creationId xmlns:a16="http://schemas.microsoft.com/office/drawing/2014/main" id="{2BBDF008-152E-A34A-8602-B9F29FB76D47}"/>
                  </a:ext>
                </a:extLst>
              </p:cNvPr>
              <p:cNvSpPr/>
              <p:nvPr/>
            </p:nvSpPr>
            <p:spPr>
              <a:xfrm>
                <a:off x="7065119" y="2025564"/>
                <a:ext cx="1663582" cy="1125962"/>
              </a:xfrm>
              <a:prstGeom prst="rect">
                <a:avLst/>
              </a:prstGeom>
              <a:solidFill>
                <a:schemeClr val="accent2"/>
              </a:solidFill>
              <a:ln>
                <a:solidFill>
                  <a:srgbClr val="DC29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52" name="Lige forbindelse 51">
                <a:extLst>
                  <a:ext uri="{FF2B5EF4-FFF2-40B4-BE49-F238E27FC236}">
                    <a16:creationId xmlns:a16="http://schemas.microsoft.com/office/drawing/2014/main" id="{A39EBD48-53B4-B64D-97C2-52BC4C8C6DCA}"/>
                  </a:ext>
                </a:extLst>
              </p:cNvPr>
              <p:cNvCxnSpPr>
                <a:cxnSpLocks/>
              </p:cNvCxnSpPr>
              <p:nvPr/>
            </p:nvCxnSpPr>
            <p:spPr>
              <a:xfrm flipH="1">
                <a:off x="6931441" y="2583962"/>
                <a:ext cx="389466" cy="0"/>
              </a:xfrm>
              <a:prstGeom prst="line">
                <a:avLst/>
              </a:prstGeom>
              <a:ln>
                <a:solidFill>
                  <a:srgbClr val="DC295C"/>
                </a:solidFill>
              </a:ln>
            </p:spPr>
            <p:style>
              <a:lnRef idx="1">
                <a:schemeClr val="dk1"/>
              </a:lnRef>
              <a:fillRef idx="0">
                <a:schemeClr val="dk1"/>
              </a:fillRef>
              <a:effectRef idx="0">
                <a:schemeClr val="dk1"/>
              </a:effectRef>
              <a:fontRef idx="minor">
                <a:schemeClr val="tx1"/>
              </a:fontRef>
            </p:style>
          </p:cxnSp>
          <p:cxnSp>
            <p:nvCxnSpPr>
              <p:cNvPr id="53" name="Lige forbindelse 52">
                <a:extLst>
                  <a:ext uri="{FF2B5EF4-FFF2-40B4-BE49-F238E27FC236}">
                    <a16:creationId xmlns:a16="http://schemas.microsoft.com/office/drawing/2014/main" id="{A1446CCD-41F3-C948-A1BE-AA185965A11D}"/>
                  </a:ext>
                </a:extLst>
              </p:cNvPr>
              <p:cNvCxnSpPr>
                <a:cxnSpLocks/>
              </p:cNvCxnSpPr>
              <p:nvPr/>
            </p:nvCxnSpPr>
            <p:spPr>
              <a:xfrm>
                <a:off x="6931441" y="2583962"/>
                <a:ext cx="0" cy="1330666"/>
              </a:xfrm>
              <a:prstGeom prst="line">
                <a:avLst/>
              </a:prstGeom>
              <a:ln>
                <a:solidFill>
                  <a:srgbClr val="DC295C"/>
                </a:solidFill>
              </a:ln>
            </p:spPr>
            <p:style>
              <a:lnRef idx="1">
                <a:schemeClr val="dk1"/>
              </a:lnRef>
              <a:fillRef idx="0">
                <a:schemeClr val="dk1"/>
              </a:fillRef>
              <a:effectRef idx="0">
                <a:schemeClr val="dk1"/>
              </a:effectRef>
              <a:fontRef idx="minor">
                <a:schemeClr val="tx1"/>
              </a:fontRef>
            </p:style>
          </p:cxnSp>
          <p:cxnSp>
            <p:nvCxnSpPr>
              <p:cNvPr id="54" name="Lige pilforbindelse 53">
                <a:extLst>
                  <a:ext uri="{FF2B5EF4-FFF2-40B4-BE49-F238E27FC236}">
                    <a16:creationId xmlns:a16="http://schemas.microsoft.com/office/drawing/2014/main" id="{B56F1C08-86D1-A346-B1C6-C7240602DDAB}"/>
                  </a:ext>
                </a:extLst>
              </p:cNvPr>
              <p:cNvCxnSpPr>
                <a:cxnSpLocks/>
              </p:cNvCxnSpPr>
              <p:nvPr/>
            </p:nvCxnSpPr>
            <p:spPr>
              <a:xfrm>
                <a:off x="6931441" y="3914628"/>
                <a:ext cx="2005726" cy="7185"/>
              </a:xfrm>
              <a:prstGeom prst="straightConnector1">
                <a:avLst/>
              </a:prstGeom>
              <a:ln>
                <a:solidFill>
                  <a:srgbClr val="DC295C"/>
                </a:solidFill>
                <a:tailEnd type="triangle"/>
              </a:ln>
            </p:spPr>
            <p:style>
              <a:lnRef idx="1">
                <a:schemeClr val="dk1"/>
              </a:lnRef>
              <a:fillRef idx="0">
                <a:schemeClr val="dk1"/>
              </a:fillRef>
              <a:effectRef idx="0">
                <a:schemeClr val="dk1"/>
              </a:effectRef>
              <a:fontRef idx="minor">
                <a:schemeClr val="tx1"/>
              </a:fontRef>
            </p:style>
          </p:cxnSp>
        </p:grpSp>
        <p:sp>
          <p:nvSpPr>
            <p:cNvPr id="45" name="Rektangel 44">
              <a:extLst>
                <a:ext uri="{FF2B5EF4-FFF2-40B4-BE49-F238E27FC236}">
                  <a16:creationId xmlns:a16="http://schemas.microsoft.com/office/drawing/2014/main" id="{6CC31F2D-668C-4541-8FF6-B5A2E804602F}"/>
                </a:ext>
              </a:extLst>
            </p:cNvPr>
            <p:cNvSpPr/>
            <p:nvPr/>
          </p:nvSpPr>
          <p:spPr>
            <a:xfrm>
              <a:off x="573342" y="4319912"/>
              <a:ext cx="2017458" cy="221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Lufthavnsarbejdere giver udtryk for et ønske om at kurser lægges i </a:t>
              </a:r>
              <a:r>
                <a:rPr lang="da-DK" sz="1000" dirty="0" err="1">
                  <a:solidFill>
                    <a:schemeClr val="accent1"/>
                  </a:solidFill>
                  <a:latin typeface="Verdana" panose="020B0604030504040204" pitchFamily="34" charset="0"/>
                  <a:ea typeface="Verdana" panose="020B0604030504040204" pitchFamily="34" charset="0"/>
                  <a:cs typeface="Verdana" panose="020B0604030504040204" pitchFamily="34" charset="0"/>
                </a:rPr>
                <a:t>off-peak</a:t>
              </a:r>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 perioder på dagen. Desuden oplever mindre lufthavne at det er en stor belastning for dem at medarbejdere er på kursus og væk fra driften.</a:t>
              </a:r>
            </a:p>
          </p:txBody>
        </p:sp>
        <p:sp>
          <p:nvSpPr>
            <p:cNvPr id="46" name="Rektangel 45">
              <a:extLst>
                <a:ext uri="{FF2B5EF4-FFF2-40B4-BE49-F238E27FC236}">
                  <a16:creationId xmlns:a16="http://schemas.microsoft.com/office/drawing/2014/main" id="{F906A497-E433-BF4C-AF7B-A05F285C26D0}"/>
                </a:ext>
              </a:extLst>
            </p:cNvPr>
            <p:cNvSpPr/>
            <p:nvPr/>
          </p:nvSpPr>
          <p:spPr>
            <a:xfrm>
              <a:off x="2756489" y="4319912"/>
              <a:ext cx="2017458" cy="221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Ajourføringskurser opleves som mere relevante og efterspurgte som følge af pandemien. Desuden opleves de generelt som nyttige og fleksible.</a:t>
              </a:r>
            </a:p>
          </p:txBody>
        </p:sp>
        <p:sp>
          <p:nvSpPr>
            <p:cNvPr id="47" name="Rektangel 46">
              <a:extLst>
                <a:ext uri="{FF2B5EF4-FFF2-40B4-BE49-F238E27FC236}">
                  <a16:creationId xmlns:a16="http://schemas.microsoft.com/office/drawing/2014/main" id="{7A43C8D8-3F91-424D-B702-06BFB0533012}"/>
                </a:ext>
              </a:extLst>
            </p:cNvPr>
            <p:cNvSpPr/>
            <p:nvPr/>
          </p:nvSpPr>
          <p:spPr>
            <a:xfrm>
              <a:off x="4939636" y="4319912"/>
              <a:ext cx="2017458" cy="221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Mange fagtermer i branchen er på engelsk og det kan med fordel inkluderes i højere grad i AMU. Desuden er der et ønske om at kurserne opdateres løbende i forhold til ny teknologi på området.</a:t>
              </a:r>
            </a:p>
          </p:txBody>
        </p:sp>
        <p:sp>
          <p:nvSpPr>
            <p:cNvPr id="48" name="Rektangel 47">
              <a:extLst>
                <a:ext uri="{FF2B5EF4-FFF2-40B4-BE49-F238E27FC236}">
                  <a16:creationId xmlns:a16="http://schemas.microsoft.com/office/drawing/2014/main" id="{663ECD00-CC41-354C-BC5C-A304410C1AA8}"/>
                </a:ext>
              </a:extLst>
            </p:cNvPr>
            <p:cNvSpPr/>
            <p:nvPr/>
          </p:nvSpPr>
          <p:spPr>
            <a:xfrm>
              <a:off x="7122783" y="4319912"/>
              <a:ext cx="2017458" cy="221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En bredere viden på kurserne skaber en større forståelse for kollegers arbejdsgang, hvilket kan medvirke til at fremme trivslen på arbejdspladsen.</a:t>
              </a:r>
            </a:p>
          </p:txBody>
        </p:sp>
      </p:grpSp>
      <p:pic>
        <p:nvPicPr>
          <p:cNvPr id="5" name="Billede 4">
            <a:extLst>
              <a:ext uri="{FF2B5EF4-FFF2-40B4-BE49-F238E27FC236}">
                <a16:creationId xmlns:a16="http://schemas.microsoft.com/office/drawing/2014/main" id="{CEE5F7AC-C1A1-A849-BDE7-9918676DD453}"/>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364491" y="2794346"/>
            <a:ext cx="620646" cy="620646"/>
          </a:xfrm>
          <a:prstGeom prst="rect">
            <a:avLst/>
          </a:prstGeom>
        </p:spPr>
      </p:pic>
      <p:pic>
        <p:nvPicPr>
          <p:cNvPr id="74" name="Grafik 73" descr="Søjlediagram med opadgående tendens">
            <a:extLst>
              <a:ext uri="{FF2B5EF4-FFF2-40B4-BE49-F238E27FC236}">
                <a16:creationId xmlns:a16="http://schemas.microsoft.com/office/drawing/2014/main" id="{C93CBEF2-FBCB-D94D-89AF-5F294BC0EE6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49174" y="2766617"/>
            <a:ext cx="705658" cy="707002"/>
          </a:xfrm>
          <a:prstGeom prst="rect">
            <a:avLst/>
          </a:prstGeom>
        </p:spPr>
      </p:pic>
      <p:pic>
        <p:nvPicPr>
          <p:cNvPr id="75" name="Grafik 74">
            <a:extLst>
              <a:ext uri="{FF2B5EF4-FFF2-40B4-BE49-F238E27FC236}">
                <a16:creationId xmlns:a16="http://schemas.microsoft.com/office/drawing/2014/main" id="{340D400A-CC48-484E-BFC0-C240FC259E1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92162" y="2841413"/>
            <a:ext cx="639000" cy="639000"/>
          </a:xfrm>
          <a:prstGeom prst="rect">
            <a:avLst/>
          </a:prstGeom>
        </p:spPr>
      </p:pic>
      <p:pic>
        <p:nvPicPr>
          <p:cNvPr id="77" name="Billede 76">
            <a:extLst>
              <a:ext uri="{FF2B5EF4-FFF2-40B4-BE49-F238E27FC236}">
                <a16:creationId xmlns:a16="http://schemas.microsoft.com/office/drawing/2014/main" id="{87C16EA3-F472-0641-9D91-D2787C425ECF}"/>
              </a:ext>
            </a:extLst>
          </p:cNvPr>
          <p:cNvPicPr>
            <a:picLocks noChangeAspect="1"/>
          </p:cNvPicPr>
          <p:nvPr/>
        </p:nvPicPr>
        <p:blipFill>
          <a:blip r:embed="rId8" cstate="email">
            <a:lum bright="70000" contrast="-70000"/>
            <a:extLst>
              <a:ext uri="{28A0092B-C50C-407E-A947-70E740481C1C}">
                <a14:useLocalDpi xmlns:a14="http://schemas.microsoft.com/office/drawing/2010/main"/>
              </a:ext>
            </a:extLst>
          </a:blip>
          <a:stretch>
            <a:fillRect/>
          </a:stretch>
        </p:blipFill>
        <p:spPr>
          <a:xfrm>
            <a:off x="7810671" y="2771843"/>
            <a:ext cx="707003" cy="707003"/>
          </a:xfrm>
          <a:prstGeom prst="rect">
            <a:avLst/>
          </a:prstGeom>
        </p:spPr>
      </p:pic>
    </p:spTree>
    <p:extLst>
      <p:ext uri="{BB962C8B-B14F-4D97-AF65-F5344CB8AC3E}">
        <p14:creationId xmlns:p14="http://schemas.microsoft.com/office/powerpoint/2010/main" val="974372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7A5B7D1-ABF3-CF4D-9DA9-EFDDA5E2E0DA}"/>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Ønsker til ændringer i AMU-kurser II</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Dette afsnit præsenterer de ønsker til udvikling og forbedring af AMU-kurserne på lufthavnsområdet, som kommer til udtryk i interviews med </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lufthavnsmedarbej-derne</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Først gennemgås ønsker til større fleksibilitet for kurserne, dernæst hvordan der skal være større fokus på teknologi og engelsk i undervisningen og til slut hvordan der med fordel kunne inkluderes kurser, som fokuserer på lufthavnsarbejdet på tværs af jobfunktioner.</a:t>
            </a:r>
            <a:endParaRPr lang="da-DK" sz="1100" dirty="0">
              <a:solidFill>
                <a:schemeClr val="tx1">
                  <a:lumMod val="65000"/>
                  <a:lumOff val="35000"/>
                </a:schemeClr>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Kurserne skal tilpasses så de imødekommer lufthavne af forskellige størrelsers behov</a:t>
            </a: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Som tidligere nævnt, er de interviewede generelt positivt stemte overfor brug af AMU-kurser. Der er dog enkelte punkter, som interviewpersonerne lægger vægt på kunne forbedres. For det første nævner især de mindre lufthavne ofte, at kurserne ikke altid henvender sig til dem i ligeså høj grad som de større. En leder beskriver det således:</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Hvis der er ti modeller man skal kende i CPH og én i provisen, så skal man sikre sig at kurserne er både til små og store lufthavne. Nogle af kurserne trænger til revidering i forhold til dette, f.eks. er det en udfordring at lave lange kurser i provinsen fordi der ikke er det udstyr og flymodeller man skal bruge.</a:t>
            </a:r>
          </a:p>
          <a:p>
            <a:pPr marL="171450" lvl="0" indent="-171450" algn="ctr">
              <a:buFontTx/>
              <a:buChar char="-"/>
            </a:pP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Ressourceperson</a:t>
            </a: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Der er altså både praktiske udfordringer i forbindelse med at have adgang til det udstyr, der er brug for, men også problemer med at kunne afholde de lange flerdages-kurser fordi der er et mindre antal medarbejdere i de små lufthavne og det er dermed en større belastning for dem at have medarbejdere ude af arbejde i mange dage i træk.</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lvl="0"/>
            <a:r>
              <a:rPr lang="da-DK" sz="1100" b="1"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Der er brug for større fleksibilitet i måden at gennemføre AMU kurser på </a:t>
            </a:r>
          </a:p>
          <a:p>
            <a:pPr lvl="0"/>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For det andet nævner flere af interviewpersonerne uopfordret, at de synes, at AMU-kurserne med fordel kunne være mere fleksible end de er i forvejen. Med det menes der, at det kan være svært at passe kurserne ind i en normal arbejdsdag, fordi lufthavnen skal være i drift når der er travlt og det derfor ikke altid er muligt at tage flere medarbejdere ud af ligningen en hel dag. Det er derfor et stort ønske fra flere interviewpersoner, at AMU-kurserne enten ligger i de kendte </a:t>
            </a:r>
            <a:r>
              <a:rPr lang="da-DK" sz="1100" dirty="0" err="1">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off-peak</a:t>
            </a:r>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 perioder på dagen, eller at man i omdanner nogle kurser til selvstudiefag, hvor man nemmere kan tage en halv dag ud af arbejdsdagen. </a:t>
            </a:r>
          </a:p>
          <a:p>
            <a:pPr lvl="0"/>
            <a:endPar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endParaRPr>
          </a:p>
          <a:p>
            <a:pPr lvl="0"/>
            <a:endPar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endParaRPr>
          </a:p>
          <a:p>
            <a:pPr lvl="0"/>
            <a:endPar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endParaRPr>
          </a:p>
          <a:p>
            <a:pPr lvl="0"/>
            <a:r>
              <a:rPr lang="da-DK" sz="1100" i="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Fortsættes på næste side…</a:t>
            </a:r>
            <a:endParaRPr lang="da-DK" sz="1100" i="1"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33080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7A5B7D1-ABF3-CF4D-9DA9-EFDDA5E2E0DA}"/>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Ønsker til ændringer i AMU-kurser III</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pPr lvl="0"/>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En medarbejder udtaler følgende:</a:t>
            </a:r>
          </a:p>
          <a:p>
            <a:pPr lvl="0"/>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 </a:t>
            </a:r>
          </a:p>
          <a:p>
            <a:pPr lvl="0" algn="ct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Det kan gøres enklere og smartere at tage AMU-kurser. Vi har jo </a:t>
            </a:r>
            <a:r>
              <a:rPr lang="da-DK" sz="1100" i="1" dirty="0" err="1">
                <a:solidFill>
                  <a:srgbClr val="004B60"/>
                </a:solidFill>
                <a:latin typeface="Verdana" panose="020B0604030504040204" pitchFamily="34" charset="0"/>
                <a:ea typeface="Verdana" panose="020B0604030504040204" pitchFamily="34" charset="0"/>
                <a:cs typeface="Verdana" panose="020B0604030504040204" pitchFamily="34" charset="0"/>
              </a:rPr>
              <a:t>peak</a:t>
            </a: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-perioder og huller midt på dagen. Det kunne være fedt at få dagskurser ind på </a:t>
            </a:r>
            <a:r>
              <a:rPr lang="da-DK" sz="1100" i="1" dirty="0" err="1">
                <a:solidFill>
                  <a:srgbClr val="004B60"/>
                </a:solidFill>
                <a:latin typeface="Verdana" panose="020B0604030504040204" pitchFamily="34" charset="0"/>
                <a:ea typeface="Verdana" panose="020B0604030504040204" pitchFamily="34" charset="0"/>
                <a:cs typeface="Verdana" panose="020B0604030504040204" pitchFamily="34" charset="0"/>
              </a:rPr>
              <a:t>off-peak</a:t>
            </a: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 tidpunkter, så det var mere fleksibelt. Så vi uddanner os i mellemtiden når der normalt ikke er noget at lave.</a:t>
            </a:r>
          </a:p>
          <a:p>
            <a:pPr marL="171450" lvl="0" indent="-171450" algn="ctr">
              <a:buFontTx/>
              <a:buChar char="-"/>
            </a:pP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Ressourceperson</a:t>
            </a: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Der er øget efterspørgsmål efter </a:t>
            </a:r>
            <a:r>
              <a:rPr lang="da-DK" sz="1100" b="1"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brush</a:t>
            </a:r>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up-kurser </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Efterspørgslen efter kurser, som fokuserer på </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brush</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-up på de generelle færdigheder, er steget som følge af at medarbejdere i lufthavnene har været hjemsendt eller afskediget og derefter vendt tilbage efter en lang periode.  Denne type af kurser er både relevant i situationen med covid-19 nu, men også i tilfælde af lignende situationer i fremtiden. En leder beskriver det således:</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Vi er næsten blevet halveret mandskabsmæssigt, vi håber på at nogle af dem kommer tilbage igen og det kræver at de får noget </a:t>
            </a:r>
            <a:r>
              <a:rPr lang="da-DK" sz="1100" i="1" dirty="0" err="1">
                <a:solidFill>
                  <a:schemeClr val="accent1"/>
                </a:solidFill>
                <a:latin typeface="Verdana" panose="020B0604030504040204" pitchFamily="34" charset="0"/>
                <a:ea typeface="Verdana" panose="020B0604030504040204" pitchFamily="34" charset="0"/>
                <a:cs typeface="Verdana" panose="020B0604030504040204" pitchFamily="34" charset="0"/>
              </a:rPr>
              <a:t>brush</a:t>
            </a: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-up (…) hvis man er blevet hjemsendt f.eks. Det kan være at man skal bruge en dag på det. Det er genopfriskning på det materiel vi har og de systemer vi har, så det er små kurser i det. </a:t>
            </a:r>
          </a:p>
          <a:p>
            <a:pPr marL="171450" lvl="0" indent="-171450" algn="ctr">
              <a:buFontTx/>
              <a:buChar char="-"/>
            </a:pP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Ressourceperson</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accent1"/>
                </a:solidFill>
                <a:highlight>
                  <a:srgbClr val="FFFF00"/>
                </a:highlight>
                <a:latin typeface="Verdana" panose="020B0604030504040204" pitchFamily="34" charset="0"/>
                <a:ea typeface="Verdana" panose="020B0604030504040204" pitchFamily="34" charset="0"/>
                <a:cs typeface="Verdana" panose="020B0604030504040204" pitchFamily="34" charset="0"/>
              </a:rPr>
              <a:t> </a:t>
            </a:r>
          </a:p>
          <a:p>
            <a:pPr lvl="0" algn="ctr"/>
            <a:endParaRPr lang="da-DK" sz="1100" i="1" dirty="0">
              <a:solidFill>
                <a:srgbClr val="004B60"/>
              </a:solidFill>
              <a:highlight>
                <a:srgbClr val="FF00FF"/>
              </a:highlight>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Ajourføringskurserne er altså blevet endnu mere relevante for lederne af lufthavnene at sende deres medarbejdere på. Dette er interessant i forhold til de førnævnte ønsker om øget fleksibilitet for AMU-kurserne. En ressourceperson beskriver fleksibiliteten ved ajourføringskurserne således:</a:t>
            </a:r>
          </a:p>
          <a:p>
            <a:pPr lvl="0"/>
            <a:endPar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F.eks. kan et ajourføringskursus tage én dag kun, hvis man kun har én flytype. Der er forskel på at være i en lufthavn hvor man har 35 flytyper eller at man er et lille sted f.eks. Kaarup lufthavnen hvor der kun lander én slags fly. Så den fleksibilitet har hjulpet nogle af de mindre lufthavne (…). Kurset skal være så fleksibelt som muligt så flest muligt kan bruge dem. Der skal være byggeklodser så man kan bygge mere på.</a:t>
            </a:r>
          </a:p>
          <a:p>
            <a:pPr algn="ct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 Ressourceperson</a:t>
            </a:r>
          </a:p>
          <a:p>
            <a:pPr algn="ctr"/>
            <a:endParaRPr lang="da-DK" sz="1100" i="1" dirty="0">
              <a:solidFill>
                <a:schemeClr val="accent1"/>
              </a:solidFill>
              <a:highlight>
                <a:srgbClr val="FF00FF"/>
              </a:highlight>
              <a:latin typeface="Verdana" panose="020B0604030504040204" pitchFamily="34" charset="0"/>
              <a:ea typeface="Verdana" panose="020B0604030504040204" pitchFamily="34" charset="0"/>
              <a:cs typeface="Verdana" panose="020B0604030504040204" pitchFamily="34" charset="0"/>
            </a:endParaRPr>
          </a:p>
          <a:p>
            <a:pPr lvl="0"/>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Dette er ikke den eneste udtalelse, som beskriver disse tanker, og man kunne forestille sig, at den øgede interesse for de kortere ajourføringskurser hænger sammen med den øgede efterspørgsel for mere fleksible kurser, som er nemmere at passe ind i en normal arbejdsdag. Det er derfor </a:t>
            </a:r>
            <a:r>
              <a:rPr lang="da-DK" sz="1100" dirty="0" err="1">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MB’s</a:t>
            </a:r>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 anbefaling, at der sættes øget fokus på at markedsføre denne type af kurser og informere om deres relevans.</a:t>
            </a:r>
          </a:p>
        </p:txBody>
      </p:sp>
    </p:spTree>
    <p:extLst>
      <p:ext uri="{BB962C8B-B14F-4D97-AF65-F5344CB8AC3E}">
        <p14:creationId xmlns:p14="http://schemas.microsoft.com/office/powerpoint/2010/main" val="228168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7A5B7D1-ABF3-CF4D-9DA9-EFDDA5E2E0DA}"/>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a:t>
            </a:r>
            <a:r>
              <a:rPr lang="da-DK" dirty="0"/>
              <a:t>Ønsker til ændringer i AMU-kurser IV</a:t>
            </a:r>
            <a:endParaRPr lang="da-DK" b="0" dirty="0">
              <a:solidFill>
                <a:schemeClr val="accent1"/>
              </a:solidFill>
            </a:endParaRP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pPr marL="0" lvl="1"/>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Der ønskes mere fokus på teknologi og engelsk i AMU-kurser</a:t>
            </a:r>
          </a:p>
          <a:p>
            <a:pPr marL="0" lvl="1"/>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 interviewene ses generelt ikke et behov for mere uddannelse på området eller introduktion af mange nye kurser. Dog ønskes små ændringer i de nuværende kurser med hensyn til teknologi og engelsksproget. Som nævnt tidligere, er det især de ældre medarbejdere, der halter bagefter når det kommer til brug af teknologi. Det er dog ikke kun denne målgruppe, som har brug for at blive bedre til at håndtere de digitale fremskridt. En medarbejder fortæller, at han mener, at AMU’s kurser generelt ikke er opdateret godt nok i forhold til de nye tendenser der er på det teknologiske område: </a:t>
            </a:r>
          </a:p>
          <a:p>
            <a:pPr marL="0" lvl="1"/>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Man har ikke formået at følge med, man har ikke kunne omstille sig, så de er hele tiden bagud med de kurser vi har brug for på det teknologiske område.</a:t>
            </a:r>
          </a:p>
          <a:p>
            <a:pPr algn="ct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 Medarbejder</a:t>
            </a:r>
          </a:p>
          <a:p>
            <a:pPr algn="ct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 </a:t>
            </a:r>
          </a:p>
          <a:p>
            <a:pPr marL="0" lvl="1"/>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Udover dette nævner nogle af de adspurgte også, at det skriftlige materiale i lufthavnene i stigende grad er på engelsk, hvorfor der er brug for et generelt løft med hensyn til engelsksproget hos medarbejderne, men især også undervisning i de fagtermer, der er særlige for arbejdet i lufthavnen. En leder udtaler følgende:</a:t>
            </a:r>
          </a:p>
          <a:p>
            <a:pPr algn="ctr"/>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pPr marL="0" lvl="1" algn="ct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Man skal også tænke ind i AMU, at sproget bliver mere internationalt. Der kommer mere engelsk ind over og det skal man forholde sig til hos AMU, at man får de engelske ord med og ikke bare kører det på dansk. Alle vores opslagsværker er på engelsk.</a:t>
            </a:r>
          </a:p>
          <a:p>
            <a:pPr lvl="0" algn="ct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 Leder</a:t>
            </a:r>
          </a:p>
          <a:p>
            <a:endParaRPr lang="da-DK" sz="1100" b="1" i="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ctr"/>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marL="171450" indent="-171450" algn="ctr">
              <a:buFontTx/>
              <a:buChar char="-"/>
            </a:pPr>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Billede 5" descr="Et billede, der indeholder plan, udendørs, himmel, vej&#10;&#10;Automatisk genereret beskrivelse">
            <a:extLst>
              <a:ext uri="{FF2B5EF4-FFF2-40B4-BE49-F238E27FC236}">
                <a16:creationId xmlns:a16="http://schemas.microsoft.com/office/drawing/2014/main" id="{8FFE1BC8-EB08-2D4B-919D-8169BC22D030}"/>
              </a:ext>
            </a:extLst>
          </p:cNvPr>
          <p:cNvPicPr>
            <a:picLocks noChangeAspect="1"/>
          </p:cNvPicPr>
          <p:nvPr/>
        </p:nvPicPr>
        <p:blipFill>
          <a:blip r:embed="rId3"/>
          <a:stretch>
            <a:fillRect/>
          </a:stretch>
        </p:blipFill>
        <p:spPr>
          <a:xfrm>
            <a:off x="5549042" y="3253148"/>
            <a:ext cx="3675919" cy="2069935"/>
          </a:xfrm>
          <a:prstGeom prst="rect">
            <a:avLst/>
          </a:prstGeom>
        </p:spPr>
      </p:pic>
    </p:spTree>
    <p:extLst>
      <p:ext uri="{BB962C8B-B14F-4D97-AF65-F5344CB8AC3E}">
        <p14:creationId xmlns:p14="http://schemas.microsoft.com/office/powerpoint/2010/main" val="2573679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7A5B7D1-ABF3-CF4D-9DA9-EFDDA5E2E0DA}"/>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 Ønsker til ændringer i AMU-kurser V</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pPr lvl="0"/>
            <a:r>
              <a:rPr lang="da-DK" sz="1100" b="1"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AMU-kurserne skal have en bredere vinkel, der lærer deltagerne på kurset om hvordan lufthavnsarbejdet hænger sammen på tværs af jobfunktioner </a:t>
            </a:r>
          </a:p>
          <a:p>
            <a:pPr lvl="0"/>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Som beskrevet tidligere i analyseafsnittet har den omorganisering af arbejdet, der er sket i forbindelse med pandemien, også haft positive indvirkninger på det daglige arbejde. Blandt andet beskriver medarbejdere, at de har fået større forståelse for kollegers arbejdsgang og lufthavnen som helhed. Dette taler ind i et andet tema, som dukkede op i </a:t>
            </a:r>
            <a:r>
              <a:rPr lang="da-DK" sz="1100" dirty="0" err="1">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interview-ene</a:t>
            </a:r>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 nemlig et ønske om en bredere vinkel på AMU-kurserne, for netop at lære personalet om hvordan arbejdet hænger sammen på tværs af jobfunktioner. En medarbejder sætter følgende ord på det:</a:t>
            </a:r>
          </a:p>
          <a:p>
            <a:pPr lvl="0"/>
            <a:endPar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endParaRPr>
          </a:p>
          <a:p>
            <a:pPr lvl="0" algn="ct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En lufthavn skal jo hænge sammen medarbejderne imellem, så vi kan løfte det sammen. Det lægger det [AMU] ikke op til, det er mere specifikt beskrevet. Man kunne godt bruge en bredere vinkel, altså hvad er min opgave ift. de andres, sammenhængskraften og logistikken i hele lufthavnen.</a:t>
            </a:r>
          </a:p>
          <a:p>
            <a:pPr lvl="0" algn="ct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 Ressourceperson</a:t>
            </a:r>
          </a:p>
          <a:p>
            <a:endParaRPr lang="da-DK" sz="1100" dirty="0">
              <a:solidFill>
                <a:prstClr val="black">
                  <a:lumMod val="65000"/>
                  <a:lumOff val="35000"/>
                </a:prstClr>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a:p>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ctr"/>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marL="171450" indent="-171450" algn="ctr">
              <a:buFontTx/>
              <a:buChar char="-"/>
            </a:pPr>
            <a:endPar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Det er </a:t>
            </a:r>
            <a:r>
              <a:rPr lang="da-DK" sz="1100" dirty="0" err="1">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MB’s</a:t>
            </a:r>
            <a:r>
              <a:rPr lang="da-DK" sz="11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 anbefaling, at der i højere grad sættes fokus på den bredere vinkel for AMU-kurserne, idet en højere forståelse for den samlede proces og sammenhængen i arbejdet kan medvirke til at fremme trivslen på arbejdspladsen.</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Billede 8" descr="Et billede, der indeholder himmel, udendørs&#10;&#10;Automatisk genereret beskrivelse">
            <a:extLst>
              <a:ext uri="{FF2B5EF4-FFF2-40B4-BE49-F238E27FC236}">
                <a16:creationId xmlns:a16="http://schemas.microsoft.com/office/drawing/2014/main" id="{A4839EF3-E74F-D04F-A52B-4851D404A0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940775" y="2927445"/>
            <a:ext cx="2931141" cy="2530288"/>
          </a:xfrm>
          <a:prstGeom prst="rect">
            <a:avLst/>
          </a:prstGeom>
          <a:effectLst>
            <a:softEdge rad="12700"/>
          </a:effectLst>
        </p:spPr>
      </p:pic>
    </p:spTree>
    <p:extLst>
      <p:ext uri="{BB962C8B-B14F-4D97-AF65-F5344CB8AC3E}">
        <p14:creationId xmlns:p14="http://schemas.microsoft.com/office/powerpoint/2010/main" val="2086722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Billede 2" descr="Et billede, der indeholder tekst, indendørs&#10;&#10;Automatisk genereret beskrivelse">
            <a:extLst>
              <a:ext uri="{FF2B5EF4-FFF2-40B4-BE49-F238E27FC236}">
                <a16:creationId xmlns:a16="http://schemas.microsoft.com/office/drawing/2014/main" id="{30DC011E-506A-374E-8BE3-9CF04A10AB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9906000" cy="6858000"/>
          </a:xfrm>
          <a:prstGeom prst="rect">
            <a:avLst/>
          </a:prstGeom>
        </p:spPr>
      </p:pic>
      <p:sp>
        <p:nvSpPr>
          <p:cNvPr id="5" name="Rektangel 4">
            <a:extLst>
              <a:ext uri="{FF2B5EF4-FFF2-40B4-BE49-F238E27FC236}">
                <a16:creationId xmlns:a16="http://schemas.microsoft.com/office/drawing/2014/main" id="{3651CDCB-8C16-5946-B699-D4D9831EDB58}"/>
              </a:ext>
            </a:extLst>
          </p:cNvPr>
          <p:cNvSpPr/>
          <p:nvPr/>
        </p:nvSpPr>
        <p:spPr>
          <a:xfrm>
            <a:off x="0" y="1798637"/>
            <a:ext cx="9906000" cy="97684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r>
              <a:rPr lang="da-DK" sz="2000" b="1" dirty="0">
                <a:solidFill>
                  <a:srgbClr val="FFFFFF"/>
                </a:solidFill>
                <a:latin typeface="Verdana" panose="020B0604030504040204" pitchFamily="34" charset="0"/>
                <a:ea typeface="Verdana" panose="020B0604030504040204" pitchFamily="34" charset="0"/>
                <a:cs typeface="Verdana" panose="020B0604030504040204" pitchFamily="34" charset="0"/>
              </a:rPr>
              <a:t>Data og metode</a:t>
            </a:r>
            <a:endParaRPr lang="da-DK" sz="1625"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50809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A5E3888D-F267-2044-9F07-E0071E666909}"/>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dirty="0"/>
              <a:t>Indledning og baggrund </a:t>
            </a:r>
            <a:endParaRPr lang="da-DK" b="0" dirty="0">
              <a:solidFill>
                <a:schemeClr val="accent1"/>
              </a:solidFill>
            </a:endParaRP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pPr algn="just"/>
            <a:r>
              <a:rPr lang="da-DK" sz="1100" b="1" dirty="0">
                <a:solidFill>
                  <a:schemeClr val="tx1">
                    <a:lumMod val="65000"/>
                    <a:lumOff val="35000"/>
                  </a:schemeClr>
                </a:solidFill>
                <a:latin typeface="Verdana" charset="0"/>
                <a:ea typeface="Verdana" charset="0"/>
              </a:rPr>
              <a:t>Baggrunden for analysen</a:t>
            </a:r>
          </a:p>
          <a:p>
            <a:pPr algn="just"/>
            <a:r>
              <a:rPr lang="da-DK" sz="1100" dirty="0">
                <a:solidFill>
                  <a:schemeClr val="tx1">
                    <a:lumMod val="65000"/>
                    <a:lumOff val="35000"/>
                  </a:schemeClr>
                </a:solidFill>
                <a:latin typeface="Verdana" charset="0"/>
                <a:ea typeface="Verdana" charset="0"/>
              </a:rPr>
              <a:t>Lufthavnsområdet påvirkes generelt af mange forskellige faktorer, blandt andet de mange forskellige regelsæt, som lufthavnsområdet er underlagt med baggrund i både national og international lovgivning samt lufthavns- og flyselskabsspecifikke regler, som hele tiden udvikler sig for at højne blandt andet sikkerheden ved luftfart. </a:t>
            </a:r>
          </a:p>
          <a:p>
            <a:pPr algn="just"/>
            <a:endParaRPr lang="da-DK" sz="1100" dirty="0">
              <a:solidFill>
                <a:schemeClr val="tx1">
                  <a:lumMod val="65000"/>
                  <a:lumOff val="35000"/>
                </a:schemeClr>
              </a:solidFill>
              <a:latin typeface="Verdana" charset="0"/>
              <a:ea typeface="Verdana" charset="0"/>
            </a:endParaRPr>
          </a:p>
          <a:p>
            <a:pPr algn="just"/>
            <a:r>
              <a:rPr lang="da-DK" sz="1100" dirty="0">
                <a:solidFill>
                  <a:schemeClr val="tx1">
                    <a:lumMod val="65000"/>
                    <a:lumOff val="35000"/>
                  </a:schemeClr>
                </a:solidFill>
                <a:latin typeface="Verdana" charset="0"/>
                <a:ea typeface="Verdana" charset="0"/>
              </a:rPr>
              <a:t>Herudover forventes der konstant optimering af teknologien i lufthavnene i takt med den teknologiske udvikling på samfundsplan, det kunne for eksempel være i forhold til implementering af robotteknologi til hjælp ved baggage- og </a:t>
            </a:r>
            <a:r>
              <a:rPr lang="da-DK" sz="1100" dirty="0" err="1">
                <a:solidFill>
                  <a:schemeClr val="tx1">
                    <a:lumMod val="65000"/>
                    <a:lumOff val="35000"/>
                  </a:schemeClr>
                </a:solidFill>
                <a:latin typeface="Verdana" charset="0"/>
                <a:ea typeface="Verdana" charset="0"/>
              </a:rPr>
              <a:t>cargohåndtering</a:t>
            </a:r>
            <a:r>
              <a:rPr lang="da-DK" sz="1100" dirty="0">
                <a:solidFill>
                  <a:schemeClr val="tx1">
                    <a:lumMod val="65000"/>
                    <a:lumOff val="35000"/>
                  </a:schemeClr>
                </a:solidFill>
                <a:latin typeface="Verdana" charset="0"/>
                <a:ea typeface="Verdana" charset="0"/>
              </a:rPr>
              <a:t>. </a:t>
            </a:r>
          </a:p>
          <a:p>
            <a:pPr algn="just"/>
            <a:endParaRPr lang="da-DK" sz="1100" dirty="0">
              <a:solidFill>
                <a:schemeClr val="tx1">
                  <a:lumMod val="65000"/>
                  <a:lumOff val="35000"/>
                </a:schemeClr>
              </a:solidFill>
              <a:latin typeface="Verdana" charset="0"/>
              <a:ea typeface="Verdana" charset="0"/>
            </a:endParaRPr>
          </a:p>
          <a:p>
            <a:pPr algn="just"/>
            <a:r>
              <a:rPr lang="da-DK" sz="1100" dirty="0">
                <a:solidFill>
                  <a:schemeClr val="tx1">
                    <a:lumMod val="65000"/>
                    <a:lumOff val="35000"/>
                  </a:schemeClr>
                </a:solidFill>
                <a:latin typeface="Verdana" charset="0"/>
                <a:ea typeface="Verdana" charset="0"/>
              </a:rPr>
              <a:t>Sidst men ikke mindst har covid-19 pandemien skabt store konsekvenser for lufthavnsområdet, for i takt med mindre passager- og flytrafik kommer afskedigelser og tilbageførsel af medarbejdere, hvilket kan betyde ændringer i arbejdsorganiseringen i lufthavnen. Herudover sættes der nu også øget fokus på pandemiforebyggelse og smittehåndtering, hvilket kan betyde nye arbejdsrutiner og krav til kompetencer. Efterhånden som flytrafikken øges igen bliver en del af arbejdsstyrken formegentlig genansat, og både dette,  ændringer i arbejdsorganiseringen i lufthavnen og</a:t>
            </a:r>
            <a:endParaRPr lang="da-DK" sz="1100" dirty="0">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pPr algn="just"/>
            <a:r>
              <a:rPr lang="da-DK" sz="1100" dirty="0">
                <a:solidFill>
                  <a:schemeClr val="tx1">
                    <a:lumMod val="65000"/>
                    <a:lumOff val="35000"/>
                  </a:schemeClr>
                </a:solidFill>
                <a:latin typeface="Verdana" charset="0"/>
                <a:ea typeface="Verdana" charset="0"/>
              </a:rPr>
              <a:t>fremtidig pandemiforebyggelse, giver muligvis nye uddannelsesbehov i forhold til at erhverve eller generhverve kompetencer.</a:t>
            </a:r>
          </a:p>
          <a:p>
            <a:pPr algn="just"/>
            <a:endParaRPr lang="da-DK" sz="1100" dirty="0">
              <a:solidFill>
                <a:schemeClr val="tx1">
                  <a:lumMod val="65000"/>
                  <a:lumOff val="35000"/>
                </a:schemeClr>
              </a:solidFill>
              <a:latin typeface="Verdana" charset="0"/>
              <a:ea typeface="Verdana" charset="0"/>
            </a:endParaRPr>
          </a:p>
          <a:p>
            <a:pPr algn="just"/>
            <a:r>
              <a:rPr lang="da-DK" sz="1100" dirty="0">
                <a:solidFill>
                  <a:schemeClr val="tx1">
                    <a:lumMod val="65000"/>
                    <a:lumOff val="35000"/>
                  </a:schemeClr>
                </a:solidFill>
                <a:latin typeface="Verdana" charset="0"/>
                <a:ea typeface="Verdana" charset="0"/>
              </a:rPr>
              <a:t>Af disse årsager har Transporterhvervets Uddannelser (TUR) igangsat denne analyse for at sikre, at de udbudte uddannelser svarer til det aktuelle behov, som findes i branchen. Flere detaljer om formålet med analysen kan læses på næste side.</a:t>
            </a: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endPar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0" name="Gruppe 39">
            <a:extLst>
              <a:ext uri="{FF2B5EF4-FFF2-40B4-BE49-F238E27FC236}">
                <a16:creationId xmlns:a16="http://schemas.microsoft.com/office/drawing/2014/main" id="{F0B5B485-5739-814F-B8B8-26FC2C991538}"/>
              </a:ext>
            </a:extLst>
          </p:cNvPr>
          <p:cNvGrpSpPr/>
          <p:nvPr/>
        </p:nvGrpSpPr>
        <p:grpSpPr>
          <a:xfrm>
            <a:off x="5449330" y="3501719"/>
            <a:ext cx="3940821" cy="2002284"/>
            <a:chOff x="5539496" y="4509358"/>
            <a:chExt cx="3586708" cy="1470980"/>
          </a:xfrm>
        </p:grpSpPr>
        <p:grpSp>
          <p:nvGrpSpPr>
            <p:cNvPr id="41" name="Gruppe 40">
              <a:extLst>
                <a:ext uri="{FF2B5EF4-FFF2-40B4-BE49-F238E27FC236}">
                  <a16:creationId xmlns:a16="http://schemas.microsoft.com/office/drawing/2014/main" id="{05F57333-547E-CA40-8563-97C62B2C34E2}"/>
                </a:ext>
              </a:extLst>
            </p:cNvPr>
            <p:cNvGrpSpPr/>
            <p:nvPr/>
          </p:nvGrpSpPr>
          <p:grpSpPr>
            <a:xfrm>
              <a:off x="5539496" y="4509358"/>
              <a:ext cx="3586708" cy="1161890"/>
              <a:chOff x="4357812" y="3358710"/>
              <a:chExt cx="6056880" cy="2068150"/>
            </a:xfrm>
          </p:grpSpPr>
          <p:sp>
            <p:nvSpPr>
              <p:cNvPr id="43" name="Tekstfelt 42">
                <a:extLst>
                  <a:ext uri="{FF2B5EF4-FFF2-40B4-BE49-F238E27FC236}">
                    <a16:creationId xmlns:a16="http://schemas.microsoft.com/office/drawing/2014/main" id="{22451AC0-7157-B849-B6AE-C4524E229A02}"/>
                  </a:ext>
                </a:extLst>
              </p:cNvPr>
              <p:cNvSpPr txBox="1"/>
              <p:nvPr/>
            </p:nvSpPr>
            <p:spPr>
              <a:xfrm flipH="1">
                <a:off x="9924306" y="3543868"/>
                <a:ext cx="45719" cy="0"/>
              </a:xfrm>
              <a:prstGeom prst="rect">
                <a:avLst/>
              </a:prstGeom>
            </p:spPr>
            <p:txBody>
              <a:bodyPr vert="horz" wrap="none" lIns="0" tIns="0" rIns="0" bIns="0" rtlCol="0">
                <a:normAutofit fontScale="25000" lnSpcReduction="20000"/>
              </a:bodyPr>
              <a:lstStyle/>
              <a:p>
                <a:pPr marL="0" marR="0" lvl="0" indent="0" algn="ctr" defTabSz="914400" rtl="0" eaLnBrk="1" fontAlgn="t" latinLnBrk="0" hangingPunct="1">
                  <a:lnSpc>
                    <a:spcPct val="150000"/>
                  </a:lnSpc>
                  <a:spcBef>
                    <a:spcPts val="1000"/>
                  </a:spcBef>
                  <a:spcAft>
                    <a:spcPts val="0"/>
                  </a:spcAft>
                  <a:buClrTx/>
                  <a:buSzTx/>
                  <a:buFontTx/>
                  <a:buNone/>
                  <a:tabLst/>
                  <a:defRPr/>
                </a:pPr>
                <a:endParaRPr kumimoji="0" lang="da-DK" sz="1600" b="0" i="0" u="none" strike="noStrike" kern="1200" cap="none" spc="0" normalizeH="0" baseline="0" noProof="0">
                  <a:ln>
                    <a:noFill/>
                  </a:ln>
                  <a:solidFill>
                    <a:srgbClr val="FFFFFF"/>
                  </a:solidFill>
                  <a:effectLst/>
                  <a:uLnTx/>
                  <a:uFillTx/>
                  <a:latin typeface="Verdana" charset="0"/>
                  <a:ea typeface="Verdana" charset="0"/>
                  <a:cs typeface="+mn-cs"/>
                </a:endParaRPr>
              </a:p>
            </p:txBody>
          </p:sp>
          <p:sp>
            <p:nvSpPr>
              <p:cNvPr id="44" name="Rektangel 43">
                <a:extLst>
                  <a:ext uri="{FF2B5EF4-FFF2-40B4-BE49-F238E27FC236}">
                    <a16:creationId xmlns:a16="http://schemas.microsoft.com/office/drawing/2014/main" id="{E71A4C29-C9A7-0249-A10C-53949EBEC814}"/>
                  </a:ext>
                </a:extLst>
              </p:cNvPr>
              <p:cNvSpPr/>
              <p:nvPr/>
            </p:nvSpPr>
            <p:spPr>
              <a:xfrm>
                <a:off x="4357812" y="3358710"/>
                <a:ext cx="6056880" cy="3123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Faktorer, som påvirker lufthavnsområdet</a:t>
                </a:r>
              </a:p>
            </p:txBody>
          </p:sp>
          <p:sp>
            <p:nvSpPr>
              <p:cNvPr id="45" name="Rektangel 44">
                <a:extLst>
                  <a:ext uri="{FF2B5EF4-FFF2-40B4-BE49-F238E27FC236}">
                    <a16:creationId xmlns:a16="http://schemas.microsoft.com/office/drawing/2014/main" id="{5E3CCD45-E492-A44D-B563-F3BDC4758DF6}"/>
                  </a:ext>
                </a:extLst>
              </p:cNvPr>
              <p:cNvSpPr/>
              <p:nvPr/>
            </p:nvSpPr>
            <p:spPr>
              <a:xfrm>
                <a:off x="4379883" y="3868220"/>
                <a:ext cx="1791648" cy="1053694"/>
              </a:xfrm>
              <a:prstGeom prst="rect">
                <a:avLst/>
              </a:prstGeom>
              <a:solidFill>
                <a:schemeClr val="accent3"/>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defRPr/>
                </a:pPr>
                <a:r>
                  <a:rPr lang="da-DK" sz="1050" dirty="0">
                    <a:solidFill>
                      <a:prstClr val="white"/>
                    </a:solidFill>
                    <a:latin typeface="Verdana" panose="020B0604030504040204" pitchFamily="34" charset="0"/>
                    <a:ea typeface="Verdana" panose="020B0604030504040204" pitchFamily="34" charset="0"/>
                    <a:cs typeface="Verdana" panose="020B0604030504040204" pitchFamily="34" charset="0"/>
                  </a:rPr>
                  <a:t>Ændringer i regler og love      </a:t>
                </a:r>
              </a:p>
            </p:txBody>
          </p:sp>
          <p:sp>
            <p:nvSpPr>
              <p:cNvPr id="46" name="Rektangel 45">
                <a:extLst>
                  <a:ext uri="{FF2B5EF4-FFF2-40B4-BE49-F238E27FC236}">
                    <a16:creationId xmlns:a16="http://schemas.microsoft.com/office/drawing/2014/main" id="{732F12E6-CFFA-DC4F-AA07-6D508BF46580}"/>
                  </a:ext>
                </a:extLst>
              </p:cNvPr>
              <p:cNvSpPr/>
              <p:nvPr/>
            </p:nvSpPr>
            <p:spPr>
              <a:xfrm>
                <a:off x="6486535" y="3868220"/>
                <a:ext cx="1791648" cy="1053694"/>
              </a:xfrm>
              <a:prstGeom prst="rect">
                <a:avLst/>
              </a:prstGeom>
              <a:solidFill>
                <a:schemeClr val="accent3"/>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lgn="ctr">
                  <a:defRPr/>
                </a:pPr>
                <a:r>
                  <a:rPr lang="da-DK" sz="1050" dirty="0">
                    <a:solidFill>
                      <a:prstClr val="white"/>
                    </a:solidFill>
                    <a:latin typeface="Verdana" panose="020B0604030504040204" pitchFamily="34" charset="0"/>
                    <a:ea typeface="Verdana" panose="020B0604030504040204" pitchFamily="34" charset="0"/>
                    <a:cs typeface="Verdana" panose="020B0604030504040204" pitchFamily="34" charset="0"/>
                  </a:rPr>
                  <a:t>Ny teknologi</a:t>
                </a:r>
                <a:endParaRPr kumimoji="0" lang="da-DK" sz="105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7" name="Rektangel 46">
                <a:extLst>
                  <a:ext uri="{FF2B5EF4-FFF2-40B4-BE49-F238E27FC236}">
                    <a16:creationId xmlns:a16="http://schemas.microsoft.com/office/drawing/2014/main" id="{2D56D667-ECFC-F947-92FA-6291205FBED9}"/>
                  </a:ext>
                </a:extLst>
              </p:cNvPr>
              <p:cNvSpPr/>
              <p:nvPr/>
            </p:nvSpPr>
            <p:spPr>
              <a:xfrm>
                <a:off x="8622709" y="3868217"/>
                <a:ext cx="1791648" cy="1053694"/>
              </a:xfrm>
              <a:prstGeom prst="rect">
                <a:avLst/>
              </a:prstGeom>
              <a:solidFill>
                <a:schemeClr val="accent3"/>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defRPr/>
                </a:pPr>
                <a:r>
                  <a:rPr lang="da-DK" sz="1050" dirty="0">
                    <a:solidFill>
                      <a:prstClr val="white"/>
                    </a:solidFill>
                    <a:latin typeface="Verdana" panose="020B0604030504040204" pitchFamily="34" charset="0"/>
                    <a:ea typeface="Verdana" panose="020B0604030504040204" pitchFamily="34" charset="0"/>
                    <a:cs typeface="Verdana" panose="020B0604030504040204" pitchFamily="34" charset="0"/>
                  </a:rPr>
                  <a:t>Pandemi-forebyggelse</a:t>
                </a:r>
              </a:p>
            </p:txBody>
          </p:sp>
          <p:sp>
            <p:nvSpPr>
              <p:cNvPr id="48" name="Højrepil 47">
                <a:extLst>
                  <a:ext uri="{FF2B5EF4-FFF2-40B4-BE49-F238E27FC236}">
                    <a16:creationId xmlns:a16="http://schemas.microsoft.com/office/drawing/2014/main" id="{B05B5066-C297-BC48-AB26-6D9A8E00AD01}"/>
                  </a:ext>
                </a:extLst>
              </p:cNvPr>
              <p:cNvSpPr/>
              <p:nvPr/>
            </p:nvSpPr>
            <p:spPr>
              <a:xfrm rot="5400000">
                <a:off x="5151971" y="5140167"/>
                <a:ext cx="247470" cy="315087"/>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Højrepil 48">
                <a:extLst>
                  <a:ext uri="{FF2B5EF4-FFF2-40B4-BE49-F238E27FC236}">
                    <a16:creationId xmlns:a16="http://schemas.microsoft.com/office/drawing/2014/main" id="{1BA7B1FA-76FA-7D41-8DFA-CA6DDC9E3CEE}"/>
                  </a:ext>
                </a:extLst>
              </p:cNvPr>
              <p:cNvSpPr/>
              <p:nvPr/>
            </p:nvSpPr>
            <p:spPr>
              <a:xfrm rot="5400000">
                <a:off x="7264172" y="5145581"/>
                <a:ext cx="247470" cy="315087"/>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øjrepil 49">
                <a:extLst>
                  <a:ext uri="{FF2B5EF4-FFF2-40B4-BE49-F238E27FC236}">
                    <a16:creationId xmlns:a16="http://schemas.microsoft.com/office/drawing/2014/main" id="{A516E75F-6B21-964A-8C76-0EDB572739E2}"/>
                  </a:ext>
                </a:extLst>
              </p:cNvPr>
              <p:cNvSpPr/>
              <p:nvPr/>
            </p:nvSpPr>
            <p:spPr>
              <a:xfrm rot="5400000">
                <a:off x="9394797" y="5141705"/>
                <a:ext cx="247470" cy="315087"/>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2" name="Rektangel 41">
              <a:extLst>
                <a:ext uri="{FF2B5EF4-FFF2-40B4-BE49-F238E27FC236}">
                  <a16:creationId xmlns:a16="http://schemas.microsoft.com/office/drawing/2014/main" id="{887103CE-8D26-E949-ACD3-9716ABBA5FB3}"/>
                </a:ext>
              </a:extLst>
            </p:cNvPr>
            <p:cNvSpPr/>
            <p:nvPr/>
          </p:nvSpPr>
          <p:spPr>
            <a:xfrm>
              <a:off x="5552565" y="5780103"/>
              <a:ext cx="3573440" cy="20023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Ændringer på lufthavnsområdet</a:t>
              </a:r>
            </a:p>
          </p:txBody>
        </p:sp>
      </p:grpSp>
    </p:spTree>
    <p:extLst>
      <p:ext uri="{BB962C8B-B14F-4D97-AF65-F5344CB8AC3E}">
        <p14:creationId xmlns:p14="http://schemas.microsoft.com/office/powerpoint/2010/main" val="224231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479D4F1E-3131-204D-AF50-EA1C19124BEA}"/>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Data og metode</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Analysen bygger på en række forskellige datakilder, som kort gennemgås i det følgende.</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Interviews med ressourcepersoner</a:t>
            </a: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Moos-Bjerre har gennemført interviews med 7 ressourcepersoner, heriblandt også medlemmer af brancheudvalget for lufthavnsuddannelserne, der alle har særlig viden om udviklingen på lufthavnsområdet. Interviewene handlede om generelle ændringer i branchen, ændringer i kompetencekrav og uddannelsesbehov, arbejdsorganisering og –gang samt forbedringspotentiale for uddannelserne.</a:t>
            </a:r>
          </a:p>
          <a:p>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Interviewene foregik via en online videoforbindelse på grund af forholdsregler taget i forbindelse med covid-19 pandemien.</a:t>
            </a: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Interviews med ledere / mellemledere / medarbejdere</a:t>
            </a: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 alt er 9 personer fra personalet i lufthavnene blevet interviewet heriblandt både ledere, mellemledere og  medarbejdere. Disse interviews drejede sig om nogenlunde samme temaer, som interviewene med ressourcepersonerne, men på et mere praksisnært plan.</a:t>
            </a: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426495"/>
          </a:xfrm>
          <a:prstGeom prst="rect">
            <a:avLst/>
          </a:prstGeom>
          <a:noFill/>
        </p:spPr>
        <p:txBody>
          <a:bodyPr wrap="square" rtlCol="0">
            <a:noAutofit/>
          </a:bodyPr>
          <a:lstStyle/>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 rekrutteringsprocessen er der taget højde for at få en spredning på interviewpersonerne således at store som små lufthavne over hele landet er repræsenteret. Interviewene er foretaget telefonisk.</a:t>
            </a:r>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Observation i Billund Lufthavn</a:t>
            </a:r>
          </a:p>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Udover de beskrevne interviews var endnu en datakilde et observationsbesøg i Billund Lufthavn, hvor tre konsulenter fra Moos-Bjerre var på besøg en dag og fik en grundig rundvisning i lufthavnens forskellige afdelinger. </a:t>
            </a:r>
          </a:p>
          <a:p>
            <a:pPr algn="just"/>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Besøget i Billund har kvalificeret de resterende interviews og skabt en dybere forståelse for de arbejdsgange, som foregår i lufthavnene.  </a:t>
            </a:r>
          </a:p>
          <a:p>
            <a:pPr algn="just"/>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Under besøget blev der rig mulighed for at stoppe op ved de enkelte afdelinger og udføre korte on-the-spot interviews med medarbejdere og ledere, som ligeledes har bidraget til analysen af, </a:t>
            </a:r>
            <a:r>
              <a:rPr lang="da-DK" sz="1100" dirty="0">
                <a:solidFill>
                  <a:schemeClr val="tx1">
                    <a:lumMod val="65000"/>
                    <a:lumOff val="35000"/>
                  </a:schemeClr>
                </a:solidFill>
                <a:latin typeface="Verdana" charset="0"/>
                <a:ea typeface="Verdana" charset="0"/>
              </a:rPr>
              <a:t>hvorvidt der er behov for revidering eller udvikling af nye AMU-uddannelser.</a:t>
            </a:r>
          </a:p>
          <a:p>
            <a:pPr algn="just"/>
            <a:endParaRPr lang="da-DK" sz="1100" dirty="0">
              <a:solidFill>
                <a:schemeClr val="tx1">
                  <a:lumMod val="65000"/>
                  <a:lumOff val="35000"/>
                </a:schemeClr>
              </a:solidFill>
              <a:latin typeface="Verdana" charset="0"/>
              <a:ea typeface="Verdana" charset="0"/>
            </a:endParaRPr>
          </a:p>
          <a:p>
            <a:pPr algn="just"/>
            <a:endParaRPr lang="da-DK" sz="1100" dirty="0">
              <a:solidFill>
                <a:schemeClr val="tx1">
                  <a:lumMod val="65000"/>
                  <a:lumOff val="35000"/>
                </a:schemeClr>
              </a:solidFill>
              <a:latin typeface="Verdana" charset="0"/>
              <a:ea typeface="Verdana" charset="0"/>
            </a:endParaRPr>
          </a:p>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t>
            </a:r>
          </a:p>
        </p:txBody>
      </p:sp>
      <p:pic>
        <p:nvPicPr>
          <p:cNvPr id="7" name="Grafik 6" descr="Spørgsmål med massiv udfyldning">
            <a:extLst>
              <a:ext uri="{FF2B5EF4-FFF2-40B4-BE49-F238E27FC236}">
                <a16:creationId xmlns:a16="http://schemas.microsoft.com/office/drawing/2014/main" id="{31E23F74-3EEA-AA47-B758-427B02E087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5703" y="268826"/>
            <a:ext cx="914400" cy="914400"/>
          </a:xfrm>
          <a:prstGeom prst="rect">
            <a:avLst/>
          </a:prstGeom>
        </p:spPr>
      </p:pic>
    </p:spTree>
    <p:extLst>
      <p:ext uri="{BB962C8B-B14F-4D97-AF65-F5344CB8AC3E}">
        <p14:creationId xmlns:p14="http://schemas.microsoft.com/office/powerpoint/2010/main" val="1924398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7F32B78-B764-5341-B987-6891975839B3}"/>
              </a:ext>
            </a:extLst>
          </p:cNvPr>
          <p:cNvSpPr/>
          <p:nvPr/>
        </p:nvSpPr>
        <p:spPr>
          <a:xfrm>
            <a:off x="0" y="1138338"/>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4" name="Rektangel 3">
            <a:extLst>
              <a:ext uri="{FF2B5EF4-FFF2-40B4-BE49-F238E27FC236}">
                <a16:creationId xmlns:a16="http://schemas.microsoft.com/office/drawing/2014/main" id="{38F300E4-3F65-C344-8A5C-E2DD8A6C4A5D}"/>
              </a:ext>
            </a:extLst>
          </p:cNvPr>
          <p:cNvSpPr/>
          <p:nvPr/>
        </p:nvSpPr>
        <p:spPr>
          <a:xfrm>
            <a:off x="3293458" y="1715512"/>
            <a:ext cx="3398655" cy="3252998"/>
          </a:xfrm>
          <a:prstGeom prst="rect">
            <a:avLst/>
          </a:prstGeom>
          <a:solidFill>
            <a:srgbClr val="EA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a:extLst>
              <a:ext uri="{FF2B5EF4-FFF2-40B4-BE49-F238E27FC236}">
                <a16:creationId xmlns:a16="http://schemas.microsoft.com/office/drawing/2014/main" id="{DAB93EEE-F5D1-E04F-ABB5-CF724631082B}"/>
              </a:ext>
            </a:extLst>
          </p:cNvPr>
          <p:cNvSpPr txBox="1"/>
          <p:nvPr/>
        </p:nvSpPr>
        <p:spPr>
          <a:xfrm>
            <a:off x="3014958" y="2324763"/>
            <a:ext cx="3876084" cy="2508379"/>
          </a:xfrm>
          <a:prstGeom prst="rect">
            <a:avLst/>
          </a:prstGeom>
          <a:noFill/>
        </p:spPr>
        <p:txBody>
          <a:bodyPr wrap="square" rtlCol="0">
            <a:spAutoFit/>
          </a:bodyPr>
          <a:lstStyle/>
          <a:p>
            <a:pPr algn="ctr"/>
            <a:r>
              <a:rPr lang="da-DK" sz="2400" b="1" dirty="0">
                <a:solidFill>
                  <a:srgbClr val="004B60"/>
                </a:solidFill>
                <a:latin typeface="Verdana" panose="020B0604030504040204" pitchFamily="34" charset="0"/>
                <a:ea typeface="Verdana" panose="020B0604030504040204" pitchFamily="34" charset="0"/>
                <a:cs typeface="Verdana" panose="020B0604030504040204" pitchFamily="34" charset="0"/>
              </a:rPr>
              <a:t>Kontakt</a:t>
            </a:r>
            <a:endParaRPr lang="da-DK" b="1" dirty="0">
              <a:solidFill>
                <a:srgbClr val="004B60"/>
              </a:solidFill>
              <a:latin typeface="Verdana" panose="020B0604030504040204" pitchFamily="34" charset="0"/>
              <a:ea typeface="Verdana" panose="020B0604030504040204" pitchFamily="34" charset="0"/>
              <a:cs typeface="Verdana" panose="020B0604030504040204" pitchFamily="34" charset="0"/>
            </a:endParaRPr>
          </a:p>
          <a:p>
            <a:pPr algn="ctr"/>
            <a:endParaRPr lang="da-DK" sz="1600" dirty="0">
              <a:solidFill>
                <a:srgbClr val="004B60"/>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Udarbejdet af Moos-Bjerre A/S</a:t>
            </a:r>
          </a:p>
          <a:p>
            <a:pPr algn="ct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Telefon: </a:t>
            </a:r>
            <a:r>
              <a:rPr lang="da-DK" sz="1100" dirty="0">
                <a:solidFill>
                  <a:schemeClr val="accent2"/>
                </a:solidFill>
                <a:latin typeface="Verdana" panose="020B0604030504040204" pitchFamily="34" charset="0"/>
                <a:ea typeface="Verdana" panose="020B0604030504040204" pitchFamily="34" charset="0"/>
                <a:cs typeface="Verdana" panose="020B0604030504040204" pitchFamily="34" charset="0"/>
              </a:rPr>
              <a:t>3311 1101</a:t>
            </a:r>
          </a:p>
          <a:p>
            <a:pPr algn="ctr"/>
            <a:r>
              <a:rPr lang="da-DK" sz="1100" dirty="0" err="1">
                <a:solidFill>
                  <a:srgbClr val="004B60"/>
                </a:solidFill>
                <a:latin typeface="Verdana" panose="020B0604030504040204" pitchFamily="34" charset="0"/>
                <a:ea typeface="Verdana" panose="020B0604030504040204" pitchFamily="34" charset="0"/>
                <a:cs typeface="Verdana" panose="020B0604030504040204" pitchFamily="34" charset="0"/>
              </a:rPr>
              <a:t>Vartov</a:t>
            </a: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 Farvergade 27A3, 1463 København K</a:t>
            </a:r>
          </a:p>
          <a:p>
            <a:pPr algn="ctr"/>
            <a:r>
              <a:rPr lang="da-DK" sz="1100">
                <a:solidFill>
                  <a:srgbClr val="004B60"/>
                </a:solidFill>
                <a:latin typeface="Verdana" panose="020B0604030504040204" pitchFamily="34" charset="0"/>
                <a:ea typeface="Verdana" panose="020B0604030504040204" pitchFamily="34" charset="0"/>
                <a:cs typeface="Verdana" panose="020B0604030504040204" pitchFamily="34" charset="0"/>
              </a:rPr>
              <a:t>2022</a:t>
            </a:r>
            <a:endPar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endParaRPr>
          </a:p>
          <a:p>
            <a:pPr algn="ctr"/>
            <a:endPar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Henvendelser kan rettes til:</a:t>
            </a:r>
          </a:p>
          <a:p>
            <a:pPr algn="ct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Michael Moos-Bjerre</a:t>
            </a:r>
          </a:p>
          <a:p>
            <a:pPr algn="ct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Telefon: </a:t>
            </a:r>
            <a:r>
              <a:rPr lang="da-DK" sz="1100" dirty="0">
                <a:solidFill>
                  <a:schemeClr val="accent2"/>
                </a:solidFill>
                <a:latin typeface="Verdana" panose="020B0604030504040204" pitchFamily="34" charset="0"/>
                <a:ea typeface="Verdana" panose="020B0604030504040204" pitchFamily="34" charset="0"/>
                <a:cs typeface="Verdana" panose="020B0604030504040204" pitchFamily="34" charset="0"/>
              </a:rPr>
              <a:t>2624 6806</a:t>
            </a:r>
          </a:p>
          <a:p>
            <a:pPr algn="ctr"/>
            <a:r>
              <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rPr>
              <a:t>E-mail: </a:t>
            </a:r>
            <a:r>
              <a:rPr lang="da-DK" sz="1100" dirty="0">
                <a:solidFill>
                  <a:schemeClr val="accent2"/>
                </a:solidFill>
                <a:latin typeface="Verdana" panose="020B0604030504040204" pitchFamily="34" charset="0"/>
                <a:ea typeface="Verdana" panose="020B0604030504040204" pitchFamily="34" charset="0"/>
                <a:cs typeface="Verdana" panose="020B0604030504040204" pitchFamily="34" charset="0"/>
              </a:rPr>
              <a:t>michael@moos-bjerre.dk</a:t>
            </a:r>
          </a:p>
          <a:p>
            <a:pPr algn="ctr"/>
            <a:endParaRPr lang="da-DK" dirty="0">
              <a:solidFill>
                <a:srgbClr val="004B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4579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A5E3888D-F267-2044-9F07-E0071E666909}"/>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dirty="0"/>
              <a:t>Indledning og baggrund II</a:t>
            </a:r>
            <a:endParaRPr lang="da-DK" b="0" dirty="0">
              <a:solidFill>
                <a:schemeClr val="accent1"/>
              </a:solidFill>
            </a:endParaRP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pPr algn="just"/>
            <a:r>
              <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Formålet med analysen </a:t>
            </a:r>
          </a:p>
          <a:p>
            <a:pPr algn="just"/>
            <a:r>
              <a:rPr lang="da-DK" sz="1100" dirty="0">
                <a:solidFill>
                  <a:schemeClr val="tx1">
                    <a:lumMod val="65000"/>
                    <a:lumOff val="35000"/>
                  </a:schemeClr>
                </a:solidFill>
                <a:latin typeface="Verdana" charset="0"/>
                <a:ea typeface="Verdana" charset="0"/>
              </a:rPr>
              <a:t>Transporterhvervets Uddannelser ønsker at identificere og afdække udviklingstendenserne på </a:t>
            </a:r>
            <a:r>
              <a:rPr lang="da-DK" sz="1100" dirty="0" err="1">
                <a:solidFill>
                  <a:schemeClr val="tx1">
                    <a:lumMod val="65000"/>
                    <a:lumOff val="35000"/>
                  </a:schemeClr>
                </a:solidFill>
                <a:latin typeface="Verdana" charset="0"/>
                <a:ea typeface="Verdana" charset="0"/>
              </a:rPr>
              <a:t>lufthavns-området</a:t>
            </a:r>
            <a:r>
              <a:rPr lang="da-DK" sz="1100" dirty="0">
                <a:solidFill>
                  <a:schemeClr val="tx1">
                    <a:lumMod val="65000"/>
                    <a:lumOff val="35000"/>
                  </a:schemeClr>
                </a:solidFill>
                <a:latin typeface="Verdana" charset="0"/>
                <a:ea typeface="Verdana" charset="0"/>
              </a:rPr>
              <a:t> lige nu og for de kommende år for på den </a:t>
            </a:r>
            <a:r>
              <a:rPr lang="da-DK" sz="1100" dirty="0" err="1">
                <a:solidFill>
                  <a:schemeClr val="tx1">
                    <a:lumMod val="65000"/>
                    <a:lumOff val="35000"/>
                  </a:schemeClr>
                </a:solidFill>
                <a:latin typeface="Verdana" charset="0"/>
                <a:ea typeface="Verdana" charset="0"/>
              </a:rPr>
              <a:t>vidensbaggrund</a:t>
            </a:r>
            <a:r>
              <a:rPr lang="da-DK" sz="1100" dirty="0">
                <a:solidFill>
                  <a:schemeClr val="tx1">
                    <a:lumMod val="65000"/>
                    <a:lumOff val="35000"/>
                  </a:schemeClr>
                </a:solidFill>
                <a:latin typeface="Verdana" charset="0"/>
                <a:ea typeface="Verdana" charset="0"/>
              </a:rPr>
              <a:t> at kunne sikre det rette udbud af AMU-kurser og tilrettelæggelse af undervisningen på arbejdsmarkedsuddannelserne, så disse matcher kompetencekrav og –behov.</a:t>
            </a:r>
          </a:p>
          <a:p>
            <a:pPr algn="just"/>
            <a:endParaRPr lang="da-DK" sz="1100" dirty="0">
              <a:solidFill>
                <a:schemeClr val="tx1">
                  <a:lumMod val="65000"/>
                  <a:lumOff val="35000"/>
                </a:schemeClr>
              </a:solidFill>
              <a:latin typeface="Verdana" charset="0"/>
              <a:ea typeface="Verdana" charset="0"/>
            </a:endParaRPr>
          </a:p>
          <a:p>
            <a:pPr algn="just"/>
            <a:r>
              <a:rPr lang="da-DK" sz="1100" dirty="0">
                <a:solidFill>
                  <a:schemeClr val="tx1">
                    <a:lumMod val="65000"/>
                    <a:lumOff val="35000"/>
                  </a:schemeClr>
                </a:solidFill>
                <a:latin typeface="Verdana" charset="0"/>
                <a:ea typeface="Verdana" charset="0"/>
              </a:rPr>
              <a:t>I denne forbindelse skal analysen afdække både kendte og forventede krav til de udvalgte jobfunktioner i lufthavnen og herefter sammenholde disse med de eksisterende AMU-uddannelser for at undersøge, hvorvidt der er behov for revidering eller udvikling af nye AMU-uddannelser. </a:t>
            </a:r>
          </a:p>
          <a:p>
            <a:pPr algn="just"/>
            <a:endParaRPr lang="da-DK" sz="1100" dirty="0">
              <a:solidFill>
                <a:schemeClr val="tx1">
                  <a:lumMod val="65000"/>
                  <a:lumOff val="35000"/>
                </a:schemeClr>
              </a:solidFill>
              <a:latin typeface="Verdana" charset="0"/>
              <a:ea typeface="Verdana" charset="0"/>
            </a:endParaRPr>
          </a:p>
          <a:p>
            <a:pPr algn="just"/>
            <a:r>
              <a:rPr lang="da-DK" sz="1100" dirty="0">
                <a:solidFill>
                  <a:schemeClr val="tx1">
                    <a:lumMod val="65000"/>
                    <a:lumOff val="35000"/>
                  </a:schemeClr>
                </a:solidFill>
                <a:latin typeface="Verdana" charset="0"/>
                <a:ea typeface="Verdana" charset="0"/>
              </a:rPr>
              <a:t>Alt dette skal munde ud i anbefalinger herom, således at de relevante AMU-uddannelser er opdaterede og relevante når lufthavnene identificerer et </a:t>
            </a:r>
            <a:r>
              <a:rPr lang="da-DK" sz="1100" dirty="0" err="1">
                <a:solidFill>
                  <a:schemeClr val="tx1">
                    <a:lumMod val="65000"/>
                    <a:lumOff val="35000"/>
                  </a:schemeClr>
                </a:solidFill>
                <a:latin typeface="Verdana" charset="0"/>
                <a:ea typeface="Verdana" charset="0"/>
              </a:rPr>
              <a:t>uddannelses-behov</a:t>
            </a:r>
            <a:r>
              <a:rPr lang="da-DK" sz="1100" dirty="0">
                <a:solidFill>
                  <a:schemeClr val="tx1">
                    <a:lumMod val="65000"/>
                    <a:lumOff val="35000"/>
                  </a:schemeClr>
                </a:solidFill>
                <a:latin typeface="Verdana" charset="0"/>
                <a:ea typeface="Verdana" charset="0"/>
              </a:rPr>
              <a:t>.</a:t>
            </a:r>
          </a:p>
          <a:p>
            <a:pPr algn="just"/>
            <a:endParaRPr lang="da-DK" sz="1100" dirty="0">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Billede 9" descr="Et billede, der indeholder plan&#10;&#10;Automatisk genereret beskrivelse">
            <a:extLst>
              <a:ext uri="{FF2B5EF4-FFF2-40B4-BE49-F238E27FC236}">
                <a16:creationId xmlns:a16="http://schemas.microsoft.com/office/drawing/2014/main" id="{F6819545-C8CA-6C49-AF98-19359B2D67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8315" y="2589478"/>
            <a:ext cx="3476061" cy="2317374"/>
          </a:xfrm>
          <a:prstGeom prst="rect">
            <a:avLst/>
          </a:prstGeom>
          <a:effectLst>
            <a:softEdge rad="12700"/>
          </a:effectLst>
        </p:spPr>
      </p:pic>
    </p:spTree>
    <p:extLst>
      <p:ext uri="{BB962C8B-B14F-4D97-AF65-F5344CB8AC3E}">
        <p14:creationId xmlns:p14="http://schemas.microsoft.com/office/powerpoint/2010/main" val="780235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0012412A-4D1F-C449-8C2F-7628BBBB940F}"/>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7" name="Pentagon 6">
            <a:extLst>
              <a:ext uri="{FF2B5EF4-FFF2-40B4-BE49-F238E27FC236}">
                <a16:creationId xmlns:a16="http://schemas.microsoft.com/office/drawing/2014/main" id="{E08FC487-E303-894A-ABDF-C60FBD843C50}"/>
              </a:ext>
            </a:extLst>
          </p:cNvPr>
          <p:cNvSpPr/>
          <p:nvPr/>
        </p:nvSpPr>
        <p:spPr>
          <a:xfrm>
            <a:off x="0" y="1864426"/>
            <a:ext cx="2085653" cy="48688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b="0" dirty="0">
                <a:solidFill>
                  <a:schemeClr val="accent1"/>
                </a:solidFill>
              </a:rPr>
              <a:t>Analysens mål</a:t>
            </a:r>
          </a:p>
        </p:txBody>
      </p:sp>
      <p:sp>
        <p:nvSpPr>
          <p:cNvPr id="16" name="Pentagon 15">
            <a:extLst>
              <a:ext uri="{FF2B5EF4-FFF2-40B4-BE49-F238E27FC236}">
                <a16:creationId xmlns:a16="http://schemas.microsoft.com/office/drawing/2014/main" id="{4433794B-219C-D649-BCA0-10244DCC8E99}"/>
              </a:ext>
            </a:extLst>
          </p:cNvPr>
          <p:cNvSpPr/>
          <p:nvPr/>
        </p:nvSpPr>
        <p:spPr>
          <a:xfrm>
            <a:off x="-1" y="2614161"/>
            <a:ext cx="2085653" cy="48688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Pentagon 16">
            <a:extLst>
              <a:ext uri="{FF2B5EF4-FFF2-40B4-BE49-F238E27FC236}">
                <a16:creationId xmlns:a16="http://schemas.microsoft.com/office/drawing/2014/main" id="{FCF06A14-4C36-4148-902C-1DD76158B54E}"/>
              </a:ext>
            </a:extLst>
          </p:cNvPr>
          <p:cNvSpPr/>
          <p:nvPr/>
        </p:nvSpPr>
        <p:spPr>
          <a:xfrm>
            <a:off x="-2" y="3363896"/>
            <a:ext cx="2085653" cy="48688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Pentagon 17">
            <a:extLst>
              <a:ext uri="{FF2B5EF4-FFF2-40B4-BE49-F238E27FC236}">
                <a16:creationId xmlns:a16="http://schemas.microsoft.com/office/drawing/2014/main" id="{0767EDD8-E299-FA4E-A664-8BF0B188DDF6}"/>
              </a:ext>
            </a:extLst>
          </p:cNvPr>
          <p:cNvSpPr/>
          <p:nvPr/>
        </p:nvSpPr>
        <p:spPr>
          <a:xfrm>
            <a:off x="-3" y="4113631"/>
            <a:ext cx="2085653" cy="48688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Pentagon 18">
            <a:extLst>
              <a:ext uri="{FF2B5EF4-FFF2-40B4-BE49-F238E27FC236}">
                <a16:creationId xmlns:a16="http://schemas.microsoft.com/office/drawing/2014/main" id="{17BD4E22-721C-234C-A23D-5AD8EAB58959}"/>
              </a:ext>
            </a:extLst>
          </p:cNvPr>
          <p:cNvSpPr/>
          <p:nvPr/>
        </p:nvSpPr>
        <p:spPr>
          <a:xfrm>
            <a:off x="-4" y="4863366"/>
            <a:ext cx="2085653" cy="48688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5" name="Tabel 5">
            <a:extLst>
              <a:ext uri="{FF2B5EF4-FFF2-40B4-BE49-F238E27FC236}">
                <a16:creationId xmlns:a16="http://schemas.microsoft.com/office/drawing/2014/main" id="{F3AACD5F-9AA8-A047-8FF4-4309385F0193}"/>
              </a:ext>
            </a:extLst>
          </p:cNvPr>
          <p:cNvGraphicFramePr>
            <a:graphicFrameLocks noGrp="1"/>
          </p:cNvGraphicFramePr>
          <p:nvPr>
            <p:extLst>
              <p:ext uri="{D42A27DB-BD31-4B8C-83A1-F6EECF244321}">
                <p14:modId xmlns:p14="http://schemas.microsoft.com/office/powerpoint/2010/main" val="4258461096"/>
              </p:ext>
            </p:extLst>
          </p:nvPr>
        </p:nvGraphicFramePr>
        <p:xfrm>
          <a:off x="866899" y="1733797"/>
          <a:ext cx="8205182" cy="3770205"/>
        </p:xfrm>
        <a:graphic>
          <a:graphicData uri="http://schemas.openxmlformats.org/drawingml/2006/table">
            <a:tbl>
              <a:tblPr firstRow="1" bandRow="1">
                <a:tableStyleId>{5C22544A-7EE6-4342-B048-85BDC9FD1C3A}</a:tableStyleId>
              </a:tblPr>
              <a:tblGrid>
                <a:gridCol w="1428446">
                  <a:extLst>
                    <a:ext uri="{9D8B030D-6E8A-4147-A177-3AD203B41FA5}">
                      <a16:colId xmlns:a16="http://schemas.microsoft.com/office/drawing/2014/main" val="774496294"/>
                    </a:ext>
                  </a:extLst>
                </a:gridCol>
                <a:gridCol w="6776736">
                  <a:extLst>
                    <a:ext uri="{9D8B030D-6E8A-4147-A177-3AD203B41FA5}">
                      <a16:colId xmlns:a16="http://schemas.microsoft.com/office/drawing/2014/main" val="3410111174"/>
                    </a:ext>
                  </a:extLst>
                </a:gridCol>
              </a:tblGrid>
              <a:tr h="754041">
                <a:tc>
                  <a:txBody>
                    <a:bodyPr/>
                    <a:lstStyle/>
                    <a:p>
                      <a:pPr algn="ctr"/>
                      <a:r>
                        <a:rPr lang="da-DK" sz="1600" b="1" i="0" dirty="0">
                          <a:solidFill>
                            <a:schemeClr val="bg1"/>
                          </a:solidFill>
                          <a:latin typeface="Verdana" panose="020B0604030504040204" pitchFamily="34" charset="0"/>
                          <a:ea typeface="Verdana" panose="020B0604030504040204" pitchFamily="34" charset="0"/>
                          <a:cs typeface="Verdana" panose="020B0604030504040204" pitchFamily="34" charset="0"/>
                        </a:rPr>
                        <a:t>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da-DK" sz="1200" b="0" i="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Afdække kendte samt forventede krav til udvalgte jobfunktioner inden for lufthavnsområdet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5313932"/>
                  </a:ext>
                </a:extLst>
              </a:tr>
              <a:tr h="754041">
                <a:tc>
                  <a:txBody>
                    <a:bodyPr/>
                    <a:lstStyle/>
                    <a:p>
                      <a:pPr algn="ctr"/>
                      <a:r>
                        <a:rPr lang="da-DK" sz="1600" b="1" i="0" dirty="0">
                          <a:solidFill>
                            <a:schemeClr val="bg1"/>
                          </a:solidFill>
                          <a:latin typeface="Verdana" panose="020B0604030504040204" pitchFamily="34" charset="0"/>
                          <a:ea typeface="Verdana" panose="020B0604030504040204" pitchFamily="34" charset="0"/>
                          <a:cs typeface="Verdana" panose="020B0604030504040204" pitchFamily="34" charset="0"/>
                        </a:rPr>
                        <a:t>2</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just"/>
                      <a:r>
                        <a:rPr lang="da-DK" sz="1200" b="0" i="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Afdække de forandringer, der forventes inden for lufthavnsområdet omkring arbejdsopgaver i udvalgte jobfunktioner</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8329099"/>
                  </a:ext>
                </a:extLst>
              </a:tr>
              <a:tr h="754041">
                <a:tc>
                  <a:txBody>
                    <a:bodyPr/>
                    <a:lstStyle/>
                    <a:p>
                      <a:pPr algn="ctr"/>
                      <a:r>
                        <a:rPr lang="da-DK" sz="1600" b="1" i="0" dirty="0">
                          <a:solidFill>
                            <a:schemeClr val="bg1"/>
                          </a:solidFill>
                          <a:latin typeface="Verdana" panose="020B0604030504040204" pitchFamily="34" charset="0"/>
                          <a:ea typeface="Verdana" panose="020B0604030504040204" pitchFamily="34" charset="0"/>
                          <a:cs typeface="Verdana" panose="020B060403050404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just"/>
                      <a:r>
                        <a:rPr lang="da-DK" sz="1200" b="0" i="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Identificere ændringer af uddannelsesbehov, så udviklingen af nye AMU-uddannelser sker i takt med implementeringen af ændringerne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6496108"/>
                  </a:ext>
                </a:extLst>
              </a:tr>
              <a:tr h="754041">
                <a:tc>
                  <a:txBody>
                    <a:bodyPr/>
                    <a:lstStyle/>
                    <a:p>
                      <a:pPr algn="ctr"/>
                      <a:r>
                        <a:rPr lang="da-DK" sz="1600" b="1" i="0" dirty="0">
                          <a:solidFill>
                            <a:schemeClr val="bg1"/>
                          </a:solidFill>
                          <a:latin typeface="Verdana" panose="020B0604030504040204" pitchFamily="34" charset="0"/>
                          <a:ea typeface="Verdana" panose="020B0604030504040204" pitchFamily="34" charset="0"/>
                          <a:cs typeface="Verdana" panose="020B060403050404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just"/>
                      <a:r>
                        <a:rPr lang="da-DK" sz="1200" b="0" i="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Sammenholde de eksisterende AMU-uddannelser med forventninger til udviklingen i kompetencekrav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012804"/>
                  </a:ext>
                </a:extLst>
              </a:tr>
              <a:tr h="754041">
                <a:tc>
                  <a:txBody>
                    <a:bodyPr/>
                    <a:lstStyle/>
                    <a:p>
                      <a:pPr algn="ctr"/>
                      <a:r>
                        <a:rPr lang="da-DK" sz="1600" b="1" i="0" dirty="0">
                          <a:solidFill>
                            <a:schemeClr val="bg1"/>
                          </a:solidFill>
                          <a:latin typeface="Verdana" panose="020B0604030504040204" pitchFamily="34" charset="0"/>
                          <a:ea typeface="Verdana" panose="020B0604030504040204" pitchFamily="34" charset="0"/>
                          <a:cs typeface="Verdana" panose="020B0604030504040204" pitchFamily="34"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just"/>
                      <a:r>
                        <a:rPr lang="da-DK" sz="1200" b="0" i="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Anbefale eventuelle behov for revidering eller udvikling af nye AMU-uddannelser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2998823"/>
                  </a:ext>
                </a:extLst>
              </a:tr>
            </a:tbl>
          </a:graphicData>
        </a:graphic>
      </p:graphicFrame>
    </p:spTree>
    <p:extLst>
      <p:ext uri="{BB962C8B-B14F-4D97-AF65-F5344CB8AC3E}">
        <p14:creationId xmlns:p14="http://schemas.microsoft.com/office/powerpoint/2010/main" val="2944709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BE1321E-F0A7-104C-90ED-75B4416CF21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9906000" cy="6858000"/>
          </a:xfrm>
          <a:prstGeom prst="rect">
            <a:avLst/>
          </a:prstGeom>
        </p:spPr>
      </p:pic>
      <p:sp>
        <p:nvSpPr>
          <p:cNvPr id="5" name="Rektangel 4">
            <a:extLst>
              <a:ext uri="{FF2B5EF4-FFF2-40B4-BE49-F238E27FC236}">
                <a16:creationId xmlns:a16="http://schemas.microsoft.com/office/drawing/2014/main" id="{3651CDCB-8C16-5946-B699-D4D9831EDB58}"/>
              </a:ext>
            </a:extLst>
          </p:cNvPr>
          <p:cNvSpPr/>
          <p:nvPr/>
        </p:nvSpPr>
        <p:spPr>
          <a:xfrm>
            <a:off x="0" y="1798637"/>
            <a:ext cx="9906000" cy="97684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r>
              <a:rPr lang="da-DK" sz="2000" b="1" dirty="0">
                <a:solidFill>
                  <a:srgbClr val="FFFFFF"/>
                </a:solidFill>
                <a:latin typeface="Verdana" panose="020B0604030504040204" pitchFamily="34" charset="0"/>
                <a:ea typeface="Verdana" panose="020B0604030504040204" pitchFamily="34" charset="0"/>
                <a:cs typeface="Verdana" panose="020B0604030504040204" pitchFamily="34" charset="0"/>
              </a:rPr>
              <a:t>Hovedkonklusioner</a:t>
            </a:r>
            <a:endParaRPr lang="da-DK" sz="1625"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46366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29A98ED-AF90-0D4E-A25B-00EE1EEDA7CF}"/>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dirty="0"/>
              <a:t>Hovedk</a:t>
            </a:r>
            <a:r>
              <a:rPr lang="da-DK" b="0" dirty="0">
                <a:solidFill>
                  <a:schemeClr val="accent1"/>
                </a:solidFill>
              </a:rPr>
              <a:t>onklusioner</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pPr marL="228600" indent="-228600">
              <a:buAutoNum type="arabicPeriod"/>
            </a:pPr>
            <a:r>
              <a:rPr lang="da-DK" sz="1100" b="1" dirty="0">
                <a:solidFill>
                  <a:schemeClr val="accent1"/>
                </a:solidFill>
                <a:latin typeface="Verdana" panose="020B0604030504040204" pitchFamily="34" charset="0"/>
                <a:ea typeface="Verdana" panose="020B0604030504040204" pitchFamily="34" charset="0"/>
                <a:cs typeface="Verdana" panose="020B0604030504040204" pitchFamily="34" charset="0"/>
              </a:rPr>
              <a:t>Pandemiens påvirkning på fly og lufthavnsområder</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 forbindelse med covid-19-pandemien er der blevet implementeret en ny praksis i forhold til rengøring . Både myndigheder, lufthavne og flyselskaber sætter flere og strengere krav til hvordan lufthavnspersonalet skal gøre rent og disse krav er forskellige fra selskab til selskab.</a:t>
            </a:r>
            <a:b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Det store behov for hurtig transport af hjælpemidler i forbindelse med pandemien sammen med den kraftige opbremsning af persontrafik, har gjort at lufthavnene har oplevet en markant forskydning til væsentlig større vægtning af aktivitet i fragtafdelingerne. Derudover er der også en oplevelse af at aktiviteten i fragt generelt har været stigende de senere år. </a:t>
            </a:r>
            <a:b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Som følge af pandemien skal medarbejderne kunne løse flere forskellige opgaver end før, fordi de har været nødt til at fordele hjemsendte kollegers arbejdsopgaver på færre tilbageværende kollegaer og fordi der med lavere aktivitet i persontrafikken har været væsentlig færre stordriftsfordele i specialisering.</a:t>
            </a:r>
          </a:p>
          <a:p>
            <a:endPar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endParaRPr lang="da-DK" sz="1100" dirty="0">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r>
              <a:rPr lang="da-DK" sz="1100" b="1" dirty="0">
                <a:solidFill>
                  <a:schemeClr val="accent1"/>
                </a:solidFill>
                <a:latin typeface="Verdana" panose="020B0604030504040204" pitchFamily="34" charset="0"/>
                <a:ea typeface="Verdana" panose="020B0604030504040204" pitchFamily="34" charset="0"/>
                <a:cs typeface="Verdana" panose="020B0604030504040204" pitchFamily="34" charset="0"/>
              </a:rPr>
              <a:t>2. Den teknologiske udvikling</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En stor del af arbejdet i lufthavnen i dag kræver, at man kan begå sig digitalt, fordi der er arbejdsopgaver omkring it- og teknologisk baserede maskiner og hjælpemidler.</a:t>
            </a:r>
            <a:b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Især de ældre medarbejdere halter bagefter ift. arbejdet med teknologi. Det handler både om færdigheder som om tryghed; de ældre er ikke ligeså trygge ved det digitale som deres yngre kolleger. </a:t>
            </a:r>
            <a:endParaRPr lang="da-DK" sz="1100" dirty="0">
              <a:latin typeface="Verdana" panose="020B0604030504040204" pitchFamily="34" charset="0"/>
              <a:ea typeface="Verdana" panose="020B0604030504040204" pitchFamily="34" charset="0"/>
              <a:cs typeface="Verdana" panose="020B0604030504040204" pitchFamily="34" charset="0"/>
            </a:endParaRPr>
          </a:p>
          <a:p>
            <a:endParaRPr lang="da-DK" sz="11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r>
              <a:rPr lang="da-DK" sz="1100" b="1" dirty="0">
                <a:solidFill>
                  <a:schemeClr val="accent1"/>
                </a:solidFill>
                <a:latin typeface="Verdana" panose="020B0604030504040204" pitchFamily="34" charset="0"/>
                <a:ea typeface="Verdana" panose="020B0604030504040204" pitchFamily="34" charset="0"/>
                <a:cs typeface="Verdana" panose="020B0604030504040204" pitchFamily="34" charset="0"/>
              </a:rPr>
              <a:t>3. Der er fordele og ulemper ved alsidig vs. specialiseret arbejdsdeling</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En mere alsidig arbejdsfordeling skaber mere synergi på arbejdspladsen og en større forståelse for kollegers arbejdsgange. Desuden kan det være mere skånsomt for kroppen at skifte arbejdspositioner, fordi det giver ergonomiske variationer og dermed mindre monotont og ensartet slid.</a:t>
            </a:r>
            <a:b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Dog kan en alsidig arbejdsorganisering gøre det vanskeligt for medarbejderne at udføre deres jobfunktioner tilfredsstillende fordi det kan være svært at håndtere opgaver, som man kun udfører sjældent. Desuden mener nogle, at det udvisker kvaliteten af specialisterne.</a:t>
            </a:r>
          </a:p>
          <a:p>
            <a:pPr marL="171450" indent="-171450">
              <a:buFont typeface="Arial" panose="020B0604020202020204" pitchFamily="34" charset="0"/>
              <a:buChar char="•"/>
            </a:pP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39892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29A98ED-AF90-0D4E-A25B-00EE1EEDA7CF}"/>
              </a:ext>
            </a:extLst>
          </p:cNvPr>
          <p:cNvSpPr/>
          <p:nvPr/>
        </p:nvSpPr>
        <p:spPr>
          <a:xfrm>
            <a:off x="0" y="1353997"/>
            <a:ext cx="9906000" cy="4711952"/>
          </a:xfrm>
          <a:prstGeom prst="rect">
            <a:avLst/>
          </a:prstGeom>
          <a:solidFill>
            <a:srgbClr val="8DA5A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3" name="Pladsholder til slidenummer 12">
            <a:extLst>
              <a:ext uri="{FF2B5EF4-FFF2-40B4-BE49-F238E27FC236}">
                <a16:creationId xmlns:a16="http://schemas.microsoft.com/office/drawing/2014/main" id="{2AE349F4-324E-46AC-AB83-EB18D029409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a-DK"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70C24F43-FF65-4263-B5F1-42A6869DEE2B}"/>
              </a:ext>
            </a:extLst>
          </p:cNvPr>
          <p:cNvSpPr>
            <a:spLocks noGrp="1"/>
          </p:cNvSpPr>
          <p:nvPr>
            <p:ph type="title"/>
          </p:nvPr>
        </p:nvSpPr>
        <p:spPr/>
        <p:txBody>
          <a:bodyPr>
            <a:normAutofit/>
          </a:bodyPr>
          <a:lstStyle/>
          <a:p>
            <a:r>
              <a:rPr lang="da-DK" dirty="0"/>
              <a:t>Hovedk</a:t>
            </a:r>
            <a:r>
              <a:rPr lang="da-DK" b="0" dirty="0">
                <a:solidFill>
                  <a:schemeClr val="accent1"/>
                </a:solidFill>
              </a:rPr>
              <a:t>onklusioner II</a:t>
            </a:r>
          </a:p>
        </p:txBody>
      </p:sp>
      <p:cxnSp>
        <p:nvCxnSpPr>
          <p:cNvPr id="5" name="Lige forbindelse 4">
            <a:extLst>
              <a:ext uri="{FF2B5EF4-FFF2-40B4-BE49-F238E27FC236}">
                <a16:creationId xmlns:a16="http://schemas.microsoft.com/office/drawing/2014/main" id="{76C5E573-5966-48C0-9960-7FECFE139E4A}"/>
              </a:ext>
            </a:extLst>
          </p:cNvPr>
          <p:cNvCxnSpPr>
            <a:cxnSpLocks/>
          </p:cNvCxnSpPr>
          <p:nvPr/>
        </p:nvCxnSpPr>
        <p:spPr>
          <a:xfrm>
            <a:off x="4953000" y="1534918"/>
            <a:ext cx="0" cy="4426495"/>
          </a:xfrm>
          <a:prstGeom prst="line">
            <a:avLst/>
          </a:prstGeom>
        </p:spPr>
        <p:style>
          <a:lnRef idx="1">
            <a:schemeClr val="dk1"/>
          </a:lnRef>
          <a:fillRef idx="0">
            <a:schemeClr val="dk1"/>
          </a:fillRef>
          <a:effectRef idx="0">
            <a:schemeClr val="dk1"/>
          </a:effectRef>
          <a:fontRef idx="minor">
            <a:schemeClr val="tx1"/>
          </a:fontRef>
        </p:style>
      </p:cxnSp>
      <p:sp>
        <p:nvSpPr>
          <p:cNvPr id="4" name="Tekstfelt 3">
            <a:extLst>
              <a:ext uri="{FF2B5EF4-FFF2-40B4-BE49-F238E27FC236}">
                <a16:creationId xmlns:a16="http://schemas.microsoft.com/office/drawing/2014/main" id="{C5D8838C-2153-7343-AF0F-9AB42A646ECC}"/>
              </a:ext>
            </a:extLst>
          </p:cNvPr>
          <p:cNvSpPr txBox="1"/>
          <p:nvPr/>
        </p:nvSpPr>
        <p:spPr>
          <a:xfrm>
            <a:off x="425329" y="1534917"/>
            <a:ext cx="4121861" cy="4571524"/>
          </a:xfrm>
          <a:prstGeom prst="rect">
            <a:avLst/>
          </a:prstGeom>
          <a:noFill/>
        </p:spPr>
        <p:txBody>
          <a:bodyPr wrap="square" rtlCol="0">
            <a:noAutofit/>
          </a:bodyPr>
          <a:lstStyle/>
          <a:p>
            <a:r>
              <a:rPr lang="da-DK" sz="1100" b="1" dirty="0">
                <a:solidFill>
                  <a:schemeClr val="accent1"/>
                </a:solidFill>
                <a:latin typeface="Verdana" panose="020B0604030504040204" pitchFamily="34" charset="0"/>
                <a:ea typeface="Verdana" panose="020B0604030504040204" pitchFamily="34" charset="0"/>
                <a:cs typeface="Verdana" panose="020B0604030504040204" pitchFamily="34" charset="0"/>
              </a:rPr>
              <a:t>4. Forandringer ift. regler og love</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Det er en stor del af arbejdet i lufthavnen at holde sig opdateret på ændringer i regler og love på området, samt nye </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retningslinier</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og krav fra forskellige selskaber. De regelmæssige opdateringer opleves som tidskrævende for medarbejdere og ledere.</a:t>
            </a:r>
            <a:b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 mange regler kan være en udfordring for medarbejderne at håndtere, hvorfor et ønske om mere ensartethed opleves.</a:t>
            </a:r>
            <a:endParaRPr lang="da-DK" sz="11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br>
              <a:rPr lang="da-DK" sz="1100" b="1" dirty="0">
                <a:solidFill>
                  <a:schemeClr val="accent1"/>
                </a:solidFill>
                <a:latin typeface="Verdana" panose="020B0604030504040204" pitchFamily="34" charset="0"/>
                <a:ea typeface="Verdana" panose="020B0604030504040204" pitchFamily="34" charset="0"/>
                <a:cs typeface="Verdana" panose="020B0604030504040204" pitchFamily="34" charset="0"/>
              </a:rPr>
            </a:br>
            <a:endParaRPr lang="da-DK" sz="11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r>
              <a:rPr lang="da-DK" sz="1100" b="1" dirty="0">
                <a:solidFill>
                  <a:schemeClr val="accent1"/>
                </a:solidFill>
                <a:latin typeface="Verdana" panose="020B0604030504040204" pitchFamily="34" charset="0"/>
                <a:ea typeface="Verdana" panose="020B0604030504040204" pitchFamily="34" charset="0"/>
                <a:cs typeface="Verdana" panose="020B0604030504040204" pitchFamily="34" charset="0"/>
              </a:rPr>
              <a:t>5. Grøn omstilling i lufthavnen</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Der er allerede fokus på grøn omstilling i lufthavnene ved brug af elbiler og øget opmærksomhed på at begrænse forbrug af brændstof og kemikalier, hvilket lufthavnene med fordel kan bruge aktivt i sin branding.</a:t>
            </a:r>
            <a:b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 takt med den grønne omstilling kommer også nye krav til medarbejdernes kompetencer f.eks. i forbindelse med ladning af transportmidler, hvilket AMU-systemet må holde sig opdateret på.</a:t>
            </a:r>
            <a:endParaRPr lang="da-DK" sz="1100" dirty="0">
              <a:latin typeface="Verdana" panose="020B0604030504040204" pitchFamily="34" charset="0"/>
              <a:ea typeface="Verdana" panose="020B0604030504040204" pitchFamily="34" charset="0"/>
              <a:cs typeface="Verdana" panose="020B0604030504040204" pitchFamily="34" charset="0"/>
            </a:endParaRPr>
          </a:p>
          <a:p>
            <a:endPar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23E863D0-B3CB-8D48-86AB-C7B5194D963E}"/>
              </a:ext>
            </a:extLst>
          </p:cNvPr>
          <p:cNvSpPr txBox="1"/>
          <p:nvPr/>
        </p:nvSpPr>
        <p:spPr>
          <a:xfrm>
            <a:off x="5358811" y="1534917"/>
            <a:ext cx="4121861" cy="4571524"/>
          </a:xfrm>
          <a:prstGeom prst="rect">
            <a:avLst/>
          </a:prstGeom>
          <a:noFill/>
        </p:spPr>
        <p:txBody>
          <a:bodyPr wrap="square" rtlCol="0">
            <a:noAutofit/>
          </a:bodyPr>
          <a:lstStyle/>
          <a:p>
            <a:r>
              <a:rPr lang="da-DK" sz="1100" b="1" dirty="0">
                <a:solidFill>
                  <a:schemeClr val="accent1"/>
                </a:solidFill>
                <a:latin typeface="Verdana" panose="020B0604030504040204" pitchFamily="34" charset="0"/>
                <a:ea typeface="Verdana" panose="020B0604030504040204" pitchFamily="34" charset="0"/>
                <a:cs typeface="Verdana" panose="020B0604030504040204" pitchFamily="34" charset="0"/>
              </a:rPr>
              <a:t>6. Brug af AMU kurser</a:t>
            </a: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Stort se alle AMU-uddannelser til lufthavnsområdet er godkendt i forhold til Særvilkårsmodellen dvs., at de kan gennemføres i virksomheden med egen instruktør efter nøje fastsatte retningslinjer.</a:t>
            </a:r>
          </a:p>
          <a:p>
            <a:pPr marL="171450" indent="-171450">
              <a:buFont typeface="Arial" panose="020B0604020202020204" pitchFamily="34" charset="0"/>
              <a:buChar char="•"/>
            </a:pP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Både medarbejdere og ledere er positivt stemte overfor AMU og oplever det som fordelagtigt, både på grund af økonomiske fordele og princippet i at alle har samme adgang til uddannelse.</a:t>
            </a:r>
            <a:b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En stor del af lufthavnene har benyttet sig af AMU til at fastholde medarbejdere under </a:t>
            </a:r>
            <a:r>
              <a:rPr lang="da-DK" sz="11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corona</a:t>
            </a: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for at undgå afskedigelser af medarbejdere i en pandemitid, hvor aktiviteten i lufthavnsbranchen faldt drastisk.</a:t>
            </a:r>
          </a:p>
          <a:p>
            <a:pPr marL="171450" indent="-171450">
              <a:buFont typeface="Arial" panose="020B0604020202020204" pitchFamily="34" charset="0"/>
              <a:buChar char="•"/>
            </a:pP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Grafik 5" descr="Livres kontur">
            <a:extLst>
              <a:ext uri="{FF2B5EF4-FFF2-40B4-BE49-F238E27FC236}">
                <a16:creationId xmlns:a16="http://schemas.microsoft.com/office/drawing/2014/main" id="{B9399B07-65EF-424B-9549-224F5D9858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4014" y="4394496"/>
            <a:ext cx="1671453" cy="1671453"/>
          </a:xfrm>
          <a:prstGeom prst="rect">
            <a:avLst/>
          </a:prstGeom>
        </p:spPr>
      </p:pic>
    </p:spTree>
    <p:extLst>
      <p:ext uri="{BB962C8B-B14F-4D97-AF65-F5344CB8AC3E}">
        <p14:creationId xmlns:p14="http://schemas.microsoft.com/office/powerpoint/2010/main" val="3824463635"/>
      </p:ext>
    </p:extLst>
  </p:cSld>
  <p:clrMapOvr>
    <a:masterClrMapping/>
  </p:clrMapOvr>
</p:sld>
</file>

<file path=ppt/theme/theme1.xml><?xml version="1.0" encoding="utf-8"?>
<a:theme xmlns:a="http://schemas.openxmlformats.org/drawingml/2006/main" name="MB rapport">
  <a:themeElements>
    <a:clrScheme name="Brugerdefineret 1">
      <a:dk1>
        <a:sysClr val="windowText" lastClr="000000"/>
      </a:dk1>
      <a:lt1>
        <a:sysClr val="window" lastClr="FFFFFF"/>
      </a:lt1>
      <a:dk2>
        <a:srgbClr val="000000"/>
      </a:dk2>
      <a:lt2>
        <a:srgbClr val="FFFFFF"/>
      </a:lt2>
      <a:accent1>
        <a:srgbClr val="004B60"/>
      </a:accent1>
      <a:accent2>
        <a:srgbClr val="DC295C"/>
      </a:accent2>
      <a:accent3>
        <a:srgbClr val="547282"/>
      </a:accent3>
      <a:accent4>
        <a:srgbClr val="91A1AD"/>
      </a:accent4>
      <a:accent5>
        <a:srgbClr val="D48086"/>
      </a:accent5>
      <a:accent6>
        <a:srgbClr val="E7BBBB"/>
      </a:accent6>
      <a:hlink>
        <a:srgbClr val="787878"/>
      </a:hlink>
      <a:folHlink>
        <a:srgbClr val="B9B9B9"/>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abelon i A4 format (god til print)" id="{47AAB091-A175-FF45-B600-431AECDDFD4C}" vid="{30800154-0522-564B-9F91-C38F2794275E}"/>
    </a:ext>
  </a:extLst>
</a:theme>
</file>

<file path=ppt/theme/theme2.xml><?xml version="1.0" encoding="utf-8"?>
<a:theme xmlns:a="http://schemas.openxmlformats.org/drawingml/2006/main" name="MB PPT">
  <a:themeElements>
    <a:clrScheme name="MB PPT">
      <a:dk1>
        <a:srgbClr val="000000"/>
      </a:dk1>
      <a:lt1>
        <a:srgbClr val="FFFFFF"/>
      </a:lt1>
      <a:dk2>
        <a:srgbClr val="333333"/>
      </a:dk2>
      <a:lt2>
        <a:srgbClr val="E7E6E6"/>
      </a:lt2>
      <a:accent1>
        <a:srgbClr val="004B60"/>
      </a:accent1>
      <a:accent2>
        <a:srgbClr val="DC285C"/>
      </a:accent2>
      <a:accent3>
        <a:srgbClr val="FDF276"/>
      </a:accent3>
      <a:accent4>
        <a:srgbClr val="2C90CF"/>
      </a:accent4>
      <a:accent5>
        <a:srgbClr val="28A68D"/>
      </a:accent5>
      <a:accent6>
        <a:srgbClr val="F68B28"/>
      </a:accent6>
      <a:hlink>
        <a:srgbClr val="DB275C"/>
      </a:hlink>
      <a:folHlink>
        <a:srgbClr val="DB275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6624E3CD10854468FCCE94CAABFFAEB" ma:contentTypeVersion="14" ma:contentTypeDescription="Opret et nyt dokument." ma:contentTypeScope="" ma:versionID="01a1c60c819269ad5efdd7db3931e9dc">
  <xsd:schema xmlns:xsd="http://www.w3.org/2001/XMLSchema" xmlns:xs="http://www.w3.org/2001/XMLSchema" xmlns:p="http://schemas.microsoft.com/office/2006/metadata/properties" xmlns:ns2="e5a614a0-e390-4758-987e-00508b2d8f32" xmlns:ns3="8e01ca8f-5ef1-4f69-bef7-0923966b1c21" targetNamespace="http://schemas.microsoft.com/office/2006/metadata/properties" ma:root="true" ma:fieldsID="2946953766e595f3bb8f1520dfec2732" ns2:_="" ns3:_="">
    <xsd:import namespace="e5a614a0-e390-4758-987e-00508b2d8f32"/>
    <xsd:import namespace="8e01ca8f-5ef1-4f69-bef7-0923966b1c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Dato"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a614a0-e390-4758-987e-00508b2d8f3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Dato" ma:index="12" nillable="true" ma:displayName="Dato" ma:format="DateOnly" ma:internalName="Dato">
      <xsd:simpleType>
        <xsd:restriction base="dms:DateTime"/>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01ca8f-5ef1-4f69-bef7-0923966b1c21"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o xmlns="e5a614a0-e390-4758-987e-00508b2d8f32" xsi:nil="true"/>
  </documentManagement>
</p:properties>
</file>

<file path=customXml/itemProps1.xml><?xml version="1.0" encoding="utf-8"?>
<ds:datastoreItem xmlns:ds="http://schemas.openxmlformats.org/officeDocument/2006/customXml" ds:itemID="{E0AB61A8-6397-4D5D-92A1-5003144A25BD}"/>
</file>

<file path=customXml/itemProps2.xml><?xml version="1.0" encoding="utf-8"?>
<ds:datastoreItem xmlns:ds="http://schemas.openxmlformats.org/officeDocument/2006/customXml" ds:itemID="{33752B45-A7D3-440A-9642-3C6B0710AAAC}"/>
</file>

<file path=customXml/itemProps3.xml><?xml version="1.0" encoding="utf-8"?>
<ds:datastoreItem xmlns:ds="http://schemas.openxmlformats.org/officeDocument/2006/customXml" ds:itemID="{7F27FEC9-B60D-4BF0-B98F-5E47BEC15CA2}"/>
</file>

<file path=docProps/app.xml><?xml version="1.0" encoding="utf-8"?>
<Properties xmlns="http://schemas.openxmlformats.org/officeDocument/2006/extended-properties" xmlns:vt="http://schemas.openxmlformats.org/officeDocument/2006/docPropsVTypes">
  <Template>MB rapport</Template>
  <TotalTime>12200</TotalTime>
  <Words>8105</Words>
  <Application>Microsoft Macintosh PowerPoint</Application>
  <PresentationFormat>A4-papir (210 x 297 mm)</PresentationFormat>
  <Paragraphs>592</Paragraphs>
  <Slides>41</Slides>
  <Notes>39</Notes>
  <HiddenSlides>0</HiddenSlides>
  <MMClips>0</MMClips>
  <ScaleCrop>false</ScaleCrop>
  <HeadingPairs>
    <vt:vector size="6" baseType="variant">
      <vt:variant>
        <vt:lpstr>Benyttede skrifttyper</vt:lpstr>
      </vt:variant>
      <vt:variant>
        <vt:i4>3</vt:i4>
      </vt:variant>
      <vt:variant>
        <vt:lpstr>Tema</vt:lpstr>
      </vt:variant>
      <vt:variant>
        <vt:i4>2</vt:i4>
      </vt:variant>
      <vt:variant>
        <vt:lpstr>Slidetitler</vt:lpstr>
      </vt:variant>
      <vt:variant>
        <vt:i4>41</vt:i4>
      </vt:variant>
    </vt:vector>
  </HeadingPairs>
  <TitlesOfParts>
    <vt:vector size="46" baseType="lpstr">
      <vt:lpstr>Arial</vt:lpstr>
      <vt:lpstr>Calibri</vt:lpstr>
      <vt:lpstr>Verdana</vt:lpstr>
      <vt:lpstr>MB rapport</vt:lpstr>
      <vt:lpstr>MB PPT</vt:lpstr>
      <vt:lpstr>PowerPoint-præsentation</vt:lpstr>
      <vt:lpstr>PowerPoint-præsentation</vt:lpstr>
      <vt:lpstr>Om denne rapport</vt:lpstr>
      <vt:lpstr>Indledning og baggrund </vt:lpstr>
      <vt:lpstr>Indledning og baggrund II</vt:lpstr>
      <vt:lpstr>Analysens mål</vt:lpstr>
      <vt:lpstr>PowerPoint-præsentation</vt:lpstr>
      <vt:lpstr>Hovedkonklusioner</vt:lpstr>
      <vt:lpstr>Hovedkonklusioner II</vt:lpstr>
      <vt:lpstr>PowerPoint-præsentation</vt:lpstr>
      <vt:lpstr>Opmærksomhedspunkter</vt:lpstr>
      <vt:lpstr>Opmærksomhedspunkter II</vt:lpstr>
      <vt:lpstr>PowerPoint-præsentation</vt:lpstr>
      <vt:lpstr>Analyse: Arbejdet i lufthavnen</vt:lpstr>
      <vt:lpstr>Analyse: Arbejdet i lufthavnen II</vt:lpstr>
      <vt:lpstr>Analyse: Arbejdet i lufthavnen III</vt:lpstr>
      <vt:lpstr>Analyse: Arbejdet i lufthavnen IV</vt:lpstr>
      <vt:lpstr>Analyse: Pandemiens påvirkning</vt:lpstr>
      <vt:lpstr>Analyse: Pandemiens påvirkning II</vt:lpstr>
      <vt:lpstr>Analyse: Pandemiens påvirkning III</vt:lpstr>
      <vt:lpstr>Analyse: Pandemiens påvirkning IV</vt:lpstr>
      <vt:lpstr>Analyse: Alsidig vs. specialiseret arbejdsdeling</vt:lpstr>
      <vt:lpstr>Analyse: Alsidig vs. specialiseret arbejdsdeling II</vt:lpstr>
      <vt:lpstr>Analyse: Alsidig vs. specialiseret arbejdsdeling III</vt:lpstr>
      <vt:lpstr>Analyse: Alsidig vs. specialiseret arbejdsdeling IV</vt:lpstr>
      <vt:lpstr>Analyse: Den teknologiske udviklings indflydelse</vt:lpstr>
      <vt:lpstr>Analyse: Den teknologiske udviklings indflydelse II</vt:lpstr>
      <vt:lpstr>Analyse: Forandringer ift. regler og love</vt:lpstr>
      <vt:lpstr>Analyse: Grøn omstilling i lufthavnen</vt:lpstr>
      <vt:lpstr>Analyse: Grøn omstilling i lufthavnen II</vt:lpstr>
      <vt:lpstr>Analyse: Brug af AMU-kurser</vt:lpstr>
      <vt:lpstr>Analyse: Brug af AMU-kurser II</vt:lpstr>
      <vt:lpstr>Analyse: Brug af AMU-kurser III</vt:lpstr>
      <vt:lpstr>Analyse: Ønsker til ændringer i AMU-kurser </vt:lpstr>
      <vt:lpstr>Analyse: Ønsker til ændringer i AMU-kurser II</vt:lpstr>
      <vt:lpstr>Analyse: Ønsker til ændringer i AMU-kurser III</vt:lpstr>
      <vt:lpstr>Analyse: Ønsker til ændringer i AMU-kurser IV</vt:lpstr>
      <vt:lpstr>Analyse: Ønsker til ændringer i AMU-kurser V</vt:lpstr>
      <vt:lpstr>PowerPoint-præsentation</vt:lpstr>
      <vt:lpstr>Data og metode</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Hannah Rask</dc:creator>
  <cp:lastModifiedBy>Michael Moos-Bjerre</cp:lastModifiedBy>
  <cp:revision>225</cp:revision>
  <cp:lastPrinted>2019-10-17T13:40:32Z</cp:lastPrinted>
  <dcterms:created xsi:type="dcterms:W3CDTF">2021-08-11T12:00:50Z</dcterms:created>
  <dcterms:modified xsi:type="dcterms:W3CDTF">2022-01-04T14:20:26Z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0x010100D6624E3CD10854468FCCE94CAABFFAEB</vt:lpwstr>
  </property>
</Properties>
</file>