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7" r:id="rId2"/>
    <p:sldId id="295" r:id="rId3"/>
    <p:sldId id="312" r:id="rId4"/>
    <p:sldId id="346" r:id="rId5"/>
    <p:sldId id="446" r:id="rId6"/>
    <p:sldId id="451" r:id="rId7"/>
    <p:sldId id="448" r:id="rId8"/>
    <p:sldId id="449" r:id="rId9"/>
    <p:sldId id="447" r:id="rId10"/>
    <p:sldId id="450" r:id="rId11"/>
    <p:sldId id="459" r:id="rId12"/>
    <p:sldId id="463" r:id="rId13"/>
    <p:sldId id="460" r:id="rId14"/>
    <p:sldId id="466" r:id="rId15"/>
    <p:sldId id="457" r:id="rId16"/>
    <p:sldId id="467" r:id="rId17"/>
    <p:sldId id="435" r:id="rId18"/>
    <p:sldId id="461" r:id="rId19"/>
    <p:sldId id="473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62" r:id="rId34"/>
    <p:sldId id="414" r:id="rId35"/>
    <p:sldId id="453" r:id="rId36"/>
    <p:sldId id="421" r:id="rId37"/>
    <p:sldId id="469" r:id="rId38"/>
    <p:sldId id="470" r:id="rId39"/>
    <p:sldId id="488" r:id="rId40"/>
    <p:sldId id="471" r:id="rId41"/>
    <p:sldId id="487" r:id="rId42"/>
    <p:sldId id="468" r:id="rId43"/>
    <p:sldId id="455" r:id="rId44"/>
    <p:sldId id="415" r:id="rId45"/>
    <p:sldId id="376" r:id="rId46"/>
    <p:sldId id="389" r:id="rId47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2D"/>
    <a:srgbClr val="99DBCE"/>
    <a:srgbClr val="F6A96A"/>
    <a:srgbClr val="FFD961"/>
    <a:srgbClr val="85DDEF"/>
    <a:srgbClr val="2DBD97"/>
    <a:srgbClr val="80808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a-DK"/>
  <c:chart>
    <c:plotArea>
      <c:layout/>
      <c:pieChart>
        <c:varyColors val="1"/>
        <c:ser>
          <c:idx val="0"/>
          <c:order val="0"/>
          <c:explosion val="25"/>
          <c:cat>
            <c:strRef>
              <c:f>'Ark1'!$H$1:$H$23</c:f>
              <c:strCache>
                <c:ptCount val="23"/>
                <c:pt idx="0">
                  <c:v>EU-Efteruddannelse for godschauffører - oblig. del</c:v>
                </c:pt>
                <c:pt idx="1">
                  <c:v>Køreteknik</c:v>
                </c:pt>
                <c:pt idx="2">
                  <c:v>EU-Efteruddannelse for godschauffører</c:v>
                </c:pt>
                <c:pt idx="3">
                  <c:v>Godstransport med lastbil</c:v>
                </c:pt>
                <c:pt idx="4">
                  <c:v>Kørsel med vogntog, kategori C/E</c:v>
                </c:pt>
                <c:pt idx="5">
                  <c:v>Lastbilmonteret kran, certifikat D</c:v>
                </c:pt>
                <c:pt idx="6">
                  <c:v>ADR Grund- og Specialiseringskursus - Tank + Kl. 1</c:v>
                </c:pt>
                <c:pt idx="7">
                  <c:v>ADR Grundkursus - Vejtransp. af farl. gods i emb.</c:v>
                </c:pt>
                <c:pt idx="8">
                  <c:v>Køre- og hviletidsregler</c:v>
                </c:pt>
                <c:pt idx="9">
                  <c:v>ADR Repetition - Grundkursus + tank + klasse 1</c:v>
                </c:pt>
                <c:pt idx="10">
                  <c:v>Dyretransport - kompetencebevis</c:v>
                </c:pt>
                <c:pt idx="11">
                  <c:v>Lastsikring og stuvning af gods</c:v>
                </c:pt>
                <c:pt idx="12">
                  <c:v>Dyretransport - håndtering på samlesteder</c:v>
                </c:pt>
                <c:pt idx="13">
                  <c:v>Lastbilmonteret kran, certifikat E over 25 tm</c:v>
                </c:pt>
                <c:pt idx="14">
                  <c:v>Køreteknik ajourføring</c:v>
                </c:pt>
                <c:pt idx="15">
                  <c:v>Transport af mælk og mejeriprodukter</c:v>
                </c:pt>
                <c:pt idx="16">
                  <c:v>Sikkerhedsuddannelse ved farligt gods</c:v>
                </c:pt>
                <c:pt idx="17">
                  <c:v>Vintertjeneste</c:v>
                </c:pt>
                <c:pt idx="18">
                  <c:v>Energirigtig kørsel</c:v>
                </c:pt>
                <c:pt idx="19">
                  <c:v>ADR Repetition - Grundkursus</c:v>
                </c:pt>
                <c:pt idx="20">
                  <c:v>ADR Repetition - Specialiseringskursus - Tank</c:v>
                </c:pt>
                <c:pt idx="21">
                  <c:v>Godstransport med lastbil samt grundl. kval.uddan.</c:v>
                </c:pt>
                <c:pt idx="22">
                  <c:v>Kurser med under 80 deltagere</c:v>
                </c:pt>
              </c:strCache>
            </c:strRef>
          </c:cat>
          <c:val>
            <c:numRef>
              <c:f>'Ark1'!$I$1:$I$23</c:f>
              <c:numCache>
                <c:formatCode>#,##0</c:formatCode>
                <c:ptCount val="23"/>
                <c:pt idx="0">
                  <c:v>3270</c:v>
                </c:pt>
                <c:pt idx="1">
                  <c:v>2809</c:v>
                </c:pt>
                <c:pt idx="2">
                  <c:v>2614</c:v>
                </c:pt>
                <c:pt idx="3">
                  <c:v>1550</c:v>
                </c:pt>
                <c:pt idx="4">
                  <c:v>1234</c:v>
                </c:pt>
                <c:pt idx="5">
                  <c:v>1059</c:v>
                </c:pt>
                <c:pt idx="6" formatCode="General">
                  <c:v>974</c:v>
                </c:pt>
                <c:pt idx="7" formatCode="General">
                  <c:v>524</c:v>
                </c:pt>
                <c:pt idx="8" formatCode="General">
                  <c:v>388</c:v>
                </c:pt>
                <c:pt idx="9" formatCode="General">
                  <c:v>283</c:v>
                </c:pt>
                <c:pt idx="10" formatCode="General">
                  <c:v>275</c:v>
                </c:pt>
                <c:pt idx="11" formatCode="General">
                  <c:v>271</c:v>
                </c:pt>
                <c:pt idx="12" formatCode="General">
                  <c:v>270</c:v>
                </c:pt>
                <c:pt idx="13" formatCode="General">
                  <c:v>261</c:v>
                </c:pt>
                <c:pt idx="14" formatCode="General">
                  <c:v>256</c:v>
                </c:pt>
                <c:pt idx="15" formatCode="General">
                  <c:v>172</c:v>
                </c:pt>
                <c:pt idx="16" formatCode="General">
                  <c:v>166</c:v>
                </c:pt>
                <c:pt idx="17" formatCode="General">
                  <c:v>139</c:v>
                </c:pt>
                <c:pt idx="18" formatCode="General">
                  <c:v>101</c:v>
                </c:pt>
                <c:pt idx="19" formatCode="General">
                  <c:v>93</c:v>
                </c:pt>
                <c:pt idx="20" formatCode="General">
                  <c:v>85</c:v>
                </c:pt>
                <c:pt idx="21" formatCode="General">
                  <c:v>81</c:v>
                </c:pt>
                <c:pt idx="22">
                  <c:v>1139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>
              <a:solidFill>
                <a:schemeClr val="tx1"/>
              </a:solidFill>
              <a:latin typeface="Tahoma" pitchFamily="34" charset="0"/>
              <a:cs typeface="Tahoma" pitchFamily="34" charset="0"/>
            </a:defRPr>
          </a:pPr>
          <a:endParaRPr lang="da-DK"/>
        </a:p>
      </c:txPr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0082E3-6D55-453A-A5B3-9F87BCF07535}" type="datetimeFigureOut">
              <a:rPr lang="da-DK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80FF7EC-CE4D-4F0F-A410-B4D9008E715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6B6FA5-F912-4E65-AF9A-5960FB4A438F}" type="datetimeFigureOut">
              <a:rPr lang="da-DK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DCDD78-FD05-4323-9339-A76804B2E4A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6FAE6-EC52-4666-9729-A2F98CF962F6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a-DK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mtClean="0"/>
              <a:t>tekst</a:t>
            </a:r>
          </a:p>
        </p:txBody>
      </p:sp>
      <p:sp>
        <p:nvSpPr>
          <p:cNvPr id="11268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5F7606B-F4EA-45D1-8FBA-2505600CCA6C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19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mtClean="0"/>
              <a:t>tekst</a:t>
            </a:r>
          </a:p>
        </p:txBody>
      </p:sp>
      <p:sp>
        <p:nvSpPr>
          <p:cNvPr id="11268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7428A0B-940C-4C47-8E8C-2FB68E03EB02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20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mtClean="0"/>
              <a:t>tekst</a:t>
            </a:r>
          </a:p>
        </p:txBody>
      </p:sp>
      <p:sp>
        <p:nvSpPr>
          <p:cNvPr id="11268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18AE44E-E8F7-4FF4-AD57-8DF1FAF32509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21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74DCE5B-4D09-4BFF-9E8E-F9974DBA7B76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22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B27AB87-EBCA-43C8-B542-3F2D0B0AE8BC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23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9C303-CC01-40D2-A313-FCAE32563CF2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a-DK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F2255AD-D65D-406C-8B7F-7F0C8DBC0C49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24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494CBB9-638B-43FC-AEBD-A51738871197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25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A01ACEB-AA94-43AA-BCEB-735304CD2B65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26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2452E29-D93E-47B7-A67F-47292140A382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27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5BC8D1-84CA-44C1-9F3F-A4A1AF057E63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28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1B02AEF-0087-492C-A780-010D41A9791B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29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2A6CBCD-FCAE-4A6E-927E-02A8A0538545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30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0ACE459-5ACF-49EB-8E0E-1C674734E8C5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31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Pladsholder til noter 2"/>
          <p:cNvSpPr>
            <a:spLocks noGrp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 smtClean="0"/>
          </a:p>
        </p:txBody>
      </p:sp>
      <p:sp>
        <p:nvSpPr>
          <p:cNvPr id="4" name="Pladsholder til diasnummer 3"/>
          <p:cNvSpPr txBox="1">
            <a:spLocks noGrp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E7E39EE-5D3B-442F-A4FA-11503D2A6912}" type="slidenum">
              <a:rPr lang="da-DK" sz="1200">
                <a:latin typeface="Times New Roman" pitchFamily="18" charset="0"/>
                <a:cs typeface="+mn-cs"/>
              </a:rPr>
              <a:pPr algn="r">
                <a:defRPr/>
              </a:pPr>
              <a:t>32</a:t>
            </a:fld>
            <a:endParaRPr lang="da-DK" sz="120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F2341-F389-41DB-B39C-7A06D3AD17ED}" type="slidenum">
              <a:rPr lang="da-DK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da-DK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EC8FCD-9520-41D4-BC8A-CAFF60F03FB1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a-DK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F2341-F389-41DB-B39C-7A06D3AD17ED}" type="slidenum">
              <a:rPr lang="da-DK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da-DK" smtClean="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DD787-F2F0-4AB3-9BCD-2F0B806A2CC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da-DK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DD787-F2F0-4AB3-9BCD-2F0B806A2CC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da-DK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DD787-F2F0-4AB3-9BCD-2F0B806A2CC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da-DK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dirty="0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DD787-F2F0-4AB3-9BCD-2F0B806A2CC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da-DK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dirty="0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DD787-F2F0-4AB3-9BCD-2F0B806A2CC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da-DK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Der er </a:t>
            </a:r>
            <a:r>
              <a:rPr lang="da-DK" sz="1200" dirty="0" err="1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een</a:t>
            </a: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skole fra hver region, der er medvirker i projektet:</a:t>
            </a:r>
          </a:p>
          <a:p>
            <a:endParaRPr lang="da-DK" sz="1200" dirty="0" smtClean="0">
              <a:solidFill>
                <a:srgbClr val="05649F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Aarhus Tech</a:t>
            </a:r>
          </a:p>
          <a:p>
            <a:pPr>
              <a:buFont typeface="Arial" pitchFamily="34" charset="0"/>
              <a:buChar char="•"/>
            </a:pP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a-DK" sz="1200" dirty="0" err="1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AMU-Nordjylland</a:t>
            </a:r>
            <a:endParaRPr lang="da-DK" sz="1200" dirty="0" smtClean="0">
              <a:solidFill>
                <a:srgbClr val="05649F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Selandia,, </a:t>
            </a:r>
          </a:p>
          <a:p>
            <a:pPr lvl="0">
              <a:buFont typeface="Arial" pitchFamily="34" charset="0"/>
              <a:buChar char="•"/>
            </a:pP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Syddansk Erhvervsskole</a:t>
            </a:r>
          </a:p>
          <a:p>
            <a:pPr lvl="0">
              <a:buFont typeface="Arial" pitchFamily="34" charset="0"/>
              <a:buChar char="•"/>
            </a:pP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TEC Landtransport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DD787-F2F0-4AB3-9BCD-2F0B806A2CC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da-DK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Der er </a:t>
            </a:r>
            <a:r>
              <a:rPr lang="da-DK" sz="1200" dirty="0" err="1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een</a:t>
            </a: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skole fra hver region, der er medvirker i projektet:</a:t>
            </a:r>
          </a:p>
          <a:p>
            <a:endParaRPr lang="da-DK" sz="1200" dirty="0" smtClean="0">
              <a:solidFill>
                <a:srgbClr val="05649F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Aarhus Tech</a:t>
            </a:r>
          </a:p>
          <a:p>
            <a:pPr>
              <a:buFont typeface="Arial" pitchFamily="34" charset="0"/>
              <a:buChar char="•"/>
            </a:pP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da-DK" sz="1200" dirty="0" err="1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AMU-Nordjylland</a:t>
            </a:r>
            <a:endParaRPr lang="da-DK" sz="1200" dirty="0" smtClean="0">
              <a:solidFill>
                <a:srgbClr val="05649F"/>
              </a:solidFill>
              <a:latin typeface="Tahoma" pitchFamily="34" charset="0"/>
              <a:cs typeface="Tahoma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Selandia,, </a:t>
            </a:r>
          </a:p>
          <a:p>
            <a:pPr lvl="0">
              <a:buFont typeface="Arial" pitchFamily="34" charset="0"/>
              <a:buChar char="•"/>
            </a:pP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Syddansk Erhvervsskole</a:t>
            </a:r>
          </a:p>
          <a:p>
            <a:pPr lvl="0">
              <a:buFont typeface="Arial" pitchFamily="34" charset="0"/>
              <a:buChar char="•"/>
            </a:pPr>
            <a:r>
              <a:rPr lang="da-DK" sz="1200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 TEC Landtransport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DD787-F2F0-4AB3-9BCD-2F0B806A2CC3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da-DK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1338B-07D7-4AE4-BC8D-4F104FDECB12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da-D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2E8E34-D773-4BB4-871B-53DC8174104F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da-DK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D1D0EA-2910-4C96-8BEE-4FE2E8E78FA1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a-DK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CAD6C5-F551-4F47-9DE9-884EFEDA3775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da-DK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52F63-6CF5-45C3-B3E4-678E0C04A50D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a-DK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Præsentationsbillede – tændt ved start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622DE3-FA8B-44DC-9EEF-5A3CD74454C5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E3E0E-32E4-470F-97AF-7919EB22F9C3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12758-7D62-4B3A-A20F-DEB95A40B21D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DCA03-14E2-4A88-847D-2515F0890A85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949A5-51F4-423C-826B-3E13D552B432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2FDB9-2C03-48CF-A324-E2B7BCF8F4E7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0C1E4-4040-49A6-B179-181670787D10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BAFC-2B05-4291-A50C-0ABD72F0B717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4C83F-3701-497E-B8F9-1904B557EC96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84D1C-F57E-4AAD-BAB9-DA0A5F5F920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EC970-79F3-4FF6-9E15-08C78EAFDD03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EA819-46E8-4689-9F63-4385E1642B5F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DF1507-E953-4261-888F-6AD228CE208B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09E7C-63BC-4530-B4A9-1ABC58C3D304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0DF0C-585A-4B67-89BB-E56A8AB83587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03DAE-B6D6-4890-B606-4D06113D35C4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AF7EC-F80F-4520-B5E1-5EDA3E922AF5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3FD4-6175-4366-8E61-4B70DA98BAB7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4E63F-F883-4C17-A518-B7B5B00F77CD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D9702-55ED-495B-A786-F88FD153A834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DE45A-A2DE-49E4-BA02-BAE06C4CC6C6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8C5F1-4D44-4E61-A234-D7FCC6862D74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D7D027-09EB-45F7-A771-0F839442FECD}" type="datetimeFigureOut">
              <a:rPr lang="da-DK" smtClean="0"/>
              <a:pPr>
                <a:defRPr/>
              </a:pPr>
              <a:t>08-06-2012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6A1400-30DF-4804-83BA-5A8337BAFE87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klinten.dk/forsid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klinten.dk/forsid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36.jpeg"/><Relationship Id="rId4" Type="http://schemas.openxmlformats.org/officeDocument/2006/relationships/image" Target="../media/image2.png"/><Relationship Id="rId9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klinten.dk/forside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4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5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klinten.dk/forsi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linten.dk/forsi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ukurs.d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klinten.dk/forside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 l="34042" t="6206" r="1680" b="3795"/>
          <a:stretch>
            <a:fillRect/>
          </a:stretch>
        </p:blipFill>
        <p:spPr bwMode="auto">
          <a:xfrm>
            <a:off x="1187624" y="548680"/>
            <a:ext cx="704583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2052" name="Picture 575" descr="ghos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5337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2054" name="Rektangel 12"/>
          <p:cNvSpPr>
            <a:spLocks noChangeArrowheads="1"/>
          </p:cNvSpPr>
          <p:nvPr/>
        </p:nvSpPr>
        <p:spPr bwMode="auto">
          <a:xfrm>
            <a:off x="1979712" y="620688"/>
            <a:ext cx="5484194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da-DK" sz="6000" b="1" dirty="0">
                <a:latin typeface="Arial" pitchFamily="34" charset="0"/>
                <a:cs typeface="Arial" pitchFamily="34" charset="0"/>
              </a:rPr>
              <a:t>AMU</a:t>
            </a:r>
          </a:p>
          <a:p>
            <a:pPr marL="228600" indent="-228600" algn="ctr"/>
            <a:r>
              <a:rPr lang="da-DK" sz="6000" b="1" dirty="0">
                <a:latin typeface="Arial" pitchFamily="34" charset="0"/>
                <a:cs typeface="Arial" pitchFamily="34" charset="0"/>
              </a:rPr>
              <a:t>DIALOGMØDE</a:t>
            </a:r>
          </a:p>
        </p:txBody>
      </p:sp>
      <p:sp>
        <p:nvSpPr>
          <p:cNvPr id="2055" name="Rektangel 13"/>
          <p:cNvSpPr>
            <a:spLocks noChangeArrowheads="1"/>
          </p:cNvSpPr>
          <p:nvPr/>
        </p:nvSpPr>
        <p:spPr bwMode="auto">
          <a:xfrm>
            <a:off x="3320047" y="3933825"/>
            <a:ext cx="28007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da-DK" sz="3600" dirty="0"/>
              <a:t> </a:t>
            </a:r>
            <a:r>
              <a:rPr lang="da-DK" sz="3600" b="1" dirty="0" smtClean="0">
                <a:latin typeface="Arial" pitchFamily="34" charset="0"/>
                <a:cs typeface="Arial" pitchFamily="34" charset="0"/>
              </a:rPr>
              <a:t>7. juni </a:t>
            </a:r>
            <a:r>
              <a:rPr lang="da-DK" sz="3600" b="1" dirty="0">
                <a:latin typeface="Arial" pitchFamily="34" charset="0"/>
                <a:cs typeface="Arial" pitchFamily="34" charset="0"/>
              </a:rPr>
              <a:t>2012</a:t>
            </a:r>
          </a:p>
          <a:p>
            <a:pPr marL="228600" indent="-228600" algn="ctr"/>
            <a:r>
              <a:rPr lang="da-DK" sz="3600" b="1" dirty="0" smtClean="0">
                <a:latin typeface="Arial" pitchFamily="34" charset="0"/>
                <a:cs typeface="Arial" pitchFamily="34" charset="0"/>
              </a:rPr>
              <a:t>AMU Fyn</a:t>
            </a:r>
            <a:endParaRPr lang="da-DK" sz="3600" b="1" dirty="0">
              <a:latin typeface="Arial" pitchFamily="34" charset="0"/>
              <a:cs typeface="Arial" pitchFamily="34" charset="0"/>
            </a:endParaRPr>
          </a:p>
          <a:p>
            <a:pPr marL="228600" indent="-228600" algn="ctr"/>
            <a:endParaRPr lang="da-DK" sz="3600" b="1" dirty="0">
              <a:latin typeface="Rockwell Extra Bold" pitchFamily="18" charset="0"/>
            </a:endParaRPr>
          </a:p>
        </p:txBody>
      </p:sp>
      <p:pic>
        <p:nvPicPr>
          <p:cNvPr id="2056" name="Picture 10" descr="TUR_logo_revideret_august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6453188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648" y="1556792"/>
            <a:ext cx="6985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Censorordninger</a:t>
            </a: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Sidste dialogmøde nedsatte en dialoggruppe. Forslag herfra!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800" dirty="0" err="1" smtClean="0">
                <a:latin typeface="Arial" pitchFamily="34" charset="0"/>
                <a:cs typeface="Arial" pitchFamily="34" charset="0"/>
              </a:rPr>
              <a:t>TURs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 bestyrelse har behandlet forslag fra dialoggruppen!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Hvad siger skolerne???</a:t>
            </a:r>
          </a:p>
          <a:p>
            <a:pPr>
              <a:defRPr/>
            </a:pPr>
            <a:endParaRPr lang="da-DK" sz="2800" dirty="0" smtClean="0">
              <a:latin typeface="+mn-lt"/>
            </a:endParaRPr>
          </a:p>
          <a:p>
            <a:pPr>
              <a:defRPr/>
            </a:pPr>
            <a:endParaRPr lang="da-DK" sz="2800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8" name="Billede 7" descr="stor-mobil-kr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5085184"/>
            <a:ext cx="2016224" cy="1512168"/>
          </a:xfrm>
          <a:prstGeom prst="rect">
            <a:avLst/>
          </a:prstGeom>
        </p:spPr>
      </p:pic>
      <p:pic>
        <p:nvPicPr>
          <p:cNvPr id="11" name="Billede 10" descr="imagesCARTJKY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5067392"/>
            <a:ext cx="2025576" cy="1517226"/>
          </a:xfrm>
          <a:prstGeom prst="rect">
            <a:avLst/>
          </a:prstGeom>
        </p:spPr>
      </p:pic>
      <p:pic>
        <p:nvPicPr>
          <p:cNvPr id="12" name="Billede 11" descr="imagesCAYB2OHJ.jpg"/>
          <p:cNvPicPr>
            <a:picLocks noChangeAspect="1"/>
          </p:cNvPicPr>
          <p:nvPr/>
        </p:nvPicPr>
        <p:blipFill>
          <a:blip r:embed="rId8" cstate="print">
            <a:lum bright="40000" contrast="-40000"/>
          </a:blip>
          <a:stretch>
            <a:fillRect/>
          </a:stretch>
        </p:blipFill>
        <p:spPr>
          <a:xfrm>
            <a:off x="3635896" y="116632"/>
            <a:ext cx="1411356" cy="1008112"/>
          </a:xfrm>
          <a:prstGeom prst="rect">
            <a:avLst/>
          </a:prstGeom>
        </p:spPr>
      </p:pic>
      <p:pic>
        <p:nvPicPr>
          <p:cNvPr id="13" name="Billede 12" descr="HOLB_K___AMU-kurser_571689a.jpg"/>
          <p:cNvPicPr>
            <a:picLocks noChangeAspect="1"/>
          </p:cNvPicPr>
          <p:nvPr/>
        </p:nvPicPr>
        <p:blipFill>
          <a:blip r:embed="rId9" cstate="print">
            <a:lum bright="40000" contrast="-40000"/>
          </a:blip>
          <a:stretch>
            <a:fillRect/>
          </a:stretch>
        </p:blipFill>
        <p:spPr>
          <a:xfrm>
            <a:off x="539552" y="188641"/>
            <a:ext cx="3096344" cy="1008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648" y="1556792"/>
            <a:ext cx="6985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TUR faglæreruddannelser 2013</a:t>
            </a: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20022" t="6206" r="21029" b="6675"/>
          <a:stretch>
            <a:fillRect/>
          </a:stretch>
        </p:blipFill>
        <p:spPr bwMode="auto">
          <a:xfrm>
            <a:off x="1547664" y="2276872"/>
            <a:ext cx="55446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lede 13" descr="frontpage_pic1.pn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467544" y="188640"/>
            <a:ext cx="2232248" cy="948705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print"/>
          <a:srcRect l="31709" t="37994" r="23215" b="55692"/>
          <a:stretch>
            <a:fillRect/>
          </a:stretch>
        </p:blipFill>
        <p:spPr bwMode="auto">
          <a:xfrm>
            <a:off x="4139952" y="188640"/>
            <a:ext cx="48641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75656" y="1196752"/>
            <a:ext cx="6985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TUR faglæreruddannelser 2013</a:t>
            </a: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4" name="Billede 13" descr="frontpage_pic1.png"/>
          <p:cNvPicPr>
            <a:picLocks noChangeAspect="1"/>
          </p:cNvPicPr>
          <p:nvPr/>
        </p:nvPicPr>
        <p:blipFill>
          <a:blip r:embed="rId5" cstate="print">
            <a:lum bright="40000" contrast="-40000"/>
          </a:blip>
          <a:stretch>
            <a:fillRect/>
          </a:stretch>
        </p:blipFill>
        <p:spPr>
          <a:xfrm>
            <a:off x="467544" y="188640"/>
            <a:ext cx="2232248" cy="948705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 l="31709" t="37994" r="23215" b="55692"/>
          <a:stretch>
            <a:fillRect/>
          </a:stretch>
        </p:blipFill>
        <p:spPr bwMode="auto">
          <a:xfrm>
            <a:off x="4139952" y="188640"/>
            <a:ext cx="48641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 l="9222" t="3326" r="8879" b="4515"/>
          <a:stretch>
            <a:fillRect/>
          </a:stretch>
        </p:blipFill>
        <p:spPr bwMode="auto">
          <a:xfrm>
            <a:off x="1619672" y="1844824"/>
            <a:ext cx="6768752" cy="47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648" y="1556792"/>
            <a:ext cx="698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Udviklingsopgaver 2013</a:t>
            </a: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2" name="Billede 11" descr="imagesCAYB2OHJ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2627784" y="260648"/>
            <a:ext cx="835292" cy="596638"/>
          </a:xfrm>
          <a:prstGeom prst="rect">
            <a:avLst/>
          </a:prstGeom>
        </p:spPr>
      </p:pic>
      <p:pic>
        <p:nvPicPr>
          <p:cNvPr id="13" name="Billede 12" descr="HOLB_K___AMU-kurser_571689a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539552" y="188641"/>
            <a:ext cx="2088232" cy="720079"/>
          </a:xfrm>
          <a:prstGeom prst="rect">
            <a:avLst/>
          </a:prstGeom>
        </p:spPr>
      </p:pic>
      <p:sp>
        <p:nvSpPr>
          <p:cNvPr id="16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800" dirty="0" smtClean="0"/>
          </a:p>
          <a:p>
            <a:r>
              <a:rPr lang="da-DK" sz="2800" dirty="0" smtClean="0"/>
              <a:t>TUR har modtaget en rammebevilling til:</a:t>
            </a:r>
          </a:p>
          <a:p>
            <a:endParaRPr lang="da-DK" sz="2800" dirty="0" smtClean="0"/>
          </a:p>
          <a:p>
            <a:pPr lvl="0">
              <a:buFont typeface="Arial" pitchFamily="34" charset="0"/>
              <a:buChar char="•"/>
            </a:pPr>
            <a:r>
              <a:rPr lang="da-DK" sz="2800" dirty="0" smtClean="0"/>
              <a:t> Arbejdsmarkedsuddannelser </a:t>
            </a:r>
          </a:p>
          <a:p>
            <a:pPr lvl="0">
              <a:buFont typeface="Arial" pitchFamily="34" charset="0"/>
              <a:buChar char="•"/>
            </a:pPr>
            <a:r>
              <a:rPr lang="da-DK" sz="2800" dirty="0" smtClean="0"/>
              <a:t> Uv.materialer </a:t>
            </a:r>
          </a:p>
          <a:p>
            <a:pPr lvl="0">
              <a:buFont typeface="Arial" pitchFamily="34" charset="0"/>
              <a:buChar char="•"/>
            </a:pPr>
            <a:r>
              <a:rPr lang="da-DK" sz="2800" dirty="0" smtClean="0"/>
              <a:t> Læreruddannelse </a:t>
            </a:r>
          </a:p>
          <a:p>
            <a:r>
              <a:rPr lang="da-DK" sz="2800" dirty="0" smtClean="0"/>
              <a:t> </a:t>
            </a: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17" name="Billede 16" descr="swedish_bus_jpg_991094733.jpg"/>
          <p:cNvPicPr>
            <a:picLocks noChangeAspect="1"/>
          </p:cNvPicPr>
          <p:nvPr/>
        </p:nvPicPr>
        <p:blipFill>
          <a:blip r:embed="rId8" cstate="print">
            <a:lum bright="40000" contrast="-40000"/>
          </a:blip>
          <a:stretch>
            <a:fillRect/>
          </a:stretch>
        </p:blipFill>
        <p:spPr>
          <a:xfrm>
            <a:off x="3419872" y="260648"/>
            <a:ext cx="1584176" cy="603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648" y="1556792"/>
            <a:ext cx="6985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Udviklingsopgaver 2013</a:t>
            </a: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2" name="Billede 11" descr="imagesCAYB2OHJ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2627784" y="260648"/>
            <a:ext cx="835292" cy="596638"/>
          </a:xfrm>
          <a:prstGeom prst="rect">
            <a:avLst/>
          </a:prstGeom>
        </p:spPr>
      </p:pic>
      <p:pic>
        <p:nvPicPr>
          <p:cNvPr id="13" name="Billede 12" descr="HOLB_K___AMU-kurser_571689a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539552" y="188641"/>
            <a:ext cx="2088232" cy="720079"/>
          </a:xfrm>
          <a:prstGeom prst="rect">
            <a:avLst/>
          </a:prstGeom>
        </p:spPr>
      </p:pic>
      <p:pic>
        <p:nvPicPr>
          <p:cNvPr id="17" name="Billede 16" descr="swedish_bus_jpg_991094733.jpg"/>
          <p:cNvPicPr>
            <a:picLocks noChangeAspect="1"/>
          </p:cNvPicPr>
          <p:nvPr/>
        </p:nvPicPr>
        <p:blipFill>
          <a:blip r:embed="rId8" cstate="print">
            <a:lum bright="40000" contrast="-40000"/>
          </a:blip>
          <a:stretch>
            <a:fillRect/>
          </a:stretch>
        </p:blipFill>
        <p:spPr>
          <a:xfrm>
            <a:off x="3419872" y="260648"/>
            <a:ext cx="1584176" cy="603496"/>
          </a:xfrm>
          <a:prstGeom prst="rect">
            <a:avLst/>
          </a:prstGeom>
        </p:spPr>
      </p:pic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800" dirty="0" smtClean="0"/>
          </a:p>
          <a:p>
            <a:r>
              <a:rPr lang="da-DK" sz="2800" dirty="0" smtClean="0"/>
              <a:t>TUR har modtaget en bevilling til:</a:t>
            </a:r>
          </a:p>
          <a:p>
            <a:r>
              <a:rPr lang="da-DK" sz="1000" b="1" dirty="0" smtClean="0"/>
              <a:t>Analyser:</a:t>
            </a:r>
          </a:p>
          <a:p>
            <a:r>
              <a:rPr lang="da-DK" sz="1000" dirty="0" smtClean="0"/>
              <a:t> </a:t>
            </a:r>
          </a:p>
          <a:p>
            <a:r>
              <a:rPr lang="da-DK" sz="1000" i="1" dirty="0" smtClean="0"/>
              <a:t>Analyse af hvilke tiltag der kan forlænge effekten af uddannelse i energiøkonomisk kørsel, og hvordan disse tiltag kan udtrykkes i AMU Uddannelsesmål.</a:t>
            </a:r>
            <a:endParaRPr lang="da-DK" sz="1000" dirty="0" smtClean="0"/>
          </a:p>
          <a:p>
            <a:r>
              <a:rPr lang="da-DK" sz="1000" dirty="0" smtClean="0"/>
              <a:t> </a:t>
            </a:r>
          </a:p>
          <a:p>
            <a:r>
              <a:rPr lang="da-DK" sz="1000" i="1" dirty="0" smtClean="0"/>
              <a:t>Hvilken kundeservice forventer passagererne af chaufføren i den offentlige bustrafik, og hvordan kan man implementere dem i uddannelsesmålene, så de uddannede buschauffører kan honorere de opstillede forventninger?</a:t>
            </a:r>
            <a:endParaRPr lang="da-DK" sz="1000" dirty="0" smtClean="0"/>
          </a:p>
          <a:p>
            <a:r>
              <a:rPr lang="da-DK" sz="1000" dirty="0" smtClean="0"/>
              <a:t> </a:t>
            </a:r>
          </a:p>
          <a:p>
            <a:r>
              <a:rPr lang="da-DK" sz="1000" i="1" dirty="0" smtClean="0"/>
              <a:t>Undersøgelse af jobområdebeskrivelser – lager</a:t>
            </a:r>
            <a:endParaRPr lang="da-DK" sz="1000" dirty="0" smtClean="0"/>
          </a:p>
          <a:p>
            <a:r>
              <a:rPr lang="da-DK" sz="1000" dirty="0" smtClean="0"/>
              <a:t> </a:t>
            </a:r>
          </a:p>
          <a:p>
            <a:r>
              <a:rPr lang="da-DK" sz="1000" i="1" dirty="0" smtClean="0"/>
              <a:t>Undersøgelse lager kernemål</a:t>
            </a:r>
            <a:endParaRPr lang="da-DK" sz="1000" dirty="0" smtClean="0"/>
          </a:p>
          <a:p>
            <a:r>
              <a:rPr lang="da-DK" sz="1000" i="1" dirty="0" smtClean="0"/>
              <a:t> </a:t>
            </a:r>
            <a:endParaRPr lang="da-DK" sz="1000" dirty="0" smtClean="0"/>
          </a:p>
          <a:p>
            <a:r>
              <a:rPr lang="da-DK" sz="1000" i="1" dirty="0" smtClean="0"/>
              <a:t>Analyse af hvilke nye uddannelsesmæssige tiltag der skal til for at undervisning i køre- hviletider får en større effekt</a:t>
            </a:r>
            <a:endParaRPr lang="da-DK" sz="1000" dirty="0" smtClean="0"/>
          </a:p>
          <a:p>
            <a:r>
              <a:rPr lang="da-DK" sz="1000" dirty="0" smtClean="0"/>
              <a:t> </a:t>
            </a:r>
          </a:p>
          <a:p>
            <a:r>
              <a:rPr lang="da-DK" sz="1000" i="1" dirty="0" smtClean="0"/>
              <a:t>Analyse af hvordan målbeskrivelserne i transportuddannelserne kan forbedres og skærpes</a:t>
            </a:r>
            <a:endParaRPr lang="da-DK" sz="1000" dirty="0" smtClean="0"/>
          </a:p>
          <a:p>
            <a:r>
              <a:rPr lang="da-DK" sz="1000" dirty="0" smtClean="0"/>
              <a:t> </a:t>
            </a:r>
          </a:p>
          <a:p>
            <a:r>
              <a:rPr lang="da-DK" sz="1000" i="1" dirty="0" smtClean="0"/>
              <a:t>Analyse af Lean inden for vejgodstransport</a:t>
            </a:r>
            <a:endParaRPr lang="da-DK" sz="1000" dirty="0" smtClean="0"/>
          </a:p>
          <a:p>
            <a:r>
              <a:rPr lang="da-DK" sz="1000" dirty="0" smtClean="0"/>
              <a:t> </a:t>
            </a:r>
          </a:p>
          <a:p>
            <a:r>
              <a:rPr lang="da-DK" sz="1000" i="1" dirty="0" smtClean="0"/>
              <a:t>Analyse af det faglige indhold i kernemålene i henholdsvis FKB 2728 og 2224 inden for Vejgodstransport.</a:t>
            </a:r>
            <a:endParaRPr lang="da-DK" sz="1000" dirty="0" smtClean="0"/>
          </a:p>
          <a:p>
            <a:r>
              <a:rPr lang="da-DK" sz="1000" dirty="0" smtClean="0"/>
              <a:t> </a:t>
            </a:r>
          </a:p>
          <a:p>
            <a:r>
              <a:rPr lang="da-DK" sz="1000" i="1" dirty="0" smtClean="0"/>
              <a:t>Analyse af hvorvidt de to FKB (2728 og 2224) giver en dækkende og tidssvarende beskrivelse af jobområderne</a:t>
            </a:r>
            <a:endParaRPr lang="da-DK" sz="1000" dirty="0" smtClean="0"/>
          </a:p>
          <a:p>
            <a:r>
              <a:rPr lang="da-DK" sz="1000" dirty="0" smtClean="0"/>
              <a:t> </a:t>
            </a:r>
          </a:p>
          <a:p>
            <a:r>
              <a:rPr lang="da-DK" sz="1000" i="1" dirty="0" smtClean="0"/>
              <a:t>Analyse af opbygning og fastholdelse af transportfaglige uddannelsesmiljøer på institutionerne</a:t>
            </a:r>
            <a:endParaRPr lang="da-DK" sz="1000" dirty="0" smtClean="0"/>
          </a:p>
          <a:p>
            <a:r>
              <a:rPr lang="da-DK" sz="1000" dirty="0" smtClean="0"/>
              <a:t> </a:t>
            </a:r>
          </a:p>
          <a:p>
            <a:r>
              <a:rPr lang="da-DK" sz="1000" i="1" dirty="0" smtClean="0"/>
              <a:t>Analyse af uddannelsesbehov for chauffører, der kører varetransport i aften- og nattetimerne samt tidlig morgen</a:t>
            </a:r>
            <a:endParaRPr lang="da-DK" sz="1000" dirty="0" smtClean="0"/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648" y="1556792"/>
            <a:ext cx="6985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Forventninger til uddannelsesaktivitet</a:t>
            </a:r>
          </a:p>
          <a:p>
            <a:pPr lvl="1"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2013 og aktuel status på skolerne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1400" b="1" dirty="0" err="1" smtClean="0"/>
              <a:t>TURs</a:t>
            </a:r>
            <a:r>
              <a:rPr lang="da-DK" sz="1400" b="1" dirty="0" smtClean="0"/>
              <a:t> estimat for aktiviteten i 2013</a:t>
            </a:r>
            <a:endParaRPr lang="da-DK" sz="1400" dirty="0" smtClean="0"/>
          </a:p>
          <a:p>
            <a:r>
              <a:rPr lang="da-DK" sz="1400" dirty="0" smtClean="0"/>
              <a:t> </a:t>
            </a:r>
          </a:p>
          <a:p>
            <a:r>
              <a:rPr lang="da-DK" sz="1400" dirty="0" smtClean="0"/>
              <a:t>Efteruddannelsesudvalget forventer, at aktiviteten i 2013 vil være omtrent: </a:t>
            </a:r>
            <a:r>
              <a:rPr lang="da-DK" sz="1400" b="1" dirty="0" smtClean="0"/>
              <a:t>1800</a:t>
            </a:r>
            <a:r>
              <a:rPr lang="da-DK" sz="1400" dirty="0" smtClean="0"/>
              <a:t> </a:t>
            </a:r>
            <a:r>
              <a:rPr lang="da-DK" sz="1400" i="1" dirty="0" smtClean="0"/>
              <a:t>(antal årselever)</a:t>
            </a:r>
            <a:endParaRPr lang="da-DK" sz="1400" dirty="0" smtClean="0"/>
          </a:p>
          <a:p>
            <a:r>
              <a:rPr lang="da-DK" sz="1400" dirty="0" smtClean="0"/>
              <a:t> </a:t>
            </a:r>
          </a:p>
          <a:p>
            <a:r>
              <a:rPr lang="da-DK" sz="1400" dirty="0" smtClean="0"/>
              <a:t>I forhold til foregående år forventes aktiviteten i 2013 at være </a:t>
            </a:r>
            <a:r>
              <a:rPr lang="da-DK" sz="1400" i="1" dirty="0" smtClean="0"/>
              <a:t>(sæt kryds)</a:t>
            </a:r>
            <a:r>
              <a:rPr lang="da-DK" sz="1400" dirty="0" smtClean="0"/>
              <a:t>: </a:t>
            </a:r>
          </a:p>
          <a:p>
            <a:r>
              <a:rPr lang="da-DK" sz="1400" dirty="0" smtClean="0"/>
              <a:t>_____ Faldende</a:t>
            </a:r>
          </a:p>
          <a:p>
            <a:r>
              <a:rPr lang="da-DK" sz="1400" dirty="0" smtClean="0"/>
              <a:t>_____ Uændret</a:t>
            </a:r>
          </a:p>
          <a:p>
            <a:r>
              <a:rPr lang="da-DK" sz="1400" dirty="0" smtClean="0"/>
              <a:t>__x__ Stigende</a:t>
            </a:r>
          </a:p>
          <a:p>
            <a:pPr>
              <a:defRPr/>
            </a:pPr>
            <a:endParaRPr lang="da-DK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dirty="0" smtClean="0">
              <a:latin typeface="+mn-lt"/>
            </a:endParaRPr>
          </a:p>
          <a:p>
            <a:pPr>
              <a:defRPr/>
            </a:pPr>
            <a:endParaRPr lang="da-DK" sz="2800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2" name="Billede 11" descr="imagesCAYB2OHJ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635896" y="116632"/>
            <a:ext cx="1411356" cy="1008112"/>
          </a:xfrm>
          <a:prstGeom prst="rect">
            <a:avLst/>
          </a:prstGeom>
        </p:spPr>
      </p:pic>
      <p:pic>
        <p:nvPicPr>
          <p:cNvPr id="13" name="Billede 12" descr="HOLB_K___AMU-kurser_571689a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539552" y="188641"/>
            <a:ext cx="3096344" cy="1008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2" name="Billede 11" descr="imagesCAYB2OHJ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2627784" y="260648"/>
            <a:ext cx="835292" cy="596638"/>
          </a:xfrm>
          <a:prstGeom prst="rect">
            <a:avLst/>
          </a:prstGeom>
        </p:spPr>
      </p:pic>
      <p:pic>
        <p:nvPicPr>
          <p:cNvPr id="13" name="Billede 12" descr="HOLB_K___AMU-kurser_571689a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539552" y="188641"/>
            <a:ext cx="2088232" cy="720079"/>
          </a:xfrm>
          <a:prstGeom prst="rect">
            <a:avLst/>
          </a:prstGeom>
        </p:spPr>
      </p:pic>
      <p:pic>
        <p:nvPicPr>
          <p:cNvPr id="17" name="Billede 16" descr="swedish_bus_jpg_991094733.jpg"/>
          <p:cNvPicPr>
            <a:picLocks noChangeAspect="1"/>
          </p:cNvPicPr>
          <p:nvPr/>
        </p:nvPicPr>
        <p:blipFill>
          <a:blip r:embed="rId8" cstate="print">
            <a:lum bright="40000" contrast="-40000"/>
          </a:blip>
          <a:stretch>
            <a:fillRect/>
          </a:stretch>
        </p:blipFill>
        <p:spPr>
          <a:xfrm>
            <a:off x="3419872" y="260648"/>
            <a:ext cx="1584176" cy="603496"/>
          </a:xfrm>
          <a:prstGeom prst="rect">
            <a:avLst/>
          </a:prstGeom>
        </p:spPr>
      </p:pic>
      <p:sp>
        <p:nvSpPr>
          <p:cNvPr id="11" name="Rektangel 13"/>
          <p:cNvSpPr>
            <a:spLocks noChangeArrowheads="1"/>
          </p:cNvSpPr>
          <p:nvPr/>
        </p:nvSpPr>
        <p:spPr bwMode="auto">
          <a:xfrm>
            <a:off x="1403648" y="1556792"/>
            <a:ext cx="6985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Hvad er status på skolerne i øjeblikket?</a:t>
            </a:r>
          </a:p>
          <a:p>
            <a:pPr lvl="1"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Hvordan vurderer skolerne det kommende års uddannelsesaktivitet?</a:t>
            </a:r>
            <a:endParaRPr lang="da-DK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1" descr="TUR_logo_revideret_august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6453188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 descr="TUR-Forlag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3931636" cy="576064"/>
          </a:xfrm>
          <a:prstGeom prst="rect">
            <a:avLst/>
          </a:prstGeom>
        </p:spPr>
      </p:pic>
      <p:sp>
        <p:nvSpPr>
          <p:cNvPr id="11" name="Rektangel 5"/>
          <p:cNvSpPr>
            <a:spLocks noChangeArrowheads="1"/>
          </p:cNvSpPr>
          <p:nvPr/>
        </p:nvSpPr>
        <p:spPr bwMode="auto">
          <a:xfrm>
            <a:off x="1259632" y="1988840"/>
            <a:ext cx="734377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 dirty="0" smtClean="0"/>
              <a:t>Forlagschef Annette Klubien</a:t>
            </a:r>
          </a:p>
          <a:p>
            <a:endParaRPr lang="da-DK" sz="2800" b="1" dirty="0" smtClean="0"/>
          </a:p>
          <a:p>
            <a:r>
              <a:rPr lang="da-DK" sz="4400" b="1" dirty="0" smtClean="0"/>
              <a:t>TUR Forlag og </a:t>
            </a:r>
          </a:p>
          <a:p>
            <a:r>
              <a:rPr lang="da-DK" sz="4400" b="1" dirty="0" smtClean="0"/>
              <a:t>struktur for kommende</a:t>
            </a:r>
          </a:p>
          <a:p>
            <a:r>
              <a:rPr lang="da-DK" sz="4400" b="1" dirty="0" smtClean="0"/>
              <a:t>prispolitik</a:t>
            </a:r>
            <a:endParaRPr lang="da-DK" sz="4400" b="1" dirty="0"/>
          </a:p>
        </p:txBody>
      </p:sp>
      <p:sp>
        <p:nvSpPr>
          <p:cNvPr id="12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3" name="Billede 12" descr="yellow_truck_jpg_991094733.jpg"/>
          <p:cNvPicPr>
            <a:picLocks noChangeAspect="1"/>
          </p:cNvPicPr>
          <p:nvPr/>
        </p:nvPicPr>
        <p:blipFill>
          <a:blip r:embed="rId4" cstate="print">
            <a:lum bright="40000" contrast="-40000"/>
          </a:blip>
          <a:stretch>
            <a:fillRect/>
          </a:stretch>
        </p:blipFill>
        <p:spPr>
          <a:xfrm>
            <a:off x="395536" y="260648"/>
            <a:ext cx="3740595" cy="836712"/>
          </a:xfrm>
          <a:prstGeom prst="rect">
            <a:avLst/>
          </a:prstGeom>
        </p:spPr>
      </p:pic>
      <p:pic>
        <p:nvPicPr>
          <p:cNvPr id="14" name="Picture 2" descr="http://ftpforlag.tur.dk/webshop/TUR_Plakat-Bogpakker_til-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908720"/>
            <a:ext cx="1234706" cy="172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1" descr="TUR_logo_revideret_august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6453188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ktangel 5"/>
          <p:cNvSpPr>
            <a:spLocks noChangeArrowheads="1"/>
          </p:cNvSpPr>
          <p:nvPr/>
        </p:nvSpPr>
        <p:spPr bwMode="auto">
          <a:xfrm>
            <a:off x="1403648" y="1988840"/>
            <a:ext cx="73437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 dirty="0" smtClean="0"/>
              <a:t>Nyt fra forlaget</a:t>
            </a:r>
          </a:p>
          <a:p>
            <a:endParaRPr lang="da-DK" sz="2800" b="1" dirty="0" smtClean="0"/>
          </a:p>
          <a:p>
            <a:r>
              <a:rPr lang="da-DK" sz="2800" b="1" dirty="0" smtClean="0"/>
              <a:t>Ny prispolitik</a:t>
            </a:r>
            <a:endParaRPr lang="da-DK" sz="2800" b="1" dirty="0"/>
          </a:p>
        </p:txBody>
      </p:sp>
      <p:sp>
        <p:nvSpPr>
          <p:cNvPr id="12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3" name="Billede 12" descr="yellow_truck_jpg_991094733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395536" y="260648"/>
            <a:ext cx="3740595" cy="836712"/>
          </a:xfrm>
          <a:prstGeom prst="rect">
            <a:avLst/>
          </a:prstGeom>
        </p:spPr>
      </p:pic>
      <p:pic>
        <p:nvPicPr>
          <p:cNvPr id="8" name="Billede 7" descr="TUR-Forlag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0803" y="404664"/>
            <a:ext cx="3931637" cy="576064"/>
          </a:xfrm>
          <a:prstGeom prst="rect">
            <a:avLst/>
          </a:prstGeom>
        </p:spPr>
      </p:pic>
      <p:pic>
        <p:nvPicPr>
          <p:cNvPr id="9" name="Picture 3" descr="http://ftpforlag.tur.dk/webshop/mailsignatur/Knap%20til%20mail_1_TUR%20Forlag_150%20pixe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36510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ftpforlag.tur.dk/webshop/mailsignatur/Knap%20til%20mail_2_TURteori_150%20pixel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36510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http://ftpforlag.tur.dk/webshop/mailsignatur/Knap%20til%20mail_3_Facebook_150%20pixel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36510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http://ftpforlag.tur.dk/webshop/mailsignatur/Knap%20til%20mail_4_YouTube_150%20pixe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36510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57150" y="6434138"/>
            <a:ext cx="1674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900" dirty="0">
              <a:solidFill>
                <a:schemeClr val="bg1"/>
              </a:solidFill>
            </a:endParaRPr>
          </a:p>
          <a:p>
            <a:r>
              <a:rPr lang="da-DK" sz="900" dirty="0">
                <a:solidFill>
                  <a:schemeClr val="bg1"/>
                </a:solidFill>
              </a:rPr>
              <a:t>Copyright: TUR Forlag</a:t>
            </a:r>
          </a:p>
        </p:txBody>
      </p:sp>
      <p:pic>
        <p:nvPicPr>
          <p:cNvPr id="645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501775"/>
            <a:ext cx="876935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kstboks 9"/>
          <p:cNvSpPr txBox="1">
            <a:spLocks noChangeArrowheads="1"/>
          </p:cNvSpPr>
          <p:nvPr/>
        </p:nvSpPr>
        <p:spPr bwMode="auto">
          <a:xfrm>
            <a:off x="1577975" y="782638"/>
            <a:ext cx="623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Indkøb med storkøbsfordel</a:t>
            </a:r>
          </a:p>
        </p:txBody>
      </p:sp>
      <p:pic>
        <p:nvPicPr>
          <p:cNvPr id="64517" name="Picture 2" descr="overlinie forside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63"/>
          <p:cNvSpPr txBox="1">
            <a:spLocks noChangeArrowheads="1"/>
          </p:cNvSpPr>
          <p:nvPr/>
        </p:nvSpPr>
        <p:spPr bwMode="auto">
          <a:xfrm rot="5400000">
            <a:off x="-2639219" y="3691954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337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51521" t="4046" r="8879" b="6675"/>
          <a:stretch>
            <a:fillRect/>
          </a:stretch>
        </p:blipFill>
        <p:spPr bwMode="auto">
          <a:xfrm>
            <a:off x="2863862" y="305272"/>
            <a:ext cx="4414245" cy="6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8" name="Billede 7" descr="coach2_jpg_991094733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23528" y="332656"/>
            <a:ext cx="2323356" cy="5196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57150" y="6434138"/>
            <a:ext cx="1674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900">
              <a:solidFill>
                <a:schemeClr val="bg1"/>
              </a:solidFill>
            </a:endParaRPr>
          </a:p>
          <a:p>
            <a:r>
              <a:rPr lang="da-DK" sz="900">
                <a:solidFill>
                  <a:schemeClr val="bg1"/>
                </a:solidFill>
              </a:rPr>
              <a:t>Copyright: TUR Forlag</a:t>
            </a:r>
          </a:p>
        </p:txBody>
      </p:sp>
      <p:sp>
        <p:nvSpPr>
          <p:cNvPr id="66563" name="Tekstboks 9"/>
          <p:cNvSpPr txBox="1">
            <a:spLocks noChangeArrowheads="1"/>
          </p:cNvSpPr>
          <p:nvPr/>
        </p:nvSpPr>
        <p:spPr bwMode="auto">
          <a:xfrm>
            <a:off x="1577975" y="782638"/>
            <a:ext cx="623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Indkøb med storkøbsfordel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90663"/>
            <a:ext cx="87280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2" descr="overlinie forside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="t"/>
          <a:lstStyle/>
          <a:p>
            <a:r>
              <a:rPr lang="da-DK" smtClean="0"/>
              <a:t> </a:t>
            </a:r>
          </a:p>
        </p:txBody>
      </p:sp>
      <p:pic>
        <p:nvPicPr>
          <p:cNvPr id="68611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7150" y="6434138"/>
            <a:ext cx="1674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900">
              <a:solidFill>
                <a:schemeClr val="bg1"/>
              </a:solidFill>
            </a:endParaRPr>
          </a:p>
          <a:p>
            <a:r>
              <a:rPr lang="da-DK" sz="900">
                <a:solidFill>
                  <a:schemeClr val="bg1"/>
                </a:solidFill>
              </a:rPr>
              <a:t>Copyright: TUR Forlag</a:t>
            </a:r>
          </a:p>
        </p:txBody>
      </p:sp>
      <p:sp>
        <p:nvSpPr>
          <p:cNvPr id="68613" name="Tekstboks 8"/>
          <p:cNvSpPr txBox="1">
            <a:spLocks noChangeArrowheads="1"/>
          </p:cNvSpPr>
          <p:nvPr/>
        </p:nvSpPr>
        <p:spPr bwMode="auto">
          <a:xfrm>
            <a:off x="1600200" y="1501775"/>
            <a:ext cx="61388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600"/>
              <a:t>AMU truck			kr. 60,00</a:t>
            </a:r>
          </a:p>
          <a:p>
            <a:r>
              <a:rPr lang="da-DK" sz="1600"/>
              <a:t>AMU taxi				kr. 80,00</a:t>
            </a:r>
          </a:p>
          <a:p>
            <a:r>
              <a:rPr lang="da-DK" sz="1600"/>
              <a:t>AMU godstransport lastbil		kr. 120,00</a:t>
            </a:r>
          </a:p>
          <a:p>
            <a:r>
              <a:rPr lang="da-DK" sz="1600"/>
              <a:t>AMU personbefordring bus		kr. 110,00</a:t>
            </a:r>
          </a:p>
          <a:p>
            <a:r>
              <a:rPr lang="da-DK" sz="1600"/>
              <a:t>AMU Vogntog			kr. 100,00</a:t>
            </a:r>
          </a:p>
          <a:p>
            <a:r>
              <a:rPr lang="da-DK" sz="1600"/>
              <a:t>AMU Kran d+e			kr. 65,00</a:t>
            </a:r>
          </a:p>
          <a:p>
            <a:r>
              <a:rPr lang="da-DK" sz="1600"/>
              <a:t>AMU CUB efteruddannelse lastbil	kr. 42,00</a:t>
            </a:r>
          </a:p>
          <a:p>
            <a:r>
              <a:rPr lang="da-DK" sz="1600"/>
              <a:t>AMU CUB efteruddannelse bus	kr. 32,00</a:t>
            </a:r>
          </a:p>
          <a:p>
            <a:r>
              <a:rPr lang="da-DK" sz="1600"/>
              <a:t> </a:t>
            </a:r>
          </a:p>
          <a:p>
            <a:r>
              <a:rPr lang="da-DK" sz="1600"/>
              <a:t>Faglærer ekstern			kr. 780,00</a:t>
            </a:r>
          </a:p>
          <a:p>
            <a:r>
              <a:rPr lang="da-DK" sz="1600"/>
              <a:t>Faglærer intern			kr. 450,00</a:t>
            </a:r>
          </a:p>
          <a:p>
            <a:r>
              <a:rPr lang="da-DK" sz="1600"/>
              <a:t> </a:t>
            </a:r>
          </a:p>
          <a:p>
            <a:r>
              <a:rPr lang="da-DK" sz="1600"/>
              <a:t>EUD gods (Grundforløb)		kr. 329,00</a:t>
            </a:r>
          </a:p>
          <a:p>
            <a:r>
              <a:rPr lang="da-DK" sz="1600"/>
              <a:t>EUD gods (Hovedforløb)		kr. 439,00</a:t>
            </a:r>
          </a:p>
          <a:p>
            <a:r>
              <a:rPr lang="da-DK" sz="1600"/>
              <a:t> </a:t>
            </a:r>
          </a:p>
          <a:p>
            <a:r>
              <a:rPr lang="da-DK" sz="1600"/>
              <a:t>EUD lager (Grundforløb)		kr. 329,00</a:t>
            </a:r>
          </a:p>
          <a:p>
            <a:r>
              <a:rPr lang="da-DK" sz="1600"/>
              <a:t>EUD lager (Hovedforløb)		kr. 439,00</a:t>
            </a:r>
          </a:p>
          <a:p>
            <a:endParaRPr lang="da-DK" sz="1600"/>
          </a:p>
          <a:p>
            <a:r>
              <a:rPr lang="da-DK" sz="1100"/>
              <a:t>Priserne er ekskl. moms</a:t>
            </a:r>
          </a:p>
          <a:p>
            <a:endParaRPr lang="da-DK" sz="1600"/>
          </a:p>
        </p:txBody>
      </p:sp>
      <p:sp>
        <p:nvSpPr>
          <p:cNvPr id="68614" name="Tekstboks 9"/>
          <p:cNvSpPr txBox="1">
            <a:spLocks noChangeArrowheads="1"/>
          </p:cNvSpPr>
          <p:nvPr/>
        </p:nvSpPr>
        <p:spPr bwMode="auto">
          <a:xfrm>
            <a:off x="1577975" y="957263"/>
            <a:ext cx="623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Prisstruktur for turteori.dk pr. 1. august 2012</a:t>
            </a:r>
          </a:p>
        </p:txBody>
      </p:sp>
      <p:sp>
        <p:nvSpPr>
          <p:cNvPr id="7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kstboks 7"/>
          <p:cNvSpPr txBox="1">
            <a:spLocks noChangeArrowheads="1"/>
          </p:cNvSpPr>
          <p:nvPr/>
        </p:nvSpPr>
        <p:spPr bwMode="auto">
          <a:xfrm>
            <a:off x="1577975" y="881063"/>
            <a:ext cx="6151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AMU truck</a:t>
            </a:r>
          </a:p>
          <a:p>
            <a:endParaRPr lang="da-DK" sz="2800">
              <a:latin typeface="Times New Roman" pitchFamily="18" charset="0"/>
            </a:endParaRPr>
          </a:p>
        </p:txBody>
      </p:sp>
      <p:sp>
        <p:nvSpPr>
          <p:cNvPr id="70659" name="Tekstboks 5"/>
          <p:cNvSpPr txBox="1">
            <a:spLocks noChangeArrowheads="1"/>
          </p:cNvSpPr>
          <p:nvPr/>
        </p:nvSpPr>
        <p:spPr bwMode="auto">
          <a:xfrm>
            <a:off x="1589088" y="1698625"/>
            <a:ext cx="73374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sz="2000"/>
              <a:t> Truck</a:t>
            </a:r>
          </a:p>
          <a:p>
            <a:pPr>
              <a:buFontTx/>
              <a:buChar char="-"/>
            </a:pPr>
            <a:r>
              <a:rPr lang="da-DK" sz="2000"/>
              <a:t> Brandbekæmpelse</a:t>
            </a:r>
          </a:p>
          <a:p>
            <a:pPr>
              <a:buFontTx/>
              <a:buChar char="-"/>
            </a:pPr>
            <a:r>
              <a:rPr lang="da-DK" sz="2000"/>
              <a:t> Lastsikring</a:t>
            </a:r>
          </a:p>
          <a:p>
            <a:pPr>
              <a:buFontTx/>
              <a:buChar char="-"/>
            </a:pPr>
            <a:endParaRPr lang="da-DK" sz="2000"/>
          </a:p>
          <a:p>
            <a:pPr>
              <a:buFontTx/>
              <a:buChar char="-"/>
            </a:pPr>
            <a:endParaRPr lang="da-DK" sz="2000"/>
          </a:p>
          <a:p>
            <a:r>
              <a:rPr lang="da-DK" sz="2000"/>
              <a:t>Kursuskode varighed: 14 dage</a:t>
            </a:r>
          </a:p>
        </p:txBody>
      </p:sp>
      <p:pic>
        <p:nvPicPr>
          <p:cNvPr id="70660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boks 7"/>
          <p:cNvSpPr txBox="1">
            <a:spLocks noChangeArrowheads="1"/>
          </p:cNvSpPr>
          <p:nvPr/>
        </p:nvSpPr>
        <p:spPr bwMode="auto">
          <a:xfrm>
            <a:off x="1577975" y="881063"/>
            <a:ext cx="6151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AMU taxi</a:t>
            </a:r>
          </a:p>
          <a:p>
            <a:endParaRPr lang="da-DK" sz="2800">
              <a:latin typeface="Times New Roman" pitchFamily="18" charset="0"/>
            </a:endParaRPr>
          </a:p>
        </p:txBody>
      </p:sp>
      <p:sp>
        <p:nvSpPr>
          <p:cNvPr id="72707" name="Tekstboks 5"/>
          <p:cNvSpPr txBox="1">
            <a:spLocks noChangeArrowheads="1"/>
          </p:cNvSpPr>
          <p:nvPr/>
        </p:nvSpPr>
        <p:spPr bwMode="auto">
          <a:xfrm>
            <a:off x="1589088" y="1698625"/>
            <a:ext cx="73374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sz="2000"/>
              <a:t> Taxi</a:t>
            </a:r>
          </a:p>
          <a:p>
            <a:pPr>
              <a:buFontTx/>
              <a:buChar char="-"/>
            </a:pPr>
            <a:r>
              <a:rPr lang="da-DK" sz="2000"/>
              <a:t> Kørselsdynamik</a:t>
            </a:r>
          </a:p>
          <a:p>
            <a:pPr>
              <a:buFontTx/>
              <a:buChar char="-"/>
            </a:pPr>
            <a:r>
              <a:rPr lang="da-DK" sz="2000"/>
              <a:t> Kørekort til personbil</a:t>
            </a:r>
          </a:p>
          <a:p>
            <a:pPr>
              <a:buFontTx/>
              <a:buChar char="-"/>
            </a:pPr>
            <a:r>
              <a:rPr lang="da-DK" sz="2000"/>
              <a:t> Teoriprøver til personbil</a:t>
            </a:r>
          </a:p>
          <a:p>
            <a:pPr>
              <a:buFontTx/>
              <a:buChar char="-"/>
            </a:pPr>
            <a:endParaRPr lang="da-DK" sz="2000"/>
          </a:p>
          <a:p>
            <a:pPr>
              <a:buFontTx/>
              <a:buChar char="-"/>
            </a:pPr>
            <a:endParaRPr lang="da-DK" sz="2000"/>
          </a:p>
          <a:p>
            <a:r>
              <a:rPr lang="da-DK" sz="2000"/>
              <a:t>Kursuskode varighed: 40 dage</a:t>
            </a:r>
          </a:p>
        </p:txBody>
      </p:sp>
      <p:pic>
        <p:nvPicPr>
          <p:cNvPr id="72708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boks 7"/>
          <p:cNvSpPr txBox="1">
            <a:spLocks noChangeArrowheads="1"/>
          </p:cNvSpPr>
          <p:nvPr/>
        </p:nvSpPr>
        <p:spPr bwMode="auto">
          <a:xfrm>
            <a:off x="468313" y="881063"/>
            <a:ext cx="7250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800" b="1"/>
              <a:t>AMU godstransport til lastbil</a:t>
            </a:r>
          </a:p>
          <a:p>
            <a:endParaRPr lang="da-DK" sz="2800">
              <a:latin typeface="Times New Roman" pitchFamily="18" charset="0"/>
            </a:endParaRPr>
          </a:p>
        </p:txBody>
      </p:sp>
      <p:sp>
        <p:nvSpPr>
          <p:cNvPr id="74755" name="Tekstboks 5"/>
          <p:cNvSpPr txBox="1">
            <a:spLocks noChangeArrowheads="1"/>
          </p:cNvSpPr>
          <p:nvPr/>
        </p:nvSpPr>
        <p:spPr bwMode="auto">
          <a:xfrm>
            <a:off x="1589088" y="1698625"/>
            <a:ext cx="7337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sz="2000"/>
              <a:t> GK prøver</a:t>
            </a:r>
          </a:p>
          <a:p>
            <a:pPr>
              <a:buFontTx/>
              <a:buChar char="-"/>
            </a:pPr>
            <a:r>
              <a:rPr lang="da-DK" sz="2000"/>
              <a:t> Arbejdsmilijø	</a:t>
            </a:r>
          </a:p>
          <a:p>
            <a:pPr>
              <a:buFontTx/>
              <a:buChar char="-"/>
            </a:pPr>
            <a:r>
              <a:rPr lang="da-DK" sz="2000"/>
              <a:t> Lastsikring	</a:t>
            </a:r>
          </a:p>
          <a:p>
            <a:pPr>
              <a:buFontTx/>
              <a:buChar char="-"/>
            </a:pPr>
            <a:r>
              <a:rPr lang="da-DK" sz="2000"/>
              <a:t> Godslogistik	</a:t>
            </a:r>
          </a:p>
          <a:p>
            <a:pPr>
              <a:buFontTx/>
              <a:buChar char="-"/>
            </a:pPr>
            <a:r>
              <a:rPr lang="da-DK" sz="2000"/>
              <a:t> Køre-/hviletid	</a:t>
            </a:r>
          </a:p>
          <a:p>
            <a:pPr>
              <a:buFontTx/>
              <a:buChar char="-"/>
            </a:pPr>
            <a:r>
              <a:rPr lang="da-DK" sz="2000"/>
              <a:t> Brand	</a:t>
            </a:r>
          </a:p>
          <a:p>
            <a:pPr>
              <a:buFontTx/>
              <a:buChar char="-"/>
            </a:pPr>
            <a:r>
              <a:rPr lang="da-DK" sz="2000"/>
              <a:t> Lastfordeling	</a:t>
            </a:r>
          </a:p>
          <a:p>
            <a:pPr>
              <a:buFontTx/>
              <a:buChar char="-"/>
            </a:pPr>
            <a:r>
              <a:rPr lang="da-DK" sz="2000"/>
              <a:t> Risiko	</a:t>
            </a:r>
          </a:p>
          <a:p>
            <a:pPr>
              <a:buFontTx/>
              <a:buChar char="-"/>
            </a:pPr>
            <a:r>
              <a:rPr lang="da-DK" sz="2000"/>
              <a:t> Kørselsdynamik	</a:t>
            </a:r>
          </a:p>
          <a:p>
            <a:pPr>
              <a:buFontTx/>
              <a:buChar char="-"/>
            </a:pPr>
            <a:r>
              <a:rPr lang="da-DK" sz="2000"/>
              <a:t> Kørekort til lastbil	 </a:t>
            </a:r>
          </a:p>
          <a:p>
            <a:pPr>
              <a:buFontTx/>
              <a:buChar char="-"/>
            </a:pPr>
            <a:r>
              <a:rPr lang="da-DK" sz="2000"/>
              <a:t> ITD</a:t>
            </a:r>
          </a:p>
          <a:p>
            <a:pPr>
              <a:buFontTx/>
              <a:buChar char="-"/>
            </a:pPr>
            <a:endParaRPr lang="da-DK" sz="2000"/>
          </a:p>
          <a:p>
            <a:pPr>
              <a:buFontTx/>
              <a:buChar char="-"/>
            </a:pPr>
            <a:endParaRPr lang="da-DK" sz="2000"/>
          </a:p>
          <a:p>
            <a:r>
              <a:rPr lang="da-DK" sz="2000"/>
              <a:t>Kursuskode varighed: 60 dage</a:t>
            </a:r>
          </a:p>
        </p:txBody>
      </p:sp>
      <p:pic>
        <p:nvPicPr>
          <p:cNvPr id="74756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boks 7"/>
          <p:cNvSpPr txBox="1">
            <a:spLocks noChangeArrowheads="1"/>
          </p:cNvSpPr>
          <p:nvPr/>
        </p:nvSpPr>
        <p:spPr bwMode="auto">
          <a:xfrm>
            <a:off x="782638" y="881063"/>
            <a:ext cx="72517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800" b="1"/>
              <a:t>AMU personbefordring med bus</a:t>
            </a:r>
          </a:p>
          <a:p>
            <a:endParaRPr lang="da-DK" sz="2800">
              <a:latin typeface="Times New Roman" pitchFamily="18" charset="0"/>
            </a:endParaRPr>
          </a:p>
        </p:txBody>
      </p:sp>
      <p:sp>
        <p:nvSpPr>
          <p:cNvPr id="76803" name="Tekstboks 5"/>
          <p:cNvSpPr txBox="1">
            <a:spLocks noChangeArrowheads="1"/>
          </p:cNvSpPr>
          <p:nvPr/>
        </p:nvSpPr>
        <p:spPr bwMode="auto">
          <a:xfrm>
            <a:off x="1524000" y="1676400"/>
            <a:ext cx="73374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sz="2000"/>
              <a:t> GK prøver </a:t>
            </a:r>
          </a:p>
          <a:p>
            <a:pPr>
              <a:buFontTx/>
              <a:buChar char="-"/>
            </a:pPr>
            <a:r>
              <a:rPr lang="da-DK" sz="2000"/>
              <a:t> Personlogistik </a:t>
            </a:r>
          </a:p>
          <a:p>
            <a:pPr>
              <a:buFontTx/>
              <a:buChar char="-"/>
            </a:pPr>
            <a:r>
              <a:rPr lang="da-DK" sz="2000"/>
              <a:t> Køre-/hviletid </a:t>
            </a:r>
          </a:p>
          <a:p>
            <a:pPr>
              <a:buFontTx/>
              <a:buChar char="-"/>
            </a:pPr>
            <a:r>
              <a:rPr lang="da-DK" sz="2000"/>
              <a:t> Brand </a:t>
            </a:r>
          </a:p>
          <a:p>
            <a:pPr>
              <a:buFontTx/>
              <a:buChar char="-"/>
            </a:pPr>
            <a:r>
              <a:rPr lang="da-DK" sz="2000"/>
              <a:t> Kørselsdynamik  </a:t>
            </a:r>
          </a:p>
          <a:p>
            <a:pPr>
              <a:buFontTx/>
              <a:buChar char="-"/>
            </a:pPr>
            <a:r>
              <a:rPr lang="da-DK" sz="2000"/>
              <a:t> Risiko </a:t>
            </a:r>
          </a:p>
          <a:p>
            <a:pPr>
              <a:buFontTx/>
              <a:buChar char="-"/>
            </a:pPr>
            <a:r>
              <a:rPr lang="da-DK" sz="2000"/>
              <a:t> Kørekort til bus </a:t>
            </a:r>
          </a:p>
          <a:p>
            <a:pPr>
              <a:buFontTx/>
              <a:buChar char="-"/>
            </a:pPr>
            <a:endParaRPr lang="da-DK" sz="2000"/>
          </a:p>
          <a:p>
            <a:pPr>
              <a:buFontTx/>
              <a:buChar char="-"/>
            </a:pPr>
            <a:endParaRPr lang="da-DK" sz="2000"/>
          </a:p>
          <a:p>
            <a:r>
              <a:rPr lang="da-DK" sz="2000"/>
              <a:t>Kursuskode varighed: 60 dage</a:t>
            </a:r>
          </a:p>
          <a:p>
            <a:pPr>
              <a:buFontTx/>
              <a:buChar char="-"/>
            </a:pPr>
            <a:endParaRPr lang="da-DK" sz="2000"/>
          </a:p>
        </p:txBody>
      </p:sp>
      <p:pic>
        <p:nvPicPr>
          <p:cNvPr id="76804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boks 7"/>
          <p:cNvSpPr txBox="1">
            <a:spLocks noChangeArrowheads="1"/>
          </p:cNvSpPr>
          <p:nvPr/>
        </p:nvSpPr>
        <p:spPr bwMode="auto">
          <a:xfrm>
            <a:off x="1577975" y="881063"/>
            <a:ext cx="6151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AMU vogntog</a:t>
            </a:r>
          </a:p>
          <a:p>
            <a:endParaRPr lang="da-DK" sz="2800">
              <a:latin typeface="Times New Roman" pitchFamily="18" charset="0"/>
            </a:endParaRPr>
          </a:p>
        </p:txBody>
      </p:sp>
      <p:sp>
        <p:nvSpPr>
          <p:cNvPr id="78851" name="Tekstboks 5"/>
          <p:cNvSpPr txBox="1">
            <a:spLocks noChangeArrowheads="1"/>
          </p:cNvSpPr>
          <p:nvPr/>
        </p:nvSpPr>
        <p:spPr bwMode="auto">
          <a:xfrm>
            <a:off x="1589088" y="1698625"/>
            <a:ext cx="73374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sz="2000"/>
              <a:t> Køre-/hviletid</a:t>
            </a:r>
          </a:p>
          <a:p>
            <a:pPr>
              <a:buFontTx/>
              <a:buChar char="-"/>
            </a:pPr>
            <a:r>
              <a:rPr lang="da-DK" sz="2000"/>
              <a:t> Lastfordeling</a:t>
            </a:r>
          </a:p>
          <a:p>
            <a:pPr>
              <a:buFontTx/>
              <a:buChar char="-"/>
            </a:pPr>
            <a:r>
              <a:rPr lang="da-DK" sz="2000"/>
              <a:t> Kørselsdynamik</a:t>
            </a:r>
          </a:p>
          <a:p>
            <a:pPr>
              <a:buFontTx/>
              <a:buChar char="-"/>
            </a:pPr>
            <a:r>
              <a:rPr lang="da-DK" sz="2000"/>
              <a:t> Kørekort CE</a:t>
            </a:r>
          </a:p>
          <a:p>
            <a:pPr>
              <a:buFontTx/>
              <a:buChar char="-"/>
            </a:pPr>
            <a:r>
              <a:rPr lang="da-DK" sz="2000"/>
              <a:t> Risikolære</a:t>
            </a:r>
          </a:p>
          <a:p>
            <a:pPr>
              <a:buFontTx/>
              <a:buChar char="-"/>
            </a:pPr>
            <a:endParaRPr lang="da-DK" sz="2000"/>
          </a:p>
          <a:p>
            <a:endParaRPr lang="da-DK" sz="2000"/>
          </a:p>
          <a:p>
            <a:r>
              <a:rPr lang="da-DK" sz="2000"/>
              <a:t>Kursuskode varighed: 40 dage</a:t>
            </a:r>
          </a:p>
        </p:txBody>
      </p:sp>
      <p:pic>
        <p:nvPicPr>
          <p:cNvPr id="78852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kstboks 7"/>
          <p:cNvSpPr txBox="1">
            <a:spLocks noChangeArrowheads="1"/>
          </p:cNvSpPr>
          <p:nvPr/>
        </p:nvSpPr>
        <p:spPr bwMode="auto">
          <a:xfrm>
            <a:off x="1577975" y="881063"/>
            <a:ext cx="6151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AMU CUB efterudd. lastbil</a:t>
            </a:r>
          </a:p>
          <a:p>
            <a:endParaRPr lang="da-DK" sz="2800">
              <a:latin typeface="Times New Roman" pitchFamily="18" charset="0"/>
            </a:endParaRPr>
          </a:p>
        </p:txBody>
      </p:sp>
      <p:sp>
        <p:nvSpPr>
          <p:cNvPr id="80899" name="Tekstboks 5"/>
          <p:cNvSpPr txBox="1">
            <a:spLocks noChangeArrowheads="1"/>
          </p:cNvSpPr>
          <p:nvPr/>
        </p:nvSpPr>
        <p:spPr bwMode="auto">
          <a:xfrm>
            <a:off x="1589088" y="1698625"/>
            <a:ext cx="73374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sz="2000"/>
              <a:t> Lastsikring</a:t>
            </a:r>
          </a:p>
          <a:p>
            <a:pPr>
              <a:buFontTx/>
              <a:buChar char="-"/>
            </a:pPr>
            <a:r>
              <a:rPr lang="da-DK" sz="2000"/>
              <a:t> Køre-/hviletid</a:t>
            </a:r>
          </a:p>
          <a:p>
            <a:pPr>
              <a:buFontTx/>
              <a:buChar char="-"/>
            </a:pPr>
            <a:r>
              <a:rPr lang="da-DK" sz="2000"/>
              <a:t> Risikolære</a:t>
            </a:r>
          </a:p>
          <a:p>
            <a:pPr>
              <a:buFontTx/>
              <a:buChar char="-"/>
            </a:pPr>
            <a:r>
              <a:rPr lang="da-DK" sz="2000"/>
              <a:t> (Arbejdsmiljø)</a:t>
            </a:r>
          </a:p>
          <a:p>
            <a:pPr>
              <a:buFontTx/>
              <a:buChar char="-"/>
            </a:pPr>
            <a:r>
              <a:rPr lang="da-DK" sz="2000"/>
              <a:t> ITD</a:t>
            </a:r>
          </a:p>
          <a:p>
            <a:endParaRPr lang="da-DK" sz="2000"/>
          </a:p>
          <a:p>
            <a:endParaRPr lang="da-DK" sz="2000"/>
          </a:p>
          <a:p>
            <a:r>
              <a:rPr lang="da-DK" sz="2000"/>
              <a:t>Kursuskode varighed: 10 dage</a:t>
            </a:r>
          </a:p>
        </p:txBody>
      </p:sp>
      <p:pic>
        <p:nvPicPr>
          <p:cNvPr id="80900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kstboks 7"/>
          <p:cNvSpPr txBox="1">
            <a:spLocks noChangeArrowheads="1"/>
          </p:cNvSpPr>
          <p:nvPr/>
        </p:nvSpPr>
        <p:spPr bwMode="auto">
          <a:xfrm>
            <a:off x="1577975" y="881063"/>
            <a:ext cx="6151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AMU CUB efterudd. bus</a:t>
            </a:r>
          </a:p>
          <a:p>
            <a:endParaRPr lang="da-DK" sz="2800">
              <a:latin typeface="Times New Roman" pitchFamily="18" charset="0"/>
            </a:endParaRPr>
          </a:p>
        </p:txBody>
      </p:sp>
      <p:sp>
        <p:nvSpPr>
          <p:cNvPr id="82947" name="Tekstboks 5"/>
          <p:cNvSpPr txBox="1">
            <a:spLocks noChangeArrowheads="1"/>
          </p:cNvSpPr>
          <p:nvPr/>
        </p:nvSpPr>
        <p:spPr bwMode="auto">
          <a:xfrm>
            <a:off x="1589088" y="1698625"/>
            <a:ext cx="73374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sz="2000"/>
              <a:t> Køre-/hviletid</a:t>
            </a:r>
          </a:p>
          <a:p>
            <a:pPr>
              <a:buFontTx/>
              <a:buChar char="-"/>
            </a:pPr>
            <a:r>
              <a:rPr lang="da-DK" sz="2000"/>
              <a:t> Risikolære</a:t>
            </a:r>
          </a:p>
          <a:p>
            <a:endParaRPr lang="da-DK" sz="2000"/>
          </a:p>
          <a:p>
            <a:endParaRPr lang="da-DK" sz="2000"/>
          </a:p>
          <a:p>
            <a:r>
              <a:rPr lang="da-DK" sz="2000"/>
              <a:t>Kursuskode varighed: 10 dage</a:t>
            </a:r>
          </a:p>
        </p:txBody>
      </p:sp>
      <p:pic>
        <p:nvPicPr>
          <p:cNvPr id="82948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kstboks 7"/>
          <p:cNvSpPr txBox="1">
            <a:spLocks noChangeArrowheads="1"/>
          </p:cNvSpPr>
          <p:nvPr/>
        </p:nvSpPr>
        <p:spPr bwMode="auto">
          <a:xfrm>
            <a:off x="1577975" y="881063"/>
            <a:ext cx="6151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AMU Kran D+E</a:t>
            </a:r>
          </a:p>
          <a:p>
            <a:endParaRPr lang="da-DK" sz="2800">
              <a:latin typeface="Times New Roman" pitchFamily="18" charset="0"/>
            </a:endParaRPr>
          </a:p>
        </p:txBody>
      </p:sp>
      <p:sp>
        <p:nvSpPr>
          <p:cNvPr id="84995" name="Tekstboks 5"/>
          <p:cNvSpPr txBox="1">
            <a:spLocks noChangeArrowheads="1"/>
          </p:cNvSpPr>
          <p:nvPr/>
        </p:nvSpPr>
        <p:spPr bwMode="auto">
          <a:xfrm>
            <a:off x="1589088" y="1698625"/>
            <a:ext cx="7337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sz="2000"/>
              <a:t> Kran</a:t>
            </a:r>
          </a:p>
          <a:p>
            <a:endParaRPr lang="da-DK" sz="2000"/>
          </a:p>
          <a:p>
            <a:endParaRPr lang="da-DK" sz="2000"/>
          </a:p>
          <a:p>
            <a:r>
              <a:rPr lang="da-DK" sz="2000"/>
              <a:t>Kursuskode varighed: 20 dage</a:t>
            </a:r>
          </a:p>
        </p:txBody>
      </p:sp>
      <p:pic>
        <p:nvPicPr>
          <p:cNvPr id="84996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coach_jpg_991094733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rcRect l="51989"/>
          <a:stretch>
            <a:fillRect/>
          </a:stretch>
        </p:blipFill>
        <p:spPr>
          <a:xfrm>
            <a:off x="1331640" y="1772816"/>
            <a:ext cx="7264070" cy="3384376"/>
          </a:xfrm>
          <a:prstGeom prst="rect">
            <a:avLst/>
          </a:prstGeom>
        </p:spPr>
      </p:pic>
      <p:pic>
        <p:nvPicPr>
          <p:cNvPr id="6146" name="Picture 575" descr="ghos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6148" name="Rektangel 12"/>
          <p:cNvSpPr>
            <a:spLocks noChangeArrowheads="1"/>
          </p:cNvSpPr>
          <p:nvPr/>
        </p:nvSpPr>
        <p:spPr bwMode="auto">
          <a:xfrm>
            <a:off x="2807177" y="2133600"/>
            <a:ext cx="430117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da-DK" sz="5400" b="1" dirty="0" smtClean="0">
                <a:cs typeface="Arial" charset="0"/>
              </a:rPr>
              <a:t>Siden sidst !</a:t>
            </a:r>
          </a:p>
          <a:p>
            <a:pPr marL="228600" indent="-228600" algn="ctr"/>
            <a:r>
              <a:rPr lang="da-DK" sz="5400" b="1" dirty="0" smtClean="0">
                <a:cs typeface="Arial" charset="0"/>
              </a:rPr>
              <a:t>Nyt fra TUR</a:t>
            </a:r>
            <a:r>
              <a:rPr lang="da-DK" sz="6000" b="1" dirty="0" smtClean="0">
                <a:cs typeface="Arial" charset="0"/>
              </a:rPr>
              <a:t>!</a:t>
            </a:r>
            <a:endParaRPr lang="da-DK" sz="6000" b="1" dirty="0">
              <a:cs typeface="Arial" charset="0"/>
            </a:endParaRPr>
          </a:p>
        </p:txBody>
      </p:sp>
      <p:pic>
        <p:nvPicPr>
          <p:cNvPr id="6149" name="Picture 7" descr="TUR_logo_revideret_august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60350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kstboks 7"/>
          <p:cNvSpPr txBox="1">
            <a:spLocks noChangeArrowheads="1"/>
          </p:cNvSpPr>
          <p:nvPr/>
        </p:nvSpPr>
        <p:spPr bwMode="auto">
          <a:xfrm>
            <a:off x="1577975" y="881063"/>
            <a:ext cx="72501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Faglærer ekstern</a:t>
            </a:r>
          </a:p>
          <a:p>
            <a:endParaRPr lang="da-DK" sz="2800">
              <a:latin typeface="Times New Roman" pitchFamily="18" charset="0"/>
            </a:endParaRPr>
          </a:p>
        </p:txBody>
      </p:sp>
      <p:sp>
        <p:nvSpPr>
          <p:cNvPr id="87043" name="Tekstboks 5"/>
          <p:cNvSpPr txBox="1">
            <a:spLocks noChangeArrowheads="1"/>
          </p:cNvSpPr>
          <p:nvPr/>
        </p:nvSpPr>
        <p:spPr bwMode="auto">
          <a:xfrm>
            <a:off x="1600200" y="1676400"/>
            <a:ext cx="73374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sz="2000"/>
              <a:t> Alle kurser</a:t>
            </a:r>
          </a:p>
          <a:p>
            <a:pPr>
              <a:buFontTx/>
              <a:buChar char="-"/>
            </a:pPr>
            <a:r>
              <a:rPr lang="da-DK" sz="2000"/>
              <a:t> ITD</a:t>
            </a:r>
          </a:p>
          <a:p>
            <a:endParaRPr lang="da-DK" sz="2000"/>
          </a:p>
          <a:p>
            <a:endParaRPr lang="da-DK" sz="2000"/>
          </a:p>
          <a:p>
            <a:r>
              <a:rPr lang="da-DK" sz="2000"/>
              <a:t>Kursuskode varighed: 365 dage</a:t>
            </a:r>
          </a:p>
          <a:p>
            <a:endParaRPr lang="da-DK" sz="2000"/>
          </a:p>
          <a:p>
            <a:pPr>
              <a:buFontTx/>
              <a:buChar char="-"/>
            </a:pPr>
            <a:endParaRPr lang="da-DK" sz="2000"/>
          </a:p>
        </p:txBody>
      </p:sp>
      <p:pic>
        <p:nvPicPr>
          <p:cNvPr id="87044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kstboks 7"/>
          <p:cNvSpPr txBox="1">
            <a:spLocks noChangeArrowheads="1"/>
          </p:cNvSpPr>
          <p:nvPr/>
        </p:nvSpPr>
        <p:spPr bwMode="auto">
          <a:xfrm>
            <a:off x="1577975" y="881063"/>
            <a:ext cx="72501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Faglærer intern</a:t>
            </a:r>
          </a:p>
          <a:p>
            <a:endParaRPr lang="da-DK" sz="2800">
              <a:latin typeface="Times New Roman" pitchFamily="18" charset="0"/>
            </a:endParaRPr>
          </a:p>
        </p:txBody>
      </p:sp>
      <p:sp>
        <p:nvSpPr>
          <p:cNvPr id="89091" name="Tekstboks 5"/>
          <p:cNvSpPr txBox="1">
            <a:spLocks noChangeArrowheads="1"/>
          </p:cNvSpPr>
          <p:nvPr/>
        </p:nvSpPr>
        <p:spPr bwMode="auto">
          <a:xfrm>
            <a:off x="1600200" y="1676400"/>
            <a:ext cx="7337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sz="2000"/>
              <a:t> Truck </a:t>
            </a:r>
          </a:p>
          <a:p>
            <a:pPr>
              <a:buFontTx/>
              <a:buChar char="-"/>
            </a:pPr>
            <a:r>
              <a:rPr lang="da-DK" sz="2000"/>
              <a:t> Brand </a:t>
            </a:r>
          </a:p>
          <a:p>
            <a:pPr>
              <a:buFontTx/>
              <a:buChar char="-"/>
            </a:pPr>
            <a:r>
              <a:rPr lang="da-DK" sz="2000"/>
              <a:t> Lastsikring </a:t>
            </a:r>
          </a:p>
          <a:p>
            <a:pPr>
              <a:buFontTx/>
              <a:buChar char="-"/>
            </a:pPr>
            <a:r>
              <a:rPr lang="da-DK" sz="2000"/>
              <a:t> Lastfordeling </a:t>
            </a:r>
          </a:p>
          <a:p>
            <a:pPr>
              <a:buFontTx/>
              <a:buChar char="-"/>
            </a:pPr>
            <a:r>
              <a:rPr lang="da-DK" sz="2000"/>
              <a:t> ITD </a:t>
            </a:r>
          </a:p>
          <a:p>
            <a:endParaRPr lang="da-DK" sz="2000"/>
          </a:p>
          <a:p>
            <a:endParaRPr lang="da-DK" sz="2000"/>
          </a:p>
          <a:p>
            <a:r>
              <a:rPr lang="da-DK" sz="2000"/>
              <a:t>Kursuskode varighed: 365 dage</a:t>
            </a:r>
          </a:p>
          <a:p>
            <a:endParaRPr lang="da-DK" sz="2000"/>
          </a:p>
          <a:p>
            <a:pPr>
              <a:buFontTx/>
              <a:buChar char="-"/>
            </a:pPr>
            <a:endParaRPr lang="da-DK" sz="2000"/>
          </a:p>
        </p:txBody>
      </p:sp>
      <p:pic>
        <p:nvPicPr>
          <p:cNvPr id="89092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kstboks 7"/>
          <p:cNvSpPr txBox="1">
            <a:spLocks noChangeArrowheads="1"/>
          </p:cNvSpPr>
          <p:nvPr/>
        </p:nvSpPr>
        <p:spPr bwMode="auto">
          <a:xfrm>
            <a:off x="1577975" y="881063"/>
            <a:ext cx="72501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 b="1"/>
              <a:t>EUD gods og lager</a:t>
            </a:r>
          </a:p>
          <a:p>
            <a:endParaRPr lang="da-DK" sz="2800">
              <a:latin typeface="Times New Roman" pitchFamily="18" charset="0"/>
            </a:endParaRPr>
          </a:p>
        </p:txBody>
      </p:sp>
      <p:sp>
        <p:nvSpPr>
          <p:cNvPr id="91139" name="Tekstboks 5"/>
          <p:cNvSpPr txBox="1">
            <a:spLocks noChangeArrowheads="1"/>
          </p:cNvSpPr>
          <p:nvPr/>
        </p:nvSpPr>
        <p:spPr bwMode="auto">
          <a:xfrm>
            <a:off x="1600200" y="1676400"/>
            <a:ext cx="73374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a-DK" sz="2000"/>
              <a:t> Alle kurser</a:t>
            </a:r>
          </a:p>
          <a:p>
            <a:pPr>
              <a:buFontTx/>
              <a:buChar char="-"/>
            </a:pPr>
            <a:r>
              <a:rPr lang="da-DK" sz="2000"/>
              <a:t> ITD</a:t>
            </a:r>
          </a:p>
          <a:p>
            <a:pPr>
              <a:buFontTx/>
              <a:buChar char="-"/>
            </a:pPr>
            <a:endParaRPr lang="da-DK" sz="2000"/>
          </a:p>
          <a:p>
            <a:pPr>
              <a:buFontTx/>
              <a:buChar char="-"/>
            </a:pPr>
            <a:endParaRPr lang="da-DK" sz="2000"/>
          </a:p>
          <a:p>
            <a:r>
              <a:rPr lang="da-DK" sz="2000"/>
              <a:t>Kursuskode varighed: </a:t>
            </a:r>
          </a:p>
          <a:p>
            <a:r>
              <a:rPr lang="da-DK" sz="2000"/>
              <a:t>1 kode for grundforløb og 1 kode for hovedforløb</a:t>
            </a:r>
          </a:p>
        </p:txBody>
      </p:sp>
      <p:pic>
        <p:nvPicPr>
          <p:cNvPr id="91140" name="Picture 2" descr="overlinie forsid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1" descr="TUR_logo_revideret_august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6453188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ktangel 5"/>
          <p:cNvSpPr>
            <a:spLocks noChangeArrowheads="1"/>
          </p:cNvSpPr>
          <p:nvPr/>
        </p:nvSpPr>
        <p:spPr bwMode="auto">
          <a:xfrm>
            <a:off x="1403648" y="1988840"/>
            <a:ext cx="511256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b="1" dirty="0" smtClean="0"/>
              <a:t>Nyt fra TUR test:</a:t>
            </a:r>
          </a:p>
          <a:p>
            <a:pPr>
              <a:buFont typeface="Arial" pitchFamily="34" charset="0"/>
              <a:buChar char="•"/>
            </a:pPr>
            <a:r>
              <a:rPr lang="da-DK" sz="2800" b="1" dirty="0" smtClean="0"/>
              <a:t> </a:t>
            </a:r>
            <a:r>
              <a:rPr lang="da-DK" sz="2400" b="1" dirty="0" smtClean="0"/>
              <a:t>Revision af GK spørgsmål.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da-DK" sz="2400" b="1" dirty="0" smtClean="0"/>
              <a:t>Afsløring af den bedst bevarede hemmelighed</a:t>
            </a:r>
            <a:r>
              <a:rPr lang="da-DK" sz="2800" b="1" dirty="0" smtClean="0"/>
              <a:t>.</a:t>
            </a:r>
          </a:p>
          <a:p>
            <a:endParaRPr lang="da-DK" sz="2800" b="1" dirty="0" smtClean="0"/>
          </a:p>
        </p:txBody>
      </p:sp>
      <p:sp>
        <p:nvSpPr>
          <p:cNvPr id="12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3" name="Billede 12" descr="yellow_truck_jpg_991094733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395536" y="260648"/>
            <a:ext cx="3740595" cy="83671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29720" t="41438" r="24210" b="53397"/>
          <a:stretch>
            <a:fillRect/>
          </a:stretch>
        </p:blipFill>
        <p:spPr bwMode="auto">
          <a:xfrm>
            <a:off x="4359417" y="476673"/>
            <a:ext cx="478458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/>
          <a:srcRect l="64571" t="40046" r="21029" b="23235"/>
          <a:stretch>
            <a:fillRect/>
          </a:stretch>
        </p:blipFill>
        <p:spPr bwMode="auto">
          <a:xfrm>
            <a:off x="6588224" y="1196752"/>
            <a:ext cx="23042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337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6" name="Text Box 580"/>
          <p:cNvSpPr txBox="1">
            <a:spLocks noChangeArrowheads="1"/>
          </p:cNvSpPr>
          <p:nvPr/>
        </p:nvSpPr>
        <p:spPr bwMode="auto">
          <a:xfrm>
            <a:off x="1465263" y="447675"/>
            <a:ext cx="6110287" cy="175432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da-DK" sz="5400" b="1" dirty="0" smtClean="0">
                <a:latin typeface="Arial" pitchFamily="34" charset="0"/>
                <a:cs typeface="Arial" pitchFamily="34" charset="0"/>
              </a:rPr>
              <a:t>Nyt fra </a:t>
            </a:r>
            <a:r>
              <a:rPr lang="da-DK" sz="5400" b="1" dirty="0" err="1" smtClean="0">
                <a:latin typeface="Arial" pitchFamily="34" charset="0"/>
                <a:cs typeface="Arial" pitchFamily="34" charset="0"/>
              </a:rPr>
              <a:t>TURs</a:t>
            </a:r>
            <a:r>
              <a:rPr lang="da-DK" sz="5400" b="1" dirty="0" smtClean="0">
                <a:latin typeface="Arial" pitchFamily="34" charset="0"/>
                <a:cs typeface="Arial" pitchFamily="34" charset="0"/>
              </a:rPr>
              <a:t> brancheområder</a:t>
            </a:r>
            <a:endParaRPr lang="da-DK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4" name="Picture 1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652462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lede 13" descr="4076-hamburg-havn-i-overhalingsbanen-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420888"/>
            <a:ext cx="2520280" cy="1686649"/>
          </a:xfrm>
          <a:prstGeom prst="rect">
            <a:avLst/>
          </a:prstGeom>
        </p:spPr>
      </p:pic>
      <p:pic>
        <p:nvPicPr>
          <p:cNvPr id="15" name="Billede 14" descr="DD6B30E08E3D47158433F3F7154F76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9592" y="4221088"/>
            <a:ext cx="2520280" cy="1890210"/>
          </a:xfrm>
          <a:prstGeom prst="rect">
            <a:avLst/>
          </a:prstGeom>
        </p:spPr>
      </p:pic>
      <p:pic>
        <p:nvPicPr>
          <p:cNvPr id="16" name="Billede 15" descr="ic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2420888"/>
            <a:ext cx="2482018" cy="1656184"/>
          </a:xfrm>
          <a:prstGeom prst="rect">
            <a:avLst/>
          </a:prstGeom>
        </p:spPr>
      </p:pic>
      <p:pic>
        <p:nvPicPr>
          <p:cNvPr id="17" name="Billede 16" descr="Madrid-lufthavn-venteti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2420888"/>
            <a:ext cx="2282774" cy="1656184"/>
          </a:xfrm>
          <a:prstGeom prst="rect">
            <a:avLst/>
          </a:prstGeom>
        </p:spPr>
      </p:pic>
      <p:sp>
        <p:nvSpPr>
          <p:cNvPr id="1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9" name="Billede 18" descr="Vadehavet_35_JesperKobb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4221088"/>
            <a:ext cx="2304256" cy="1872208"/>
          </a:xfrm>
          <a:prstGeom prst="rect">
            <a:avLst/>
          </a:prstGeom>
        </p:spPr>
      </p:pic>
      <p:pic>
        <p:nvPicPr>
          <p:cNvPr id="20" name="Billede 19" descr="485.png"/>
          <p:cNvPicPr>
            <a:picLocks noChangeAspect="1"/>
          </p:cNvPicPr>
          <p:nvPr/>
        </p:nvPicPr>
        <p:blipFill>
          <a:blip r:embed="rId11" cstate="print"/>
          <a:srcRect l="3571" t="3843" b="3926"/>
          <a:stretch>
            <a:fillRect/>
          </a:stretch>
        </p:blipFill>
        <p:spPr>
          <a:xfrm>
            <a:off x="6012160" y="4221088"/>
            <a:ext cx="1944216" cy="1872208"/>
          </a:xfrm>
          <a:prstGeom prst="rect">
            <a:avLst/>
          </a:prstGeom>
        </p:spPr>
      </p:pic>
      <p:pic>
        <p:nvPicPr>
          <p:cNvPr id="21" name="Billede 20" descr="biler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360" y="4221088"/>
            <a:ext cx="720080" cy="1872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337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36" name="Text Box 580"/>
          <p:cNvSpPr txBox="1">
            <a:spLocks noChangeArrowheads="1"/>
          </p:cNvSpPr>
          <p:nvPr/>
        </p:nvSpPr>
        <p:spPr bwMode="auto">
          <a:xfrm>
            <a:off x="1763688" y="332656"/>
            <a:ext cx="6110287" cy="175432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da-DK" sz="5400" b="1" dirty="0" smtClean="0">
                <a:latin typeface="Arial" pitchFamily="34" charset="0"/>
                <a:cs typeface="Arial" pitchFamily="34" charset="0"/>
              </a:rPr>
              <a:t>Nyt fra </a:t>
            </a:r>
            <a:r>
              <a:rPr lang="da-DK" sz="5400" b="1" dirty="0" err="1" smtClean="0">
                <a:latin typeface="Arial" pitchFamily="34" charset="0"/>
                <a:cs typeface="Arial" pitchFamily="34" charset="0"/>
              </a:rPr>
              <a:t>TURs</a:t>
            </a:r>
            <a:r>
              <a:rPr lang="da-DK" sz="5400" b="1" dirty="0" smtClean="0">
                <a:latin typeface="Arial" pitchFamily="34" charset="0"/>
                <a:cs typeface="Arial" pitchFamily="34" charset="0"/>
              </a:rPr>
              <a:t> brancheområder</a:t>
            </a:r>
            <a:endParaRPr lang="da-DK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2" name="Billede 13" descr="klippeark_5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132856"/>
            <a:ext cx="31600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Billede 14" descr="Lage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132856"/>
            <a:ext cx="297598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" descr="TUR_logo_revideret_august20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652462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Billede 12" descr="transport.jpg"/>
          <p:cNvPicPr>
            <a:picLocks noChangeAspect="1"/>
          </p:cNvPicPr>
          <p:nvPr/>
        </p:nvPicPr>
        <p:blipFill>
          <a:blip r:embed="rId8" cstate="print"/>
          <a:srcRect l="2149" t="2734" r="1957" b="4317"/>
          <a:stretch>
            <a:fillRect/>
          </a:stretch>
        </p:blipFill>
        <p:spPr bwMode="auto">
          <a:xfrm>
            <a:off x="3059832" y="4005064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19462" name="Rektangel 14"/>
          <p:cNvSpPr>
            <a:spLocks noChangeArrowheads="1"/>
          </p:cNvSpPr>
          <p:nvPr/>
        </p:nvSpPr>
        <p:spPr bwMode="auto">
          <a:xfrm>
            <a:off x="827088" y="1268413"/>
            <a:ext cx="61928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r>
              <a:rPr lang="da-DK" sz="2800" b="1" dirty="0">
                <a:latin typeface="Arial" pitchFamily="34" charset="0"/>
                <a:cs typeface="Arial" pitchFamily="34" charset="0"/>
              </a:rPr>
              <a:t>Leif Michael Larsen,</a:t>
            </a:r>
          </a:p>
          <a:p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2800" b="1" dirty="0" smtClean="0">
                <a:latin typeface="Arial" pitchFamily="34" charset="0"/>
                <a:cs typeface="Arial" pitchFamily="34" charset="0"/>
              </a:rPr>
              <a:t>Ellen Ellehammer,</a:t>
            </a:r>
          </a:p>
          <a:p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2800" b="1" dirty="0" smtClean="0">
                <a:latin typeface="Arial" pitchFamily="34" charset="0"/>
                <a:cs typeface="Arial" pitchFamily="34" charset="0"/>
              </a:rPr>
              <a:t>Preben Mandrup</a:t>
            </a:r>
            <a:endParaRPr lang="da-DK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1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4813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1" name="Billede 10" descr="pict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4581128"/>
            <a:ext cx="4153272" cy="15066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19462" name="Rektangel 14"/>
          <p:cNvSpPr>
            <a:spLocks noChangeArrowheads="1"/>
          </p:cNvSpPr>
          <p:nvPr/>
        </p:nvSpPr>
        <p:spPr bwMode="auto">
          <a:xfrm>
            <a:off x="683568" y="836712"/>
            <a:ext cx="831691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 sz="2800" b="1" dirty="0">
              <a:latin typeface="Calibri" pitchFamily="34" charset="0"/>
            </a:endParaRPr>
          </a:p>
          <a:p>
            <a:r>
              <a:rPr lang="da-DK" sz="2800" b="1" dirty="0" smtClean="0">
                <a:latin typeface="Calibri" pitchFamily="34" charset="0"/>
              </a:rPr>
              <a:t>LTF – Navision 2009 og </a:t>
            </a:r>
            <a:r>
              <a:rPr lang="da-DK" sz="2800" b="1" dirty="0" err="1" smtClean="0">
                <a:latin typeface="Calibri" pitchFamily="34" charset="0"/>
              </a:rPr>
              <a:t>Cattelae</a:t>
            </a:r>
            <a:r>
              <a:rPr lang="da-DK" sz="2800" b="1" dirty="0" smtClean="0">
                <a:latin typeface="Calibri" pitchFamily="34" charset="0"/>
              </a:rPr>
              <a:t> WMS</a:t>
            </a:r>
          </a:p>
          <a:p>
            <a:endParaRPr lang="da-DK" sz="28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b="1" dirty="0" smtClean="0">
                <a:latin typeface="Calibri" pitchFamily="34" charset="0"/>
              </a:rPr>
              <a:t> Blev installeret hos AMU Syd i medio maj</a:t>
            </a:r>
          </a:p>
          <a:p>
            <a:endParaRPr lang="da-DK" sz="24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b="1" dirty="0" smtClean="0">
                <a:latin typeface="Calibri" pitchFamily="34" charset="0"/>
              </a:rPr>
              <a:t> Faglærer Gitte Hansen er for tiden i gang med at lære programmerne at kende </a:t>
            </a:r>
          </a:p>
          <a:p>
            <a:pPr>
              <a:buFont typeface="Arial" pitchFamily="34" charset="0"/>
              <a:buChar char="•"/>
            </a:pPr>
            <a:endParaRPr lang="da-DK" sz="24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b="1" dirty="0" smtClean="0">
                <a:latin typeface="Calibri" pitchFamily="34" charset="0"/>
              </a:rPr>
              <a:t> Når Gitte er klar og systemerne kører uden problemer, indkaldes en gruppe faglærere til at afprøve systemerne – forventeligt </a:t>
            </a:r>
            <a:r>
              <a:rPr lang="da-DK" sz="2400" b="1" smtClean="0">
                <a:latin typeface="Calibri" pitchFamily="34" charset="0"/>
              </a:rPr>
              <a:t>umiddelbart efter </a:t>
            </a:r>
            <a:r>
              <a:rPr lang="da-DK" sz="2400" b="1" dirty="0" smtClean="0">
                <a:latin typeface="Calibri" pitchFamily="34" charset="0"/>
              </a:rPr>
              <a:t>sommerferien</a:t>
            </a:r>
          </a:p>
          <a:p>
            <a:pPr>
              <a:buFont typeface="Arial" pitchFamily="34" charset="0"/>
              <a:buChar char="•"/>
            </a:pPr>
            <a:endParaRPr lang="da-DK" sz="2400" b="1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a-DK" sz="2400" b="1" dirty="0" smtClean="0">
                <a:latin typeface="Calibri" pitchFamily="34" charset="0"/>
              </a:rPr>
              <a:t> Derefter implementeres systemerne på skolerne og der sættes udviklingsarbejde i gang i forhold til nye uddannelsesmål, undervisningsmaterialer mv.</a:t>
            </a:r>
            <a:endParaRPr lang="da-DK" sz="2400" b="1" dirty="0">
              <a:latin typeface="Calibri" pitchFamily="34" charset="0"/>
            </a:endParaRPr>
          </a:p>
        </p:txBody>
      </p:sp>
      <p:pic>
        <p:nvPicPr>
          <p:cNvPr id="19464" name="Picture 1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4813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19462" name="Rektangel 14"/>
          <p:cNvSpPr>
            <a:spLocks noChangeArrowheads="1"/>
          </p:cNvSpPr>
          <p:nvPr/>
        </p:nvSpPr>
        <p:spPr bwMode="auto">
          <a:xfrm>
            <a:off x="1475656" y="2636912"/>
            <a:ext cx="34563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1" descr="TUR_logo_revideret_august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4813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8" name="Billede 7" descr="485.png"/>
          <p:cNvPicPr>
            <a:picLocks noChangeAspect="1"/>
          </p:cNvPicPr>
          <p:nvPr/>
        </p:nvPicPr>
        <p:blipFill>
          <a:blip r:embed="rId4" cstate="print"/>
          <a:srcRect l="3571" t="3843" b="3926"/>
          <a:stretch>
            <a:fillRect/>
          </a:stretch>
        </p:blipFill>
        <p:spPr>
          <a:xfrm>
            <a:off x="6732240" y="764704"/>
            <a:ext cx="1656184" cy="1594844"/>
          </a:xfrm>
          <a:prstGeom prst="rect">
            <a:avLst/>
          </a:prstGeom>
        </p:spPr>
      </p:pic>
      <p:pic>
        <p:nvPicPr>
          <p:cNvPr id="9" name="Billede 8" descr="bil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764704"/>
            <a:ext cx="609298" cy="1584176"/>
          </a:xfrm>
          <a:prstGeom prst="rect">
            <a:avLst/>
          </a:prstGeom>
        </p:spPr>
      </p:pic>
      <p:sp>
        <p:nvSpPr>
          <p:cNvPr id="12" name="Text Box 580"/>
          <p:cNvSpPr txBox="1">
            <a:spLocks noChangeArrowheads="1"/>
          </p:cNvSpPr>
          <p:nvPr/>
        </p:nvSpPr>
        <p:spPr bwMode="auto">
          <a:xfrm>
            <a:off x="251520" y="332656"/>
            <a:ext cx="6110287" cy="107721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da-DK" sz="3200" b="1" dirty="0" smtClean="0">
                <a:latin typeface="Arial" pitchFamily="34" charset="0"/>
                <a:cs typeface="Arial" pitchFamily="34" charset="0"/>
              </a:rPr>
              <a:t>Nyt fra Vejgodstransportområdet</a:t>
            </a:r>
            <a:endParaRPr lang="da-DK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ktangel 13"/>
          <p:cNvSpPr>
            <a:spLocks noChangeArrowheads="1"/>
          </p:cNvSpPr>
          <p:nvPr/>
        </p:nvSpPr>
        <p:spPr bwMode="auto">
          <a:xfrm>
            <a:off x="539552" y="2132856"/>
            <a:ext cx="6985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a-DK" sz="2800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sp>
        <p:nvSpPr>
          <p:cNvPr id="17" name="Rektangel 13"/>
          <p:cNvSpPr>
            <a:spLocks noChangeArrowheads="1"/>
          </p:cNvSpPr>
          <p:nvPr/>
        </p:nvSpPr>
        <p:spPr bwMode="auto">
          <a:xfrm>
            <a:off x="827584" y="1412776"/>
            <a:ext cx="6985000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da-DK" dirty="0" smtClean="0"/>
              <a:t>40704 </a:t>
            </a:r>
            <a:r>
              <a:rPr lang="da-DK" dirty="0" err="1" smtClean="0"/>
              <a:t>EU-Efteruddannelse</a:t>
            </a:r>
            <a:r>
              <a:rPr lang="da-DK" dirty="0" smtClean="0"/>
              <a:t> for godschauffører</a:t>
            </a:r>
          </a:p>
          <a:p>
            <a:pPr lvl="1">
              <a:defRPr/>
            </a:pPr>
            <a:endParaRPr lang="da-DK" sz="1600" dirty="0" smtClean="0"/>
          </a:p>
          <a:p>
            <a:endParaRPr lang="da-DK" sz="1200" b="1" dirty="0" smtClean="0"/>
          </a:p>
          <a:p>
            <a:r>
              <a:rPr lang="da-DK" sz="1200" b="1" dirty="0" smtClean="0"/>
              <a:t>Handlingsorienteret målformulering :</a:t>
            </a:r>
            <a:r>
              <a:rPr lang="da-DK" dirty="0" smtClean="0"/>
              <a:t> </a:t>
            </a:r>
            <a:endParaRPr lang="da-DK" sz="1600" dirty="0" smtClean="0"/>
          </a:p>
          <a:p>
            <a:r>
              <a:rPr lang="da-DK" dirty="0" smtClean="0"/>
              <a:t>Deltageren kan, efter gennemført uddannelse</a:t>
            </a:r>
            <a:r>
              <a:rPr lang="da-DK" dirty="0" smtClean="0">
                <a:solidFill>
                  <a:srgbClr val="FF0000"/>
                </a:solidFill>
              </a:rPr>
              <a:t>, bestride jobbet som godschauffør </a:t>
            </a:r>
            <a:r>
              <a:rPr lang="da-DK" dirty="0" smtClean="0"/>
              <a:t>jf. </a:t>
            </a:r>
            <a:r>
              <a:rPr lang="da-DK" dirty="0" err="1" smtClean="0"/>
              <a:t>bekg</a:t>
            </a:r>
            <a:r>
              <a:rPr lang="da-DK" dirty="0" smtClean="0"/>
              <a:t>. nr. 337 af 28. april 2008, § 21 og § 22, stk. 1 nr. 1 - 4, stk. 2, stk. 3 og stk. 4, </a:t>
            </a:r>
            <a:r>
              <a:rPr lang="da-DK" dirty="0" smtClean="0">
                <a:solidFill>
                  <a:srgbClr val="FF0000"/>
                </a:solidFill>
              </a:rPr>
              <a:t>på grundlag af sin viden om færdselsregler, regler for arbejdstid, køre- og hviletid, transportlovgivning samt kendskab til trafiksikker, defensiv og energirigtig kørsel.</a:t>
            </a:r>
            <a:endParaRPr lang="da-DK" sz="1600" dirty="0" smtClean="0">
              <a:solidFill>
                <a:srgbClr val="FF0000"/>
              </a:solidFill>
            </a:endParaRPr>
          </a:p>
          <a:p>
            <a:r>
              <a:rPr lang="da-DK" dirty="0" smtClean="0"/>
              <a:t>Godschaufføren kan endvidere udføre sit chaufførarbejde på grundlag af sit kendskab til </a:t>
            </a:r>
            <a:r>
              <a:rPr lang="da-DK" dirty="0" smtClean="0">
                <a:solidFill>
                  <a:srgbClr val="FF0000"/>
                </a:solidFill>
              </a:rPr>
              <a:t>arbejdsmiljø- og branchemæssige forhold i godstransporten, ved forskellige transportformer og under håndtering af relevante godstyper.</a:t>
            </a:r>
            <a:endParaRPr lang="da-DK" sz="1600" dirty="0" smtClean="0">
              <a:solidFill>
                <a:srgbClr val="FF0000"/>
              </a:solidFill>
            </a:endParaRPr>
          </a:p>
          <a:p>
            <a:r>
              <a:rPr lang="da-DK" dirty="0" smtClean="0"/>
              <a:t>Deltageren kan endvidere udføre hjerte-lunge-redning.</a:t>
            </a:r>
          </a:p>
          <a:p>
            <a:endParaRPr lang="da-DK" sz="1600" dirty="0" smtClean="0"/>
          </a:p>
          <a:p>
            <a:r>
              <a:rPr lang="da-DK" sz="1200" i="1" dirty="0" smtClean="0"/>
              <a:t>Det betyder bl.a. at der er plads til at undervise yderligere i energirigtig kørsel, eller lastsikring, surring og stuvning, end der kræves i de 3 dage med obligatorisk.</a:t>
            </a:r>
          </a:p>
          <a:p>
            <a:r>
              <a:rPr lang="da-DK" sz="1200" i="1" dirty="0" smtClean="0"/>
              <a:t>Det betyder også at undervisere f.eks. kan bruge en dag på regler for sammenkobling af modulvogntog eller andre emner der ligger inden for den ret overordnede beskrivelse i målet.</a:t>
            </a:r>
          </a:p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endParaRPr lang="da-DK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19462" name="Rektangel 14"/>
          <p:cNvSpPr>
            <a:spLocks noChangeArrowheads="1"/>
          </p:cNvSpPr>
          <p:nvPr/>
        </p:nvSpPr>
        <p:spPr bwMode="auto">
          <a:xfrm>
            <a:off x="1475656" y="2636912"/>
            <a:ext cx="34563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1" descr="TUR_logo_revideret_august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4813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8" name="Billede 7" descr="485.png"/>
          <p:cNvPicPr>
            <a:picLocks noChangeAspect="1"/>
          </p:cNvPicPr>
          <p:nvPr/>
        </p:nvPicPr>
        <p:blipFill>
          <a:blip r:embed="rId4" cstate="print"/>
          <a:srcRect l="3571" t="3843" b="3926"/>
          <a:stretch>
            <a:fillRect/>
          </a:stretch>
        </p:blipFill>
        <p:spPr>
          <a:xfrm>
            <a:off x="6732240" y="764704"/>
            <a:ext cx="1656184" cy="1594844"/>
          </a:xfrm>
          <a:prstGeom prst="rect">
            <a:avLst/>
          </a:prstGeom>
        </p:spPr>
      </p:pic>
      <p:pic>
        <p:nvPicPr>
          <p:cNvPr id="9" name="Billede 8" descr="bil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764704"/>
            <a:ext cx="609298" cy="1584176"/>
          </a:xfrm>
          <a:prstGeom prst="rect">
            <a:avLst/>
          </a:prstGeom>
        </p:spPr>
      </p:pic>
      <p:sp>
        <p:nvSpPr>
          <p:cNvPr id="12" name="Text Box 580"/>
          <p:cNvSpPr txBox="1">
            <a:spLocks noChangeArrowheads="1"/>
          </p:cNvSpPr>
          <p:nvPr/>
        </p:nvSpPr>
        <p:spPr bwMode="auto">
          <a:xfrm>
            <a:off x="251521" y="332656"/>
            <a:ext cx="5256584" cy="107721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a-DK" sz="3200" b="1" dirty="0" smtClean="0">
                <a:latin typeface="Arial" pitchFamily="34" charset="0"/>
                <a:cs typeface="Arial" pitchFamily="34" charset="0"/>
              </a:rPr>
              <a:t>Nyt fra Vejgodstransportområdet</a:t>
            </a:r>
            <a:endParaRPr lang="da-DK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ktangel 13"/>
          <p:cNvSpPr>
            <a:spLocks noChangeArrowheads="1"/>
          </p:cNvSpPr>
          <p:nvPr/>
        </p:nvSpPr>
        <p:spPr bwMode="auto">
          <a:xfrm>
            <a:off x="539552" y="2132856"/>
            <a:ext cx="6985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a-DK" sz="2800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sp>
        <p:nvSpPr>
          <p:cNvPr id="17" name="Rektangel 13"/>
          <p:cNvSpPr>
            <a:spLocks noChangeArrowheads="1"/>
          </p:cNvSpPr>
          <p:nvPr/>
        </p:nvSpPr>
        <p:spPr bwMode="auto">
          <a:xfrm>
            <a:off x="827584" y="1412776"/>
            <a:ext cx="6985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endParaRPr lang="da-DK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971600" y="2492896"/>
            <a:ext cx="61024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Arbejdsmarkedsuddannelser  skal markedsføres og være åbne for tilmeldinger (Jf. § 6 i Bekendtgørelse om åben uddannelse og tilskud til arbejdsmarkedsuddannelse </a:t>
            </a:r>
            <a:r>
              <a:rPr lang="da-DK" dirty="0" err="1" smtClean="0"/>
              <a:t>mv</a:t>
            </a:r>
            <a:r>
              <a:rPr lang="da-DK" dirty="0" smtClean="0"/>
              <a:t>).</a:t>
            </a:r>
          </a:p>
          <a:p>
            <a:endParaRPr lang="da-DK" dirty="0" smtClean="0"/>
          </a:p>
          <a:p>
            <a:r>
              <a:rPr lang="da-DK" dirty="0" smtClean="0"/>
              <a:t>Det skal på den måde være muligt blot at melde sig til det ene af kurserne, ved kurser det er planlagt umiddelbart i forlængelse af hinanden.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Kursisterne skal kunne bedømmes hver for sig og i forhold til hver målbeskrivelse. Der skal således udstedes AMU-bevis for alle beståede kurser. 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fork_lift_jpg_991094733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395536" y="332656"/>
            <a:ext cx="4536504" cy="1014744"/>
          </a:xfrm>
          <a:prstGeom prst="rect">
            <a:avLst/>
          </a:prstGeom>
        </p:spPr>
      </p:pic>
      <p:pic>
        <p:nvPicPr>
          <p:cNvPr id="7170" name="Picture 575" descr="ghos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331913" y="1557338"/>
            <a:ext cx="71278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da-DK" sz="2800" b="1" dirty="0">
                <a:latin typeface="Arial" pitchFamily="34" charset="0"/>
                <a:cs typeface="Arial" pitchFamily="34" charset="0"/>
              </a:rPr>
              <a:t>  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EUROTRA – Bus Expert forum</a:t>
            </a:r>
            <a:endParaRPr lang="da-DK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 Lean</a:t>
            </a:r>
            <a:endParaRPr lang="da-DK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da-DK" sz="2800" dirty="0" err="1" smtClean="0"/>
              <a:t>TURs</a:t>
            </a:r>
            <a:r>
              <a:rPr lang="da-DK" sz="2800" dirty="0" smtClean="0"/>
              <a:t> indsats i 2012 i forhold til voksenerhvervsuddannelsesordningerne.</a:t>
            </a:r>
          </a:p>
          <a:p>
            <a:pPr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Ensartethed i IKV</a:t>
            </a:r>
            <a:endParaRPr lang="da-DK" sz="28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DM </a:t>
            </a:r>
            <a:r>
              <a:rPr lang="da-DK" sz="2800" dirty="0" err="1" smtClean="0">
                <a:latin typeface="Arial" pitchFamily="34" charset="0"/>
                <a:cs typeface="Arial" pitchFamily="34" charset="0"/>
              </a:rPr>
              <a:t>skills</a:t>
            </a:r>
            <a:endParaRPr lang="da-DK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Frafald EUD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Nyt fra MBU</a:t>
            </a:r>
            <a:endParaRPr lang="da-DK" sz="2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r>
              <a:rPr lang="da-DK" sz="2800" b="1" dirty="0">
                <a:latin typeface="Calibri" pitchFamily="34" charset="0"/>
              </a:rPr>
              <a:t>     </a:t>
            </a:r>
          </a:p>
        </p:txBody>
      </p:sp>
      <p:pic>
        <p:nvPicPr>
          <p:cNvPr id="7175" name="Picture 9" descr="TUR_logo_revideret_august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60350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19462" name="Rektangel 14"/>
          <p:cNvSpPr>
            <a:spLocks noChangeArrowheads="1"/>
          </p:cNvSpPr>
          <p:nvPr/>
        </p:nvSpPr>
        <p:spPr bwMode="auto">
          <a:xfrm>
            <a:off x="1475656" y="2636912"/>
            <a:ext cx="34563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1" descr="TUR_logo_revideret_august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4813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8" name="Billede 7" descr="485.png"/>
          <p:cNvPicPr>
            <a:picLocks noChangeAspect="1"/>
          </p:cNvPicPr>
          <p:nvPr/>
        </p:nvPicPr>
        <p:blipFill>
          <a:blip r:embed="rId4" cstate="print"/>
          <a:srcRect l="3571" t="3843" b="3926"/>
          <a:stretch>
            <a:fillRect/>
          </a:stretch>
        </p:blipFill>
        <p:spPr>
          <a:xfrm>
            <a:off x="6732240" y="764704"/>
            <a:ext cx="1656184" cy="1594844"/>
          </a:xfrm>
          <a:prstGeom prst="rect">
            <a:avLst/>
          </a:prstGeom>
        </p:spPr>
      </p:pic>
      <p:pic>
        <p:nvPicPr>
          <p:cNvPr id="9" name="Billede 8" descr="bil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764704"/>
            <a:ext cx="609298" cy="1584176"/>
          </a:xfrm>
          <a:prstGeom prst="rect">
            <a:avLst/>
          </a:prstGeom>
        </p:spPr>
      </p:pic>
      <p:sp>
        <p:nvSpPr>
          <p:cNvPr id="12" name="Text Box 580"/>
          <p:cNvSpPr txBox="1">
            <a:spLocks noChangeArrowheads="1"/>
          </p:cNvSpPr>
          <p:nvPr/>
        </p:nvSpPr>
        <p:spPr bwMode="auto">
          <a:xfrm>
            <a:off x="251521" y="332656"/>
            <a:ext cx="5184575" cy="107721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a-DK" sz="3200" b="1" dirty="0" smtClean="0">
                <a:latin typeface="Arial" pitchFamily="34" charset="0"/>
                <a:cs typeface="Arial" pitchFamily="34" charset="0"/>
              </a:rPr>
              <a:t>Nyt fra Vejgodstransportområdet</a:t>
            </a:r>
            <a:endParaRPr lang="da-DK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ktangel 13"/>
          <p:cNvSpPr>
            <a:spLocks noChangeArrowheads="1"/>
          </p:cNvSpPr>
          <p:nvPr/>
        </p:nvSpPr>
        <p:spPr bwMode="auto">
          <a:xfrm>
            <a:off x="539552" y="2132856"/>
            <a:ext cx="6985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a-DK" sz="2800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sp>
        <p:nvSpPr>
          <p:cNvPr id="17" name="Rektangel 13"/>
          <p:cNvSpPr>
            <a:spLocks noChangeArrowheads="1"/>
          </p:cNvSpPr>
          <p:nvPr/>
        </p:nvSpPr>
        <p:spPr bwMode="auto">
          <a:xfrm>
            <a:off x="827584" y="1412776"/>
            <a:ext cx="6985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defRPr/>
            </a:pPr>
            <a:endParaRPr lang="da-DK" sz="2800" b="1" dirty="0" smtClean="0"/>
          </a:p>
          <a:p>
            <a:pPr lvl="1">
              <a:tabLst>
                <a:tab pos="714375" algn="l"/>
              </a:tabLst>
              <a:defRPr/>
            </a:pPr>
            <a:endParaRPr lang="da-DK" sz="2800" b="1" dirty="0" smtClean="0"/>
          </a:p>
          <a:p>
            <a:pPr lvl="1">
              <a:buFont typeface="Arial" pitchFamily="34" charset="0"/>
              <a:buChar char="•"/>
              <a:tabLst>
                <a:tab pos="714375" algn="l"/>
              </a:tabLst>
              <a:defRPr/>
            </a:pPr>
            <a:r>
              <a:rPr lang="da-DK" sz="2800" b="1" dirty="0" smtClean="0"/>
              <a:t> </a:t>
            </a:r>
            <a:r>
              <a:rPr lang="da-DK" sz="2400" b="1" dirty="0" smtClean="0"/>
              <a:t>TSU projekt          	 		Uddannelsesambassadører status</a:t>
            </a:r>
          </a:p>
          <a:p>
            <a:pPr lvl="1">
              <a:tabLst>
                <a:tab pos="714375" algn="l"/>
              </a:tabLst>
              <a:defRPr/>
            </a:pPr>
            <a:endParaRPr lang="da-DK" sz="2400" b="1" dirty="0" smtClean="0"/>
          </a:p>
          <a:p>
            <a:pPr lvl="1">
              <a:buFont typeface="Arial" pitchFamily="34" charset="0"/>
              <a:buChar char="•"/>
              <a:tabLst>
                <a:tab pos="714375" algn="l"/>
              </a:tabLst>
              <a:defRPr/>
            </a:pPr>
            <a:r>
              <a:rPr lang="da-DK" sz="2400" b="1" dirty="0" smtClean="0"/>
              <a:t> 	Spørgsmålsdatabase til 	Grundlæggende 	kvalifikationsuddannelse </a:t>
            </a:r>
          </a:p>
          <a:p>
            <a:pPr lvl="1">
              <a:buFont typeface="Arial" pitchFamily="34" charset="0"/>
              <a:buChar char="•"/>
              <a:defRPr/>
            </a:pPr>
            <a:endParaRPr lang="da-DK" sz="2800" dirty="0" smtClean="0"/>
          </a:p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endParaRPr lang="da-DK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19462" name="Rektangel 14"/>
          <p:cNvSpPr>
            <a:spLocks noChangeArrowheads="1"/>
          </p:cNvSpPr>
          <p:nvPr/>
        </p:nvSpPr>
        <p:spPr bwMode="auto">
          <a:xfrm>
            <a:off x="1475656" y="2636912"/>
            <a:ext cx="34563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1" descr="TUR_logo_revideret_august2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4813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8" name="Billede 7" descr="485.png"/>
          <p:cNvPicPr>
            <a:picLocks noChangeAspect="1"/>
          </p:cNvPicPr>
          <p:nvPr/>
        </p:nvPicPr>
        <p:blipFill>
          <a:blip r:embed="rId4" cstate="print"/>
          <a:srcRect l="3571" t="3843" b="3926"/>
          <a:stretch>
            <a:fillRect/>
          </a:stretch>
        </p:blipFill>
        <p:spPr>
          <a:xfrm>
            <a:off x="6732240" y="764704"/>
            <a:ext cx="1656184" cy="1594844"/>
          </a:xfrm>
          <a:prstGeom prst="rect">
            <a:avLst/>
          </a:prstGeom>
        </p:spPr>
      </p:pic>
      <p:pic>
        <p:nvPicPr>
          <p:cNvPr id="9" name="Billede 8" descr="bil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764704"/>
            <a:ext cx="609298" cy="1584176"/>
          </a:xfrm>
          <a:prstGeom prst="rect">
            <a:avLst/>
          </a:prstGeom>
        </p:spPr>
      </p:pic>
      <p:sp>
        <p:nvSpPr>
          <p:cNvPr id="12" name="Text Box 580"/>
          <p:cNvSpPr txBox="1">
            <a:spLocks noChangeArrowheads="1"/>
          </p:cNvSpPr>
          <p:nvPr/>
        </p:nvSpPr>
        <p:spPr bwMode="auto">
          <a:xfrm>
            <a:off x="251521" y="332656"/>
            <a:ext cx="5184575" cy="107721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a-DK" sz="3200" b="1" dirty="0" smtClean="0">
                <a:latin typeface="Arial" pitchFamily="34" charset="0"/>
                <a:cs typeface="Arial" pitchFamily="34" charset="0"/>
              </a:rPr>
              <a:t>Nyt fra Vejgodstransportområdet</a:t>
            </a:r>
            <a:endParaRPr lang="da-DK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ktangel 13"/>
          <p:cNvSpPr>
            <a:spLocks noChangeArrowheads="1"/>
          </p:cNvSpPr>
          <p:nvPr/>
        </p:nvSpPr>
        <p:spPr bwMode="auto">
          <a:xfrm>
            <a:off x="539552" y="2132856"/>
            <a:ext cx="6985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da-DK" sz="2800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sp>
        <p:nvSpPr>
          <p:cNvPr id="17" name="Rektangel 13"/>
          <p:cNvSpPr>
            <a:spLocks noChangeArrowheads="1"/>
          </p:cNvSpPr>
          <p:nvPr/>
        </p:nvSpPr>
        <p:spPr bwMode="auto">
          <a:xfrm>
            <a:off x="827584" y="1412776"/>
            <a:ext cx="6985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defRPr/>
            </a:pPr>
            <a:endParaRPr lang="da-DK" sz="2800" b="1" dirty="0" smtClean="0"/>
          </a:p>
          <a:p>
            <a:pPr lvl="1">
              <a:tabLst>
                <a:tab pos="714375" algn="l"/>
              </a:tabLst>
              <a:defRPr/>
            </a:pPr>
            <a:endParaRPr lang="da-DK" sz="2800" b="1" dirty="0" smtClean="0"/>
          </a:p>
          <a:p>
            <a:pPr lvl="1">
              <a:tabLst>
                <a:tab pos="714375" algn="l"/>
              </a:tabLst>
              <a:defRPr/>
            </a:pPr>
            <a:endParaRPr lang="da-DK" sz="2800" dirty="0" smtClean="0"/>
          </a:p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endParaRPr lang="da-DK" sz="2800" dirty="0" smtClean="0"/>
          </a:p>
          <a:p>
            <a:pPr lvl="1">
              <a:defRPr/>
            </a:pPr>
            <a:endParaRPr lang="da-DK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755576" y="1394073"/>
          <a:ext cx="5760640" cy="42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kstboks 11"/>
          <p:cNvSpPr txBox="1"/>
          <p:nvPr/>
        </p:nvSpPr>
        <p:spPr>
          <a:xfrm>
            <a:off x="1043608" y="602128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a-DK" sz="2000" b="1" dirty="0" smtClean="0">
                <a:solidFill>
                  <a:srgbClr val="05649F"/>
                </a:solidFill>
                <a:latin typeface="Tahoma" pitchFamily="34" charset="0"/>
                <a:cs typeface="Tahoma" pitchFamily="34" charset="0"/>
              </a:rPr>
              <a:t>Antal elever fordelt på AMU-kurser i 2011</a:t>
            </a:r>
            <a:endParaRPr lang="da-DK" sz="2000" b="1" dirty="0">
              <a:solidFill>
                <a:srgbClr val="05649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19462" name="Rektangel 14"/>
          <p:cNvSpPr>
            <a:spLocks noChangeArrowheads="1"/>
          </p:cNvSpPr>
          <p:nvPr/>
        </p:nvSpPr>
        <p:spPr bwMode="auto">
          <a:xfrm>
            <a:off x="827088" y="1268413"/>
            <a:ext cx="806539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2800" b="1" dirty="0" smtClean="0">
                <a:latin typeface="Arial" pitchFamily="34" charset="0"/>
                <a:cs typeface="Arial" pitchFamily="34" charset="0"/>
              </a:rPr>
              <a:t>Personbefordring - Preben Mandrup</a:t>
            </a:r>
          </a:p>
          <a:p>
            <a:pPr indent="177800"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B050"/>
                </a:solidFill>
              </a:rPr>
              <a:t>46803 Introduktion til offentlig servicetrafik, 1 dag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00B050"/>
                </a:solidFill>
              </a:rPr>
              <a:t>46941Befordring af sygdoms- og </a:t>
            </a:r>
            <a:br>
              <a:rPr lang="da-DK" sz="2400" dirty="0" smtClean="0">
                <a:solidFill>
                  <a:srgbClr val="00B050"/>
                </a:solidFill>
              </a:rPr>
            </a:br>
            <a:r>
              <a:rPr lang="da-DK" sz="2400" dirty="0" smtClean="0">
                <a:solidFill>
                  <a:srgbClr val="00B050"/>
                </a:solidFill>
              </a:rPr>
              <a:t>alderssvækkede passagerer, 2 dage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FF0000"/>
                </a:solidFill>
              </a:rPr>
              <a:t>46943 Befordring af fysisk handicappede </a:t>
            </a:r>
            <a:br>
              <a:rPr lang="da-DK" sz="2400" dirty="0" smtClean="0">
                <a:solidFill>
                  <a:srgbClr val="FF0000"/>
                </a:solidFill>
              </a:rPr>
            </a:br>
            <a:r>
              <a:rPr lang="da-DK" sz="2400" dirty="0" smtClean="0">
                <a:solidFill>
                  <a:srgbClr val="FF0000"/>
                </a:solidFill>
              </a:rPr>
              <a:t>passagerer, 2 dage </a:t>
            </a:r>
          </a:p>
          <a:p>
            <a:pPr>
              <a:buFont typeface="Arial" pitchFamily="34" charset="0"/>
              <a:buChar char="•"/>
            </a:pPr>
            <a:r>
              <a:rPr lang="da-DK" sz="2400" dirty="0" smtClean="0"/>
              <a:t>45266 Befordring af bevægelseshæmmede, 5 dage</a:t>
            </a:r>
          </a:p>
          <a:p>
            <a:pPr indent="177800"/>
            <a:endParaRPr lang="da-DK" sz="2400" dirty="0" smtClean="0"/>
          </a:p>
          <a:p>
            <a:pPr indent="177800"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FF0000"/>
                </a:solidFill>
              </a:rPr>
              <a:t>47344 Energiøkonomisk kørsel i praktisk rutebilkørsel </a:t>
            </a:r>
          </a:p>
          <a:p>
            <a:pPr indent="177800">
              <a:buFont typeface="Arial" pitchFamily="34" charset="0"/>
              <a:buChar char="•"/>
            </a:pPr>
            <a:r>
              <a:rPr lang="da-DK" sz="2400" dirty="0" smtClean="0">
                <a:solidFill>
                  <a:srgbClr val="FF0000"/>
                </a:solidFill>
              </a:rPr>
              <a:t>47366 Energiøkonomisk kørsel i praktisk taxikørsel </a:t>
            </a:r>
            <a:endParaRPr lang="da-DK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4" name="Picture 1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4813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1" name="Billede 10" descr="pict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5013176"/>
            <a:ext cx="4153272" cy="15066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5445125"/>
            <a:ext cx="5865812" cy="768350"/>
          </a:xfrm>
        </p:spPr>
        <p:txBody>
          <a:bodyPr/>
          <a:lstStyle/>
          <a:p>
            <a:pPr eaLnBrk="1" hangingPunct="1">
              <a:buFont typeface="Verdana" pitchFamily="34" charset="0"/>
              <a:buNone/>
              <a:defRPr/>
            </a:pPr>
            <a:r>
              <a:rPr lang="da-DK" sz="2000" b="1" smtClean="0"/>
              <a:t>Johnny Bengtson</a:t>
            </a:r>
          </a:p>
        </p:txBody>
      </p:sp>
      <p:pic>
        <p:nvPicPr>
          <p:cNvPr id="7" name="Billede 6" descr="Johnny Bents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025" y="1974850"/>
            <a:ext cx="1008063" cy="134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5" name="Billede 7" descr="top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620713"/>
            <a:ext cx="2000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0022" t="6206" r="21929" b="28275"/>
          <a:stretch>
            <a:fillRect/>
          </a:stretch>
        </p:blipFill>
        <p:spPr bwMode="auto">
          <a:xfrm>
            <a:off x="2267744" y="1916832"/>
            <a:ext cx="592048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sp>
        <p:nvSpPr>
          <p:cNvPr id="12" name="Rektangel 14"/>
          <p:cNvSpPr>
            <a:spLocks noChangeArrowheads="1"/>
          </p:cNvSpPr>
          <p:nvPr/>
        </p:nvSpPr>
        <p:spPr bwMode="auto">
          <a:xfrm>
            <a:off x="827584" y="548680"/>
            <a:ext cx="388808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r>
              <a:rPr lang="da-DK" sz="2800" b="1" dirty="0" smtClean="0">
                <a:latin typeface="Arial" pitchFamily="34" charset="0"/>
                <a:cs typeface="Arial" pitchFamily="34" charset="0"/>
              </a:rPr>
              <a:t>Johnny Bengtson</a:t>
            </a:r>
            <a:endParaRPr lang="da-DK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23558" name="Rektangel 10"/>
          <p:cNvSpPr>
            <a:spLocks noChangeArrowheads="1"/>
          </p:cNvSpPr>
          <p:nvPr/>
        </p:nvSpPr>
        <p:spPr bwMode="auto">
          <a:xfrm>
            <a:off x="1476375" y="1484313"/>
            <a:ext cx="568801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dirty="0"/>
          </a:p>
          <a:p>
            <a:r>
              <a:rPr lang="da-DK" sz="2800" dirty="0" smtClean="0"/>
              <a:t>TUR</a:t>
            </a:r>
          </a:p>
          <a:p>
            <a:r>
              <a:rPr lang="da-DK" sz="2800" dirty="0" smtClean="0"/>
              <a:t>Kommunikation</a:t>
            </a:r>
            <a:endParaRPr lang="da-DK" sz="2800" dirty="0"/>
          </a:p>
        </p:txBody>
      </p:sp>
      <p:pic>
        <p:nvPicPr>
          <p:cNvPr id="23559" name="Picture 1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 cstate="print"/>
          <a:srcRect l="1122" t="26366" r="70079" b="6676"/>
          <a:stretch>
            <a:fillRect/>
          </a:stretch>
        </p:blipFill>
        <p:spPr bwMode="auto">
          <a:xfrm>
            <a:off x="4716463" y="1268413"/>
            <a:ext cx="3205162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7" cstate="print"/>
          <a:srcRect l="951" t="24080" r="69800" b="3922"/>
          <a:stretch>
            <a:fillRect/>
          </a:stretch>
        </p:blipFill>
        <p:spPr bwMode="auto">
          <a:xfrm>
            <a:off x="1476375" y="3213100"/>
            <a:ext cx="22923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26628" name="Rektangel 12"/>
          <p:cNvSpPr>
            <a:spLocks noChangeArrowheads="1"/>
          </p:cNvSpPr>
          <p:nvPr/>
        </p:nvSpPr>
        <p:spPr bwMode="auto">
          <a:xfrm>
            <a:off x="2081213" y="2133600"/>
            <a:ext cx="4775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da-DK" sz="6000">
                <a:cs typeface="Arial" charset="0"/>
              </a:rPr>
              <a:t>ANDET AF</a:t>
            </a:r>
            <a:br>
              <a:rPr lang="da-DK" sz="6000">
                <a:cs typeface="Arial" charset="0"/>
              </a:rPr>
            </a:br>
            <a:r>
              <a:rPr lang="da-DK" sz="6000">
                <a:cs typeface="Arial" charset="0"/>
              </a:rPr>
              <a:t>FÆLLES</a:t>
            </a:r>
            <a:br>
              <a:rPr lang="da-DK" sz="6000">
                <a:cs typeface="Arial" charset="0"/>
              </a:rPr>
            </a:br>
            <a:r>
              <a:rPr lang="da-DK" sz="6000">
                <a:cs typeface="Arial" charset="0"/>
              </a:rPr>
              <a:t>INTERESSE</a:t>
            </a:r>
          </a:p>
        </p:txBody>
      </p:sp>
      <p:pic>
        <p:nvPicPr>
          <p:cNvPr id="26629" name="Picture 8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620713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C:\Documents and Settings\hc\Lokale indstillinger\Temporary Internet Files\Content.IE5\A10POFJV\MM9002545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3933825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 descr="C:\Documents and Settings\hc\Lokale indstillinger\Temporary Internet Files\Content.IE5\DGLH45NW\MM900303415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333375"/>
            <a:ext cx="164306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pic>
        <p:nvPicPr>
          <p:cNvPr id="12" name="Billede 11" descr="TUR PP baggrund_NY.eps"/>
          <p:cNvPicPr/>
          <p:nvPr/>
        </p:nvPicPr>
        <p:blipFill>
          <a:blip r:embed="rId5" cstate="print">
            <a:lum/>
          </a:blip>
          <a:srcRect t="21403" b="37193"/>
          <a:stretch>
            <a:fillRect/>
          </a:stretch>
        </p:blipFill>
        <p:spPr>
          <a:xfrm>
            <a:off x="1187625" y="260649"/>
            <a:ext cx="1944216" cy="1080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3" name="Rektangel 12"/>
          <p:cNvSpPr>
            <a:spLocks noChangeArrowheads="1"/>
          </p:cNvSpPr>
          <p:nvPr/>
        </p:nvSpPr>
        <p:spPr bwMode="auto">
          <a:xfrm>
            <a:off x="1182688" y="260350"/>
            <a:ext cx="20050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ctr"/>
            <a:r>
              <a:rPr lang="da-DK">
                <a:latin typeface="Rockwell Extra Bold" pitchFamily="18" charset="0"/>
              </a:rPr>
              <a:t>AMU</a:t>
            </a:r>
          </a:p>
          <a:p>
            <a:pPr marL="228600" indent="-228600" algn="ctr"/>
            <a:r>
              <a:rPr lang="da-DK">
                <a:latin typeface="Rockwell Extra Bold" pitchFamily="18" charset="0"/>
              </a:rPr>
              <a:t>Dialogmøder</a:t>
            </a:r>
          </a:p>
          <a:p>
            <a:pPr marL="228600" indent="-228600" algn="ctr"/>
            <a:r>
              <a:rPr lang="da-DK">
                <a:latin typeface="Rockwell Extra Bold" pitchFamily="18" charset="0"/>
              </a:rPr>
              <a:t>2012</a:t>
            </a:r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auto">
          <a:xfrm>
            <a:off x="1692275" y="1196975"/>
            <a:ext cx="597693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a-DK" sz="2800" b="1" dirty="0">
              <a:latin typeface="Rockwell Extra Bold" pitchFamily="18" charset="0"/>
            </a:endParaRPr>
          </a:p>
          <a:p>
            <a:pPr algn="ctr"/>
            <a:r>
              <a:rPr lang="da-DK" sz="4400" dirty="0">
                <a:cs typeface="Arial" charset="0"/>
              </a:rPr>
              <a:t>Kommende</a:t>
            </a:r>
          </a:p>
          <a:p>
            <a:pPr algn="ctr"/>
            <a:r>
              <a:rPr lang="da-DK" sz="4400" dirty="0">
                <a:cs typeface="Arial" charset="0"/>
              </a:rPr>
              <a:t>AMU dialogmøder:  </a:t>
            </a:r>
          </a:p>
          <a:p>
            <a:pPr algn="ctr"/>
            <a:endParaRPr lang="da-DK" sz="4400" b="1" dirty="0">
              <a:latin typeface="Rockwell Extra Bold" pitchFamily="18" charset="0"/>
            </a:endParaRPr>
          </a:p>
          <a:p>
            <a:r>
              <a:rPr lang="da-DK" sz="4000" b="1" dirty="0" smtClean="0">
                <a:cs typeface="Arial" charset="0"/>
              </a:rPr>
              <a:t>Den </a:t>
            </a:r>
            <a:r>
              <a:rPr lang="da-DK" sz="4000" b="1" dirty="0">
                <a:cs typeface="Arial" charset="0"/>
              </a:rPr>
              <a:t>11. oktober – </a:t>
            </a:r>
            <a:r>
              <a:rPr lang="da-DK" sz="2800" b="1" dirty="0">
                <a:cs typeface="Arial" charset="0"/>
              </a:rPr>
              <a:t>Transportuddannelsescenter</a:t>
            </a:r>
          </a:p>
          <a:p>
            <a:r>
              <a:rPr lang="da-DK" sz="2800" b="1" dirty="0">
                <a:cs typeface="Arial" charset="0"/>
              </a:rPr>
              <a:t>Djursland</a:t>
            </a: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  <a:p>
            <a:endParaRPr lang="da-DK" sz="2800" b="1" dirty="0">
              <a:latin typeface="Calibri" pitchFamily="34" charset="0"/>
            </a:endParaRPr>
          </a:p>
        </p:txBody>
      </p:sp>
      <p:pic>
        <p:nvPicPr>
          <p:cNvPr id="27655" name="Picture 9" descr="TUR_logo_revideret_august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76250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C:\Documents and Settings\hc\Lokale indstillinger\Temporary Internet Files\Content.IE5\VCW30IGL\MC90034631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1013" y="981075"/>
            <a:ext cx="1708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truck_banner_jpg_991094733.jpg"/>
          <p:cNvPicPr>
            <a:picLocks noChangeAspect="1"/>
          </p:cNvPicPr>
          <p:nvPr/>
        </p:nvPicPr>
        <p:blipFill>
          <a:blip r:embed="rId3" cstate="print">
            <a:lum bright="40000" contrast="-40000"/>
          </a:blip>
          <a:stretch>
            <a:fillRect/>
          </a:stretch>
        </p:blipFill>
        <p:spPr>
          <a:xfrm>
            <a:off x="179512" y="2176332"/>
            <a:ext cx="8640960" cy="2116764"/>
          </a:xfrm>
          <a:prstGeom prst="rect">
            <a:avLst/>
          </a:prstGeom>
        </p:spPr>
      </p:pic>
      <p:pic>
        <p:nvPicPr>
          <p:cNvPr id="8194" name="Picture 575" descr="ghos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648" y="1844824"/>
            <a:ext cx="69850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5400" b="1" dirty="0" smtClean="0">
                <a:latin typeface="Arial" pitchFamily="34" charset="0"/>
                <a:cs typeface="Arial" pitchFamily="34" charset="0"/>
              </a:rPr>
              <a:t>Generelle </a:t>
            </a:r>
            <a:r>
              <a:rPr lang="da-DK" sz="5400" b="1" dirty="0">
                <a:latin typeface="Arial" pitchFamily="34" charset="0"/>
                <a:cs typeface="Arial" pitchFamily="34" charset="0"/>
              </a:rPr>
              <a:t>problemstillinger i </a:t>
            </a:r>
            <a:r>
              <a:rPr lang="da-DK" sz="5400" b="1" dirty="0" smtClean="0">
                <a:latin typeface="Arial" pitchFamily="34" charset="0"/>
                <a:cs typeface="Arial" pitchFamily="34" charset="0"/>
              </a:rPr>
              <a:t>AMU </a:t>
            </a:r>
            <a:endParaRPr lang="da-DK" sz="54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Generelle </a:t>
            </a:r>
            <a:r>
              <a:rPr lang="da-DK" sz="2800" b="1" dirty="0">
                <a:latin typeface="Arial" pitchFamily="34" charset="0"/>
                <a:cs typeface="Arial" pitchFamily="34" charset="0"/>
              </a:rPr>
              <a:t>problemstillinger i AMU.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da-DK" sz="2800" dirty="0"/>
              <a:t> </a:t>
            </a:r>
            <a:r>
              <a:rPr lang="da-DK" sz="2800" dirty="0" smtClean="0"/>
              <a:t>AMU kurs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da-DK" sz="2800" dirty="0" smtClean="0"/>
              <a:t> Censorordninger (AT)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da-DK" sz="2800" dirty="0" smtClean="0"/>
              <a:t> TUR faglæreruddannelser 2013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da-DK" sz="2800" dirty="0" smtClean="0"/>
              <a:t> 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Udviklingsopgaver i 2013</a:t>
            </a:r>
            <a:endParaRPr lang="da-DK" sz="28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da-DK" sz="2800" dirty="0" smtClean="0"/>
              <a:t> 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Forventninger til uddannelsesaktivitet</a:t>
            </a:r>
          </a:p>
          <a:p>
            <a:pPr lvl="1"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 2013 og aktuel status på skolerne </a:t>
            </a:r>
          </a:p>
          <a:p>
            <a:pPr lvl="1"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 descr="swedish_bus_jpg_991094733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95536" y="332656"/>
            <a:ext cx="3816424" cy="853674"/>
          </a:xfrm>
          <a:prstGeom prst="rect">
            <a:avLst/>
          </a:prstGeom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 descr="TUR_logo_revideret_august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6453188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1907704" y="692696"/>
            <a:ext cx="2121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b="1" dirty="0" smtClean="0"/>
              <a:t>AMU KURS</a:t>
            </a:r>
            <a:endParaRPr lang="da-DK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472" t="6206" r="20579" b="13875"/>
          <a:stretch>
            <a:fillRect/>
          </a:stretch>
        </p:blipFill>
        <p:spPr bwMode="auto">
          <a:xfrm>
            <a:off x="1979712" y="1412776"/>
            <a:ext cx="5577052" cy="472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" descr="TUR_logo_revideret_august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6453188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1619672" y="2996952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dirty="0" smtClean="0">
                <a:hlinkClick r:id="rId3"/>
              </a:rPr>
              <a:t>http://www.amukurs.dk/</a:t>
            </a:r>
            <a:endParaRPr lang="da-DK" sz="4400" dirty="0" smtClean="0"/>
          </a:p>
          <a:p>
            <a:endParaRPr lang="da-DK" sz="4400" dirty="0"/>
          </a:p>
        </p:txBody>
      </p:sp>
      <p:sp>
        <p:nvSpPr>
          <p:cNvPr id="9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2012</a:t>
            </a:r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0472" t="6206" r="20579" b="13875"/>
          <a:stretch>
            <a:fillRect/>
          </a:stretch>
        </p:blipFill>
        <p:spPr bwMode="auto">
          <a:xfrm>
            <a:off x="1763688" y="764704"/>
            <a:ext cx="2088232" cy="176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75" descr="ghos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71875"/>
            <a:ext cx="1981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84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8200" name="Rektangel 13"/>
          <p:cNvSpPr>
            <a:spLocks noChangeArrowheads="1"/>
          </p:cNvSpPr>
          <p:nvPr/>
        </p:nvSpPr>
        <p:spPr bwMode="auto">
          <a:xfrm>
            <a:off x="1403350" y="1989138"/>
            <a:ext cx="6985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Censorordninger</a:t>
            </a:r>
          </a:p>
          <a:p>
            <a:pPr>
              <a:defRPr/>
            </a:pPr>
            <a:endParaRPr lang="da-DK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a-DK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800" dirty="0" err="1" smtClean="0">
                <a:latin typeface="Arial" pitchFamily="34" charset="0"/>
                <a:cs typeface="Arial" pitchFamily="34" charset="0"/>
              </a:rPr>
              <a:t>AT`s</a:t>
            </a:r>
            <a:r>
              <a:rPr lang="da-DK" sz="2800" dirty="0" smtClean="0">
                <a:latin typeface="Arial" pitchFamily="34" charset="0"/>
                <a:cs typeface="Arial" pitchFamily="34" charset="0"/>
              </a:rPr>
              <a:t> uddannelsesbekendtgørelse</a:t>
            </a:r>
          </a:p>
          <a:p>
            <a:pPr>
              <a:defRPr/>
            </a:pPr>
            <a:endParaRPr lang="da-DK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a-DK" sz="2800" dirty="0" smtClean="0">
                <a:latin typeface="Arial" pitchFamily="34" charset="0"/>
                <a:cs typeface="Arial" pitchFamily="34" charset="0"/>
              </a:rPr>
              <a:t> Kran og gaffeltruck</a:t>
            </a:r>
            <a:endParaRPr lang="da-DK" sz="2800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+mn-lt"/>
            </a:endParaRPr>
          </a:p>
          <a:p>
            <a:pPr>
              <a:buFont typeface="Wingdings" pitchFamily="2" charset="2"/>
              <a:buChar char="§"/>
              <a:defRPr/>
            </a:pPr>
            <a:endParaRPr lang="da-DK" sz="2800" b="1" dirty="0">
              <a:latin typeface="+mn-lt"/>
            </a:endParaRPr>
          </a:p>
          <a:p>
            <a:pPr>
              <a:defRPr/>
            </a:pPr>
            <a:endParaRPr lang="da-DK" sz="2800" b="1" dirty="0">
              <a:latin typeface="Calibri" pitchFamily="34" charset="0"/>
            </a:endParaRPr>
          </a:p>
        </p:txBody>
      </p:sp>
      <p:pic>
        <p:nvPicPr>
          <p:cNvPr id="8199" name="Picture 12" descr="TUR_logo_revideret_august2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33375"/>
            <a:ext cx="3143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63"/>
          <p:cNvSpPr txBox="1">
            <a:spLocks noChangeArrowheads="1"/>
          </p:cNvSpPr>
          <p:nvPr/>
        </p:nvSpPr>
        <p:spPr bwMode="auto">
          <a:xfrm rot="5400000">
            <a:off x="-2766219" y="3088482"/>
            <a:ext cx="61102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                 AMU DIALOGMØDE  </a:t>
            </a:r>
            <a:r>
              <a:rPr lang="da-DK" sz="2400" dirty="0" smtClean="0">
                <a:solidFill>
                  <a:srgbClr val="969696"/>
                </a:solidFill>
                <a:latin typeface="Calibri" pitchFamily="34" charset="0"/>
              </a:rPr>
              <a:t>JUNI  </a:t>
            </a:r>
            <a:r>
              <a:rPr lang="da-DK" sz="2400" dirty="0">
                <a:solidFill>
                  <a:srgbClr val="969696"/>
                </a:solidFill>
                <a:latin typeface="Calibri" pitchFamily="34" charset="0"/>
              </a:rPr>
              <a:t>2012</a:t>
            </a:r>
          </a:p>
          <a:p>
            <a:endParaRPr lang="da-DK" sz="2400" dirty="0">
              <a:solidFill>
                <a:srgbClr val="969696"/>
              </a:solidFill>
              <a:latin typeface="Calibri" pitchFamily="34" charset="0"/>
            </a:endParaRPr>
          </a:p>
        </p:txBody>
      </p:sp>
      <p:pic>
        <p:nvPicPr>
          <p:cNvPr id="12" name="Billede 11" descr="imagesCAYB2OHJ.jpg"/>
          <p:cNvPicPr>
            <a:picLocks noChangeAspect="1"/>
          </p:cNvPicPr>
          <p:nvPr/>
        </p:nvPicPr>
        <p:blipFill>
          <a:blip r:embed="rId6" cstate="print">
            <a:lum bright="40000" contrast="-40000"/>
          </a:blip>
          <a:stretch>
            <a:fillRect/>
          </a:stretch>
        </p:blipFill>
        <p:spPr>
          <a:xfrm>
            <a:off x="3635896" y="116632"/>
            <a:ext cx="1411356" cy="1008112"/>
          </a:xfrm>
          <a:prstGeom prst="rect">
            <a:avLst/>
          </a:prstGeom>
        </p:spPr>
      </p:pic>
      <p:pic>
        <p:nvPicPr>
          <p:cNvPr id="13" name="Billede 12" descr="HOLB_K___AMU-kurser_571689a.jpg"/>
          <p:cNvPicPr>
            <a:picLocks noChangeAspect="1"/>
          </p:cNvPicPr>
          <p:nvPr/>
        </p:nvPicPr>
        <p:blipFill>
          <a:blip r:embed="rId7" cstate="print">
            <a:lum bright="40000" contrast="-40000"/>
          </a:blip>
          <a:stretch>
            <a:fillRect/>
          </a:stretch>
        </p:blipFill>
        <p:spPr>
          <a:xfrm>
            <a:off x="539552" y="188641"/>
            <a:ext cx="3096344" cy="1008112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/>
          <a:srcRect l="19572" t="14127" r="35429" b="5235"/>
          <a:stretch>
            <a:fillRect/>
          </a:stretch>
        </p:blipFill>
        <p:spPr bwMode="auto">
          <a:xfrm>
            <a:off x="6732240" y="3789040"/>
            <a:ext cx="1928896" cy="21607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</TotalTime>
  <Words>1089</Words>
  <Application>Microsoft Office PowerPoint</Application>
  <PresentationFormat>Skærmshow (4:3)</PresentationFormat>
  <Paragraphs>460</Paragraphs>
  <Slides>46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46</vt:i4>
      </vt:variant>
    </vt:vector>
  </HeadingPairs>
  <TitlesOfParts>
    <vt:vector size="47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 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  <vt:lpstr>Dias nummer 31</vt:lpstr>
      <vt:lpstr>Dias nummer 32</vt:lpstr>
      <vt:lpstr>Dias nummer 33</vt:lpstr>
      <vt:lpstr>Dias nummer 34</vt:lpstr>
      <vt:lpstr>Dias nummer 35</vt:lpstr>
      <vt:lpstr>Dias nummer 36</vt:lpstr>
      <vt:lpstr>Dias nummer 37</vt:lpstr>
      <vt:lpstr>Dias nummer 38</vt:lpstr>
      <vt:lpstr>Dias nummer 39</vt:lpstr>
      <vt:lpstr>Dias nummer 40</vt:lpstr>
      <vt:lpstr>Dias nummer 41</vt:lpstr>
      <vt:lpstr>Dias nummer 42</vt:lpstr>
      <vt:lpstr>Dias nummer 43</vt:lpstr>
      <vt:lpstr>Dias nummer 44</vt:lpstr>
      <vt:lpstr>Dias nummer 45</vt:lpstr>
      <vt:lpstr>Dias nummer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HC</dc:creator>
  <cp:lastModifiedBy>Kitte Verup</cp:lastModifiedBy>
  <cp:revision>269</cp:revision>
  <dcterms:created xsi:type="dcterms:W3CDTF">2010-05-08T20:50:51Z</dcterms:created>
  <dcterms:modified xsi:type="dcterms:W3CDTF">2012-06-08T08:38:10Z</dcterms:modified>
</cp:coreProperties>
</file>