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5" r:id="rId3"/>
    <p:sldId id="312" r:id="rId4"/>
    <p:sldId id="346" r:id="rId5"/>
    <p:sldId id="487" r:id="rId6"/>
    <p:sldId id="446" r:id="rId7"/>
    <p:sldId id="451" r:id="rId8"/>
    <p:sldId id="468" r:id="rId9"/>
    <p:sldId id="482" r:id="rId10"/>
    <p:sldId id="483" r:id="rId11"/>
    <p:sldId id="488" r:id="rId12"/>
    <p:sldId id="489" r:id="rId13"/>
    <p:sldId id="490" r:id="rId14"/>
    <p:sldId id="491" r:id="rId15"/>
    <p:sldId id="485" r:id="rId16"/>
    <p:sldId id="486" r:id="rId17"/>
    <p:sldId id="469" r:id="rId18"/>
    <p:sldId id="470" r:id="rId19"/>
    <p:sldId id="449" r:id="rId20"/>
    <p:sldId id="474" r:id="rId21"/>
    <p:sldId id="471" r:id="rId22"/>
    <p:sldId id="472" r:id="rId23"/>
    <p:sldId id="473" r:id="rId24"/>
    <p:sldId id="475" r:id="rId25"/>
    <p:sldId id="476" r:id="rId26"/>
    <p:sldId id="477" r:id="rId27"/>
    <p:sldId id="478" r:id="rId28"/>
    <p:sldId id="492" r:id="rId29"/>
    <p:sldId id="493" r:id="rId30"/>
    <p:sldId id="479" r:id="rId31"/>
    <p:sldId id="480" r:id="rId32"/>
    <p:sldId id="481" r:id="rId33"/>
    <p:sldId id="447" r:id="rId34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2D"/>
    <a:srgbClr val="99DBCE"/>
    <a:srgbClr val="F6A96A"/>
    <a:srgbClr val="FFD961"/>
    <a:srgbClr val="85DDEF"/>
    <a:srgbClr val="2DBD97"/>
    <a:srgbClr val="80808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yst layout 3 - Marker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0082E3-6D55-453A-A5B3-9F87BCF07535}" type="datetimeFigureOut">
              <a:rPr lang="da-DK"/>
              <a:pPr>
                <a:defRPr/>
              </a:pPr>
              <a:t>15-10-2012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80FF7EC-CE4D-4F0F-A410-B4D9008E715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6B6FA5-F912-4E65-AF9A-5960FB4A438F}" type="datetimeFigureOut">
              <a:rPr lang="da-DK"/>
              <a:pPr>
                <a:defRPr/>
              </a:pPr>
              <a:t>15-10-2012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DCDD78-FD05-4323-9339-A76804B2E4A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6FAE6-EC52-4666-9729-A2F98CF962F6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a-DK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49C303-CC01-40D2-A313-FCAE32563CF2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a-DK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F2341-F389-41DB-B39C-7A06D3AD17ED}" type="slidenum">
              <a:rPr lang="da-DK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da-DK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F2341-F389-41DB-B39C-7A06D3AD17ED}" type="slidenum">
              <a:rPr lang="da-DK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da-DK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DD787-F2F0-4AB3-9BCD-2F0B806A2CC3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da-DK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1338B-07D7-4AE4-BC8D-4F104FDECB12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da-DK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CAD6C5-F551-4F47-9DE9-884EFEDA3775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da-DK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2E8E34-D773-4BB4-871B-53DC8174104F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da-DK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C8FCD-9520-41D4-BC8A-CAFF60F03FB1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a-DK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D1D0EA-2910-4C96-8BEE-4FE2E8E78FA1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a-DK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D1D0EA-2910-4C96-8BEE-4FE2E8E78FA1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a-DK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2DE3-FA8B-44DC-9EEF-5A3CD74454C5}" type="datetimeFigureOut">
              <a:rPr lang="da-DK"/>
              <a:pPr>
                <a:defRPr/>
              </a:pPr>
              <a:t>15-10-2012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3E0E-32E4-470F-97AF-7919EB22F9C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2758-7D62-4B3A-A20F-DEB95A40B21D}" type="datetimeFigureOut">
              <a:rPr lang="da-DK"/>
              <a:pPr>
                <a:defRPr/>
              </a:pPr>
              <a:t>15-10-2012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DCA03-14E2-4A88-847D-2515F0890A8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949A5-51F4-423C-826B-3E13D552B432}" type="datetimeFigureOut">
              <a:rPr lang="da-DK"/>
              <a:pPr>
                <a:defRPr/>
              </a:pPr>
              <a:t>15-10-2012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2FDB9-2C03-48CF-A324-E2B7BCF8F4E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C1E4-4040-49A6-B179-181670787D10}" type="datetimeFigureOut">
              <a:rPr lang="da-DK"/>
              <a:pPr>
                <a:defRPr/>
              </a:pPr>
              <a:t>15-10-2012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FBAFC-2B05-4291-A50C-0ABD72F0B71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4C83F-3701-497E-B8F9-1904B557EC96}" type="datetimeFigureOut">
              <a:rPr lang="da-DK"/>
              <a:pPr>
                <a:defRPr/>
              </a:pPr>
              <a:t>15-10-2012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84D1C-F57E-4AAD-BAB9-DA0A5F5F920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EC970-79F3-4FF6-9E15-08C78EAFDD03}" type="datetimeFigureOut">
              <a:rPr lang="da-DK"/>
              <a:pPr>
                <a:defRPr/>
              </a:pPr>
              <a:t>15-10-2012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A819-46E8-4689-9F63-4385E1642B5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F1507-E953-4261-888F-6AD228CE208B}" type="datetimeFigureOut">
              <a:rPr lang="da-DK"/>
              <a:pPr>
                <a:defRPr/>
              </a:pPr>
              <a:t>15-10-2012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09E7C-63BC-4530-B4A9-1ABC58C3D30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DF0C-585A-4B67-89BB-E56A8AB83587}" type="datetimeFigureOut">
              <a:rPr lang="da-DK"/>
              <a:pPr>
                <a:defRPr/>
              </a:pPr>
              <a:t>15-10-2012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03DAE-B6D6-4890-B606-4D06113D35C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AF7EC-F80F-4520-B5E1-5EDA3E922AF5}" type="datetimeFigureOut">
              <a:rPr lang="da-DK"/>
              <a:pPr>
                <a:defRPr/>
              </a:pPr>
              <a:t>15-10-2012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3FD4-6175-4366-8E61-4B70DA98BAB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E63F-F883-4C17-A518-B7B5B00F77CD}" type="datetimeFigureOut">
              <a:rPr lang="da-DK"/>
              <a:pPr>
                <a:defRPr/>
              </a:pPr>
              <a:t>15-10-2012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9702-55ED-495B-A786-F88FD153A83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E45A-A2DE-49E4-BA02-BAE06C4CC6C6}" type="datetimeFigureOut">
              <a:rPr lang="da-DK"/>
              <a:pPr>
                <a:defRPr/>
              </a:pPr>
              <a:t>15-10-2012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8C5F1-4D44-4E61-A234-D7FCC6862D7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D7D027-09EB-45F7-A771-0F839442FECD}" type="datetimeFigureOut">
              <a:rPr lang="da-DK"/>
              <a:pPr>
                <a:defRPr/>
              </a:pPr>
              <a:t>15-10-2012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6A1400-30DF-4804-83BA-5A8337BAFE8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klinten.dk/forsid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ukurs.d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meritvejen.dk/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2.jpeg"/><Relationship Id="rId4" Type="http://schemas.openxmlformats.org/officeDocument/2006/relationships/image" Target="../media/image2.png"/><Relationship Id="rId9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klinten.dk/forsid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klinten.dk/forsid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meritvejen.dk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4076-hamburg-havn-i-overhalingsbanen--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>
            <a:off x="827584" y="764704"/>
            <a:ext cx="7726375" cy="5170728"/>
          </a:xfrm>
          <a:prstGeom prst="rect">
            <a:avLst/>
          </a:prstGeom>
        </p:spPr>
      </p:pic>
      <p:sp>
        <p:nvSpPr>
          <p:cNvPr id="2051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2052" name="Picture 575" descr="ghos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896" y="3284984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2054" name="Rektangel 12"/>
          <p:cNvSpPr>
            <a:spLocks noChangeArrowheads="1"/>
          </p:cNvSpPr>
          <p:nvPr/>
        </p:nvSpPr>
        <p:spPr bwMode="auto">
          <a:xfrm>
            <a:off x="1979712" y="620688"/>
            <a:ext cx="5484194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da-DK" sz="6000" b="1" dirty="0">
                <a:latin typeface="Arial" pitchFamily="34" charset="0"/>
                <a:cs typeface="Arial" pitchFamily="34" charset="0"/>
              </a:rPr>
              <a:t>AMU</a:t>
            </a:r>
          </a:p>
          <a:p>
            <a:pPr marL="228600" indent="-228600" algn="ctr"/>
            <a:r>
              <a:rPr lang="da-DK" sz="6000" b="1" dirty="0">
                <a:latin typeface="Arial" pitchFamily="34" charset="0"/>
                <a:cs typeface="Arial" pitchFamily="34" charset="0"/>
              </a:rPr>
              <a:t>DIALOGMØDE</a:t>
            </a:r>
          </a:p>
        </p:txBody>
      </p:sp>
      <p:sp>
        <p:nvSpPr>
          <p:cNvPr id="2055" name="Rektangel 13"/>
          <p:cNvSpPr>
            <a:spLocks noChangeArrowheads="1"/>
          </p:cNvSpPr>
          <p:nvPr/>
        </p:nvSpPr>
        <p:spPr bwMode="auto">
          <a:xfrm>
            <a:off x="2772911" y="3933825"/>
            <a:ext cx="389504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da-DK" sz="3600" dirty="0"/>
              <a:t> </a:t>
            </a:r>
            <a:r>
              <a:rPr lang="da-DK" sz="3600" b="1" dirty="0" smtClean="0"/>
              <a:t>11</a:t>
            </a:r>
            <a:r>
              <a:rPr lang="da-DK" sz="3600" b="1" dirty="0" smtClean="0">
                <a:latin typeface="Arial" pitchFamily="34" charset="0"/>
                <a:cs typeface="Arial" pitchFamily="34" charset="0"/>
              </a:rPr>
              <a:t>. oktober </a:t>
            </a:r>
            <a:r>
              <a:rPr lang="da-DK" sz="3600" b="1" dirty="0">
                <a:latin typeface="Arial" pitchFamily="34" charset="0"/>
                <a:cs typeface="Arial" pitchFamily="34" charset="0"/>
              </a:rPr>
              <a:t>2012</a:t>
            </a:r>
          </a:p>
          <a:p>
            <a:pPr marL="228600" indent="-228600" algn="ctr"/>
            <a:r>
              <a:rPr lang="da-DK" sz="3600" b="1" dirty="0" smtClean="0">
                <a:latin typeface="Arial" pitchFamily="34" charset="0"/>
                <a:cs typeface="Arial" pitchFamily="34" charset="0"/>
              </a:rPr>
              <a:t>Transportcenter</a:t>
            </a:r>
          </a:p>
          <a:p>
            <a:pPr marL="228600" indent="-228600" algn="ctr"/>
            <a:r>
              <a:rPr lang="da-DK" sz="3600" b="1" dirty="0" smtClean="0">
                <a:latin typeface="Arial" pitchFamily="34" charset="0"/>
                <a:cs typeface="Arial" pitchFamily="34" charset="0"/>
              </a:rPr>
              <a:t>Djursland</a:t>
            </a:r>
            <a:endParaRPr lang="da-DK" sz="3600" b="1" dirty="0">
              <a:latin typeface="Arial" pitchFamily="34" charset="0"/>
              <a:cs typeface="Arial" pitchFamily="34" charset="0"/>
            </a:endParaRPr>
          </a:p>
          <a:p>
            <a:pPr marL="228600" indent="-228600" algn="ctr"/>
            <a:endParaRPr lang="da-DK" sz="3600" b="1" dirty="0">
              <a:latin typeface="Rockwell Extra Bold" pitchFamily="18" charset="0"/>
            </a:endParaRPr>
          </a:p>
        </p:txBody>
      </p:sp>
      <p:pic>
        <p:nvPicPr>
          <p:cNvPr id="2056" name="Picture 10" descr="TUR_logo_revideret_august2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6453188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350" y="1989138"/>
            <a:ext cx="6985000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da-DK" sz="2800" b="1" dirty="0" smtClean="0"/>
              <a:t>AT censorordninger for kran og gaffeltruck</a:t>
            </a:r>
          </a:p>
          <a:p>
            <a:pPr lvl="1"/>
            <a:endParaRPr lang="da-DK" sz="2800" dirty="0" smtClean="0"/>
          </a:p>
          <a:p>
            <a:r>
              <a:rPr lang="da-DK" dirty="0" smtClean="0"/>
              <a:t>Grundlaget for censorvejledningerne findes i Arbejdstilsynets bekendtgørelse nr. 1088 af 28. november 2011, om arbejdsmiljøfaglige uddannelser, §23:</a:t>
            </a:r>
          </a:p>
          <a:p>
            <a:r>
              <a:rPr lang="da-DK" dirty="0" smtClean="0"/>
              <a:t> </a:t>
            </a:r>
          </a:p>
          <a:p>
            <a:r>
              <a:rPr lang="da-DK" sz="1100" b="1" dirty="0" smtClean="0"/>
              <a:t>§ 23.</a:t>
            </a:r>
            <a:r>
              <a:rPr lang="da-DK" sz="1100" dirty="0" smtClean="0"/>
              <a:t> De i kapitel 2 nævnte certifikater udstedes i henhold til lov om arbejdsmarkedsuddannelser af uddannelsesinstitutioner godkendt i henhold til lov om arbejdsmarkedsuddannelser eller i henhold til erhvervsuddannelseslovgivningen efter bestået prøve. </a:t>
            </a:r>
            <a:br>
              <a:rPr lang="da-DK" sz="1100" dirty="0" smtClean="0"/>
            </a:br>
            <a:r>
              <a:rPr lang="da-DK" sz="1100" dirty="0" smtClean="0"/>
              <a:t/>
            </a:r>
            <a:br>
              <a:rPr lang="da-DK" sz="1100" dirty="0" smtClean="0"/>
            </a:br>
            <a:r>
              <a:rPr lang="da-DK" sz="1100" dirty="0" smtClean="0"/>
              <a:t>Stk. 2. Direktøren for </a:t>
            </a:r>
            <a:r>
              <a:rPr lang="da-DK" sz="1100" b="1" dirty="0" smtClean="0"/>
              <a:t>Arbejdstilsynet fastsætter omfanget af kravene til prøven for de enkelte certifikattyper</a:t>
            </a:r>
            <a:r>
              <a:rPr lang="da-DK" sz="1100" dirty="0" smtClean="0"/>
              <a:t>. </a:t>
            </a:r>
            <a:br>
              <a:rPr lang="da-DK" sz="1100" dirty="0" smtClean="0"/>
            </a:br>
            <a:r>
              <a:rPr lang="da-DK" sz="1100" dirty="0" smtClean="0"/>
              <a:t/>
            </a:r>
            <a:br>
              <a:rPr lang="da-DK" sz="1100" dirty="0" smtClean="0"/>
            </a:br>
            <a:r>
              <a:rPr lang="da-DK" sz="1100" dirty="0" smtClean="0"/>
              <a:t>Stk. 3. De nærmere </a:t>
            </a:r>
            <a:r>
              <a:rPr lang="da-DK" sz="1100" b="1" dirty="0" smtClean="0"/>
              <a:t>krav til prøven udspecificeres og følger af de censorvejledninger, som det relevante efteruddannelsesudvalg nedsat i henhold til lov om arbejdsmarkedsuddannelser eller det relevante faglige udvalg nedsat i henhold til erhvervsuddannelseslovgivningen udarbejder i samarbejde med Arbejdstilsynet</a:t>
            </a:r>
            <a:r>
              <a:rPr lang="da-DK" sz="1100" dirty="0" smtClean="0"/>
              <a:t>. Uddannelsesinstitutionerne skal følge kravene i censorvejledningerne.</a:t>
            </a: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0" name="Billede 9" descr="stor-mobil-kran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95536" y="188640"/>
            <a:ext cx="1728192" cy="1296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827584" y="1484784"/>
            <a:ext cx="774065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da-DK" sz="2800" b="1" dirty="0" smtClean="0"/>
              <a:t>AT censorordninger for kran og gaffeltruck</a:t>
            </a:r>
          </a:p>
          <a:p>
            <a:pPr lvl="1">
              <a:defRPr/>
            </a:pPr>
            <a:endParaRPr lang="da-DK" sz="2800" dirty="0" smtClean="0"/>
          </a:p>
          <a:p>
            <a:pPr lvl="1">
              <a:defRPr/>
            </a:pPr>
            <a:r>
              <a:rPr lang="da-DK" sz="2800" dirty="0" smtClean="0"/>
              <a:t>Hvilke ændringer afstedkommer den nye censorordning?</a:t>
            </a:r>
          </a:p>
          <a:p>
            <a:pPr marL="914400" lvl="1" indent="-457200">
              <a:buAutoNum type="arabicParenR"/>
              <a:defRPr/>
            </a:pPr>
            <a:r>
              <a:rPr lang="da-DK" sz="2000" u="sng" dirty="0" smtClean="0"/>
              <a:t>Begrebet skoleudpeget censor forsvinder. </a:t>
            </a:r>
            <a:r>
              <a:rPr lang="da-DK" sz="2000" dirty="0" smtClean="0"/>
              <a:t>Ved prøven medvirker en eksaminator og en </a:t>
            </a:r>
            <a:r>
              <a:rPr lang="da-DK" sz="2000" dirty="0" err="1" smtClean="0"/>
              <a:t>At-censor</a:t>
            </a:r>
            <a:r>
              <a:rPr lang="da-DK" sz="2000" dirty="0" smtClean="0"/>
              <a:t>. En </a:t>
            </a:r>
            <a:r>
              <a:rPr lang="da-DK" sz="2000" dirty="0" err="1" smtClean="0"/>
              <a:t>At-censor</a:t>
            </a:r>
            <a:r>
              <a:rPr lang="da-DK" sz="2000" dirty="0" smtClean="0"/>
              <a:t> må ikke bedømme prøver på egen skole. Prøven foregår i øvrigt efter reglerne i BEK 262 af 20/03/2007 (bekendtgørelse om karakterskala og anden bedømmelse).</a:t>
            </a:r>
          </a:p>
          <a:p>
            <a:pPr marL="914400" lvl="1" indent="-457200">
              <a:buFontTx/>
              <a:buAutoNum type="arabicParenR"/>
              <a:defRPr/>
            </a:pPr>
            <a:r>
              <a:rPr lang="da-DK" sz="2000" u="sng" dirty="0" smtClean="0"/>
              <a:t>Overgangsordning for de nuværende skoleudpegede censorer. </a:t>
            </a:r>
            <a:r>
              <a:rPr lang="da-DK" sz="2000" dirty="0" smtClean="0"/>
              <a:t>De nuværende skoleudpegede censorer tilbydes en – lempelig - overgangsordning således at de kan blive </a:t>
            </a:r>
            <a:r>
              <a:rPr lang="da-DK" sz="2000" dirty="0" err="1" smtClean="0"/>
              <a:t>At-godkendt</a:t>
            </a:r>
            <a:r>
              <a:rPr lang="da-DK" sz="2000" dirty="0" smtClean="0"/>
              <a:t>.</a:t>
            </a:r>
          </a:p>
          <a:p>
            <a:pPr marL="914400" lvl="1" indent="-457200">
              <a:buAutoNum type="arabicParenR"/>
              <a:defRPr/>
            </a:pPr>
            <a:endParaRPr lang="da-DK" sz="2000" dirty="0" smtClean="0"/>
          </a:p>
          <a:p>
            <a:pPr marL="914400" lvl="1" indent="-457200">
              <a:buAutoNum type="arabicParenR"/>
              <a:defRPr/>
            </a:pPr>
            <a:endParaRPr lang="da-DK" sz="2000" dirty="0" smtClean="0"/>
          </a:p>
          <a:p>
            <a:pPr marL="914400" lvl="1" indent="-457200">
              <a:buAutoNum type="arabicParenR"/>
              <a:defRPr/>
            </a:pPr>
            <a:endParaRPr lang="da-DK" sz="2000" dirty="0" smtClean="0"/>
          </a:p>
          <a:p>
            <a:pPr marL="914400" lvl="1" indent="-457200">
              <a:buAutoNum type="arabicParenR"/>
              <a:defRPr/>
            </a:pPr>
            <a:endParaRPr lang="da-DK" sz="2000" dirty="0" smtClean="0"/>
          </a:p>
          <a:p>
            <a:pPr lvl="1">
              <a:defRPr/>
            </a:pPr>
            <a:endParaRPr lang="da-DK" sz="2000" b="1" dirty="0">
              <a:solidFill>
                <a:srgbClr val="FF0000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0" name="Billede 9" descr="stor-mobil-kran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95536" y="188640"/>
            <a:ext cx="1728192" cy="1296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827584" y="1484784"/>
            <a:ext cx="774065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da-DK" sz="2800" b="1" dirty="0" smtClean="0"/>
              <a:t>AT censorordninger for kran og gaffeltruck</a:t>
            </a:r>
          </a:p>
          <a:p>
            <a:pPr lvl="1">
              <a:defRPr/>
            </a:pPr>
            <a:endParaRPr lang="da-DK" sz="2800" dirty="0" smtClean="0"/>
          </a:p>
          <a:p>
            <a:pPr lvl="1">
              <a:defRPr/>
            </a:pPr>
            <a:r>
              <a:rPr lang="da-DK" sz="2800" dirty="0" smtClean="0"/>
              <a:t>Hvilke ændringer afstedkommer den nye censorordning?</a:t>
            </a:r>
          </a:p>
          <a:p>
            <a:pPr lvl="1">
              <a:defRPr/>
            </a:pPr>
            <a:endParaRPr lang="da-DK" sz="2800" dirty="0" smtClean="0"/>
          </a:p>
          <a:p>
            <a:pPr marL="914400" lvl="1" indent="-457200">
              <a:buAutoNum type="arabicParenR" startAt="3"/>
              <a:defRPr/>
            </a:pPr>
            <a:r>
              <a:rPr lang="da-DK" sz="2000" u="sng" dirty="0" smtClean="0"/>
              <a:t>Faglærerne SKAL ikke være </a:t>
            </a:r>
            <a:r>
              <a:rPr lang="da-DK" sz="2000" u="sng" dirty="0" err="1" smtClean="0"/>
              <a:t>At-godkendte</a:t>
            </a:r>
            <a:r>
              <a:rPr lang="da-DK" sz="2000" u="sng" dirty="0" smtClean="0"/>
              <a:t> censorer. </a:t>
            </a:r>
            <a:r>
              <a:rPr lang="da-DK" sz="2000" dirty="0" smtClean="0"/>
              <a:t>Faglærerne fungerer som eksaminator ved certifikatprøven og behøver derfor ikke </a:t>
            </a:r>
            <a:r>
              <a:rPr lang="da-DK" sz="2000" dirty="0" err="1" smtClean="0"/>
              <a:t>At-godkendelse</a:t>
            </a:r>
            <a:r>
              <a:rPr lang="da-DK" sz="2000" dirty="0" smtClean="0"/>
              <a:t>. </a:t>
            </a:r>
            <a:endParaRPr lang="da-DK" sz="2000" u="sng" dirty="0" smtClean="0"/>
          </a:p>
          <a:p>
            <a:pPr marL="914400" lvl="1" indent="-457200">
              <a:buAutoNum type="arabicParenR" startAt="3"/>
              <a:defRPr/>
            </a:pPr>
            <a:r>
              <a:rPr lang="da-DK" sz="2000" u="sng" dirty="0" smtClean="0"/>
              <a:t>Ingen ændringer </a:t>
            </a:r>
            <a:r>
              <a:rPr lang="da-DK" sz="2000" dirty="0" smtClean="0"/>
              <a:t>i forhold til </a:t>
            </a:r>
            <a:r>
              <a:rPr lang="da-DK" sz="2000" u="sng" dirty="0" smtClean="0"/>
              <a:t>opretholdelse</a:t>
            </a:r>
            <a:r>
              <a:rPr lang="da-DK" sz="2000" dirty="0" smtClean="0"/>
              <a:t> af </a:t>
            </a:r>
            <a:r>
              <a:rPr lang="da-DK" sz="2000" dirty="0" err="1" smtClean="0"/>
              <a:t>At-godkendelser</a:t>
            </a:r>
            <a:r>
              <a:rPr lang="da-DK" sz="2000" dirty="0" smtClean="0"/>
              <a:t> (deltage på konferencer mv.) og i forhold til </a:t>
            </a:r>
            <a:r>
              <a:rPr lang="da-DK" sz="2000" u="sng" dirty="0" smtClean="0"/>
              <a:t>godkendelse af nye </a:t>
            </a:r>
            <a:r>
              <a:rPr lang="da-DK" sz="2000" dirty="0" err="1" smtClean="0"/>
              <a:t>At-censorer</a:t>
            </a:r>
            <a:r>
              <a:rPr lang="da-DK" sz="2000" dirty="0" smtClean="0"/>
              <a:t> (særlig teoriprøve og evt. praktisk prøve).</a:t>
            </a:r>
          </a:p>
          <a:p>
            <a:pPr marL="914400" lvl="1" indent="-457200">
              <a:defRPr/>
            </a:pPr>
            <a:endParaRPr lang="da-DK" sz="2000" dirty="0" smtClean="0"/>
          </a:p>
          <a:p>
            <a:pPr marL="914400" lvl="1" indent="-457200">
              <a:buAutoNum type="arabicParenR"/>
              <a:defRPr/>
            </a:pPr>
            <a:endParaRPr lang="da-DK" sz="2000" dirty="0" smtClean="0"/>
          </a:p>
          <a:p>
            <a:pPr marL="914400" lvl="1" indent="-457200">
              <a:buAutoNum type="arabicParenR"/>
              <a:defRPr/>
            </a:pPr>
            <a:endParaRPr lang="da-DK" sz="2000" dirty="0" smtClean="0"/>
          </a:p>
          <a:p>
            <a:pPr marL="914400" lvl="1" indent="-457200">
              <a:buAutoNum type="arabicParenR"/>
              <a:defRPr/>
            </a:pPr>
            <a:endParaRPr lang="da-DK" sz="2000" dirty="0" smtClean="0"/>
          </a:p>
          <a:p>
            <a:pPr marL="914400" lvl="1" indent="-457200">
              <a:buAutoNum type="arabicParenR"/>
              <a:defRPr/>
            </a:pPr>
            <a:endParaRPr lang="da-DK" sz="2000" dirty="0" smtClean="0"/>
          </a:p>
          <a:p>
            <a:pPr lvl="1">
              <a:defRPr/>
            </a:pPr>
            <a:endParaRPr lang="da-DK" sz="2000" b="1" dirty="0">
              <a:solidFill>
                <a:srgbClr val="FF0000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0" name="Billede 9" descr="stor-mobil-kran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95536" y="188640"/>
            <a:ext cx="1728192" cy="1296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350" y="1989138"/>
            <a:ext cx="6985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da-DK" sz="2800" b="1" dirty="0" smtClean="0"/>
              <a:t>AT censorordninger for kran og gaffeltruck</a:t>
            </a:r>
          </a:p>
          <a:p>
            <a:pPr lvl="1"/>
            <a:endParaRPr lang="da-DK" sz="2800" dirty="0" smtClean="0"/>
          </a:p>
          <a:p>
            <a:pPr lvl="1">
              <a:defRPr/>
            </a:pPr>
            <a:r>
              <a:rPr lang="da-DK" sz="2800" dirty="0" smtClean="0"/>
              <a:t>Den nye censorvejledning udgør </a:t>
            </a:r>
            <a:r>
              <a:rPr lang="da-DK" sz="2800" u="sng" dirty="0" smtClean="0"/>
              <a:t>ikke</a:t>
            </a:r>
            <a:r>
              <a:rPr lang="da-DK" sz="2800" dirty="0" smtClean="0"/>
              <a:t> en skærpelse af reglerne - tværtimod!</a:t>
            </a:r>
          </a:p>
          <a:p>
            <a:pPr lvl="1">
              <a:defRPr/>
            </a:pPr>
            <a:endParaRPr lang="da-DK" sz="2800" b="1" dirty="0"/>
          </a:p>
          <a:p>
            <a:pPr marL="457200" indent="-457200">
              <a:buFont typeface="+mj-lt"/>
              <a:buAutoNum type="alphaLcParenR"/>
              <a:defRPr/>
            </a:pPr>
            <a:r>
              <a:rPr lang="da-DK" sz="2400" dirty="0" smtClean="0">
                <a:latin typeface="+mn-lt"/>
              </a:rPr>
              <a:t>Ingen formelle krav (fra Arbejdstilsynet) til faglærernes kvalifikationer – heller ikke i forhold til at fungere som eksaminator.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da-DK" sz="2400" dirty="0" smtClean="0"/>
              <a:t>Ingen krav til maskiner og udstyr i forhold undervisningen – kun i forhold til prøven.</a:t>
            </a:r>
            <a:endParaRPr lang="da-DK" sz="2400" dirty="0" smtClean="0">
              <a:latin typeface="+mn-lt"/>
            </a:endParaRPr>
          </a:p>
          <a:p>
            <a:pPr marL="457200" indent="-457200">
              <a:buFont typeface="+mj-lt"/>
              <a:buAutoNum type="alphaLcParenR"/>
              <a:defRPr/>
            </a:pPr>
            <a:endParaRPr lang="da-DK" sz="2000" dirty="0" smtClean="0">
              <a:latin typeface="+mn-lt"/>
            </a:endParaRPr>
          </a:p>
          <a:p>
            <a:pPr>
              <a:defRPr/>
            </a:pPr>
            <a:endParaRPr lang="da-DK" sz="20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0" name="Billede 9" descr="stor-mobil-kran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95536" y="188640"/>
            <a:ext cx="1728192" cy="1296144"/>
          </a:xfrm>
          <a:prstGeom prst="rect">
            <a:avLst/>
          </a:prstGeom>
        </p:spPr>
      </p:pic>
      <p:pic>
        <p:nvPicPr>
          <p:cNvPr id="11" name="Billede 10" descr="imagesCARTJKYP.jpg"/>
          <p:cNvPicPr>
            <a:picLocks noChangeAspect="1"/>
          </p:cNvPicPr>
          <p:nvPr/>
        </p:nvPicPr>
        <p:blipFill>
          <a:blip r:embed="rId7" cstate="print">
            <a:lum bright="40000" contrast="-40000"/>
          </a:blip>
          <a:stretch>
            <a:fillRect/>
          </a:stretch>
        </p:blipFill>
        <p:spPr>
          <a:xfrm>
            <a:off x="2411760" y="188640"/>
            <a:ext cx="1737544" cy="13014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350" y="1989138"/>
            <a:ext cx="6985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da-DK" sz="2800" b="1" dirty="0" smtClean="0"/>
              <a:t>AT censorordninger for kran og gaffeltruck</a:t>
            </a:r>
          </a:p>
          <a:p>
            <a:pPr lvl="1">
              <a:defRPr/>
            </a:pPr>
            <a:endParaRPr lang="da-DK" sz="2800" dirty="0" smtClean="0"/>
          </a:p>
          <a:p>
            <a:pPr lvl="1">
              <a:defRPr/>
            </a:pPr>
            <a:r>
              <a:rPr lang="da-DK" sz="2800" dirty="0" smtClean="0"/>
              <a:t>…det rejser naturligvis et stort spørgsmål:</a:t>
            </a:r>
          </a:p>
          <a:p>
            <a:pPr lvl="1">
              <a:defRPr/>
            </a:pPr>
            <a:endParaRPr lang="da-DK" sz="2800" dirty="0" smtClean="0"/>
          </a:p>
          <a:p>
            <a:pPr lvl="1">
              <a:defRPr/>
            </a:pPr>
            <a:r>
              <a:rPr lang="da-DK" sz="2800" b="1" i="1" dirty="0" smtClean="0"/>
              <a:t>Hvordan vil skolerne fremover sikre og dokumentere kvaliteten i forhold til faglærerkvalifikationer, maskiner og  udstyr?</a:t>
            </a:r>
          </a:p>
          <a:p>
            <a:pPr lvl="1">
              <a:defRPr/>
            </a:pPr>
            <a:endParaRPr lang="da-DK" sz="2800" b="1" dirty="0"/>
          </a:p>
          <a:p>
            <a:pPr>
              <a:defRPr/>
            </a:pPr>
            <a:endParaRPr lang="da-DK" sz="20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0" name="Billede 9" descr="stor-mobil-kran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95536" y="188640"/>
            <a:ext cx="1728192" cy="1296144"/>
          </a:xfrm>
          <a:prstGeom prst="rect">
            <a:avLst/>
          </a:prstGeom>
        </p:spPr>
      </p:pic>
      <p:pic>
        <p:nvPicPr>
          <p:cNvPr id="11" name="Billede 10" descr="imagesCARTJKYP.jpg"/>
          <p:cNvPicPr>
            <a:picLocks noChangeAspect="1"/>
          </p:cNvPicPr>
          <p:nvPr/>
        </p:nvPicPr>
        <p:blipFill>
          <a:blip r:embed="rId7" cstate="print">
            <a:lum bright="40000" contrast="-40000"/>
          </a:blip>
          <a:stretch>
            <a:fillRect/>
          </a:stretch>
        </p:blipFill>
        <p:spPr>
          <a:xfrm>
            <a:off x="2411760" y="188640"/>
            <a:ext cx="1737544" cy="13014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350" y="1989138"/>
            <a:ext cx="6985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da-DK" sz="2800" b="1" dirty="0" smtClean="0"/>
              <a:t>AT censorordninger for kran og gaffeltruck</a:t>
            </a:r>
          </a:p>
          <a:p>
            <a:pPr lvl="1"/>
            <a:endParaRPr lang="da-DK" sz="2800" dirty="0" smtClean="0"/>
          </a:p>
          <a:p>
            <a:pPr lvl="1">
              <a:defRPr/>
            </a:pPr>
            <a:r>
              <a:rPr lang="da-DK" sz="2800" dirty="0" smtClean="0"/>
              <a:t>Dialog med skolerne.</a:t>
            </a:r>
          </a:p>
          <a:p>
            <a:pPr lvl="1">
              <a:defRPr/>
            </a:pPr>
            <a:endParaRPr lang="da-DK" sz="2800" b="1" dirty="0" smtClean="0">
              <a:latin typeface="+mn-lt"/>
            </a:endParaRPr>
          </a:p>
          <a:p>
            <a:pPr lvl="1"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Hvad er TURs rolle?</a:t>
            </a:r>
          </a:p>
          <a:p>
            <a:pPr lvl="1">
              <a:defRPr/>
            </a:pPr>
            <a:endParaRPr lang="da-DK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Er censorvejledningerne i TUR ”skrappere” end andre certifikatområder?</a:t>
            </a:r>
            <a:endParaRPr lang="da-DK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0" name="Billede 9" descr="stor-mobil-kran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95536" y="188640"/>
            <a:ext cx="1728192" cy="1296144"/>
          </a:xfrm>
          <a:prstGeom prst="rect">
            <a:avLst/>
          </a:prstGeom>
        </p:spPr>
      </p:pic>
      <p:pic>
        <p:nvPicPr>
          <p:cNvPr id="11" name="Billede 10" descr="imagesCARTJKYP.jpg"/>
          <p:cNvPicPr>
            <a:picLocks noChangeAspect="1"/>
          </p:cNvPicPr>
          <p:nvPr/>
        </p:nvPicPr>
        <p:blipFill>
          <a:blip r:embed="rId7" cstate="print">
            <a:lum bright="40000" contrast="-40000"/>
          </a:blip>
          <a:stretch>
            <a:fillRect/>
          </a:stretch>
        </p:blipFill>
        <p:spPr>
          <a:xfrm>
            <a:off x="6948264" y="5228922"/>
            <a:ext cx="1737544" cy="13014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350" y="1989138"/>
            <a:ext cx="6985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da-DK" sz="2800" b="1" dirty="0" smtClean="0"/>
              <a:t>AT censorordninger for kran og gaffeltruck</a:t>
            </a:r>
          </a:p>
          <a:p>
            <a:pPr lvl="1"/>
            <a:endParaRPr lang="da-DK" sz="2800" dirty="0" smtClean="0"/>
          </a:p>
          <a:p>
            <a:pPr lvl="1">
              <a:defRPr/>
            </a:pPr>
            <a:r>
              <a:rPr lang="da-DK" sz="2800" dirty="0" smtClean="0"/>
              <a:t>Økonomi?</a:t>
            </a:r>
          </a:p>
          <a:p>
            <a:pPr lvl="1">
              <a:defRPr/>
            </a:pPr>
            <a:endParaRPr lang="da-DK" sz="2800" b="1" dirty="0" smtClean="0">
              <a:latin typeface="+mn-lt"/>
            </a:endParaRPr>
          </a:p>
          <a:p>
            <a:pPr lvl="1"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Censorer fra erhvervslivet.</a:t>
            </a:r>
            <a:endParaRPr lang="da-DK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0" name="Billede 9" descr="stor-mobil-kran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95536" y="188640"/>
            <a:ext cx="1728192" cy="1296144"/>
          </a:xfrm>
          <a:prstGeom prst="rect">
            <a:avLst/>
          </a:prstGeom>
        </p:spPr>
      </p:pic>
      <p:pic>
        <p:nvPicPr>
          <p:cNvPr id="11" name="Billede 10" descr="imagesCARTJKYP.jpg"/>
          <p:cNvPicPr>
            <a:picLocks noChangeAspect="1"/>
          </p:cNvPicPr>
          <p:nvPr/>
        </p:nvPicPr>
        <p:blipFill>
          <a:blip r:embed="rId7" cstate="print">
            <a:lum bright="40000" contrast="-40000"/>
          </a:blip>
          <a:stretch>
            <a:fillRect/>
          </a:stretch>
        </p:blipFill>
        <p:spPr>
          <a:xfrm>
            <a:off x="6948264" y="5228922"/>
            <a:ext cx="1737544" cy="13014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648" y="1484784"/>
            <a:ext cx="6985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Generelle </a:t>
            </a:r>
            <a:r>
              <a:rPr lang="da-DK" sz="2800" b="1" dirty="0">
                <a:latin typeface="Arial" pitchFamily="34" charset="0"/>
                <a:cs typeface="Arial" pitchFamily="34" charset="0"/>
              </a:rPr>
              <a:t>problemstillinger i AMU. </a:t>
            </a:r>
          </a:p>
          <a:p>
            <a:pPr lvl="1"/>
            <a:r>
              <a:rPr lang="da-DK" sz="2800" dirty="0" smtClean="0"/>
              <a:t>TUR faglæreruddannelser 2013 – program offentliggjort</a:t>
            </a:r>
          </a:p>
          <a:p>
            <a:pPr lvl="1"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19572" t="9086" r="20579" b="8835"/>
          <a:stretch>
            <a:fillRect/>
          </a:stretch>
        </p:blipFill>
        <p:spPr bwMode="auto">
          <a:xfrm>
            <a:off x="2627784" y="2996952"/>
            <a:ext cx="4116457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 l="31709" t="37994" r="23215" b="55692"/>
          <a:stretch>
            <a:fillRect/>
          </a:stretch>
        </p:blipFill>
        <p:spPr bwMode="auto">
          <a:xfrm>
            <a:off x="827583" y="188640"/>
            <a:ext cx="805607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350" y="1989138"/>
            <a:ext cx="6985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Generelle </a:t>
            </a:r>
            <a:r>
              <a:rPr lang="da-DK" sz="2800" b="1" dirty="0">
                <a:latin typeface="Arial" pitchFamily="34" charset="0"/>
                <a:cs typeface="Arial" pitchFamily="34" charset="0"/>
              </a:rPr>
              <a:t>problemstillinger i AMU. </a:t>
            </a:r>
          </a:p>
          <a:p>
            <a:pPr lvl="1"/>
            <a:r>
              <a:rPr lang="da-DK" sz="2800" dirty="0" smtClean="0"/>
              <a:t>AMU kurs – TUR går nu ind i dette projekt </a:t>
            </a:r>
          </a:p>
          <a:p>
            <a:pPr lvl="1"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8" descr="swedish_bus_jpg_991094733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95536" y="332656"/>
            <a:ext cx="3816424" cy="853674"/>
          </a:xfrm>
          <a:prstGeom prst="rect">
            <a:avLst/>
          </a:prstGeom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" descr="TUR_logo_revideret_august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6453188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1619672" y="2996952"/>
            <a:ext cx="6192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 smtClean="0">
                <a:hlinkClick r:id="rId3"/>
              </a:rPr>
              <a:t>http://www.amukurs.dk/</a:t>
            </a:r>
            <a:endParaRPr lang="da-DK" sz="4400" dirty="0" smtClean="0"/>
          </a:p>
          <a:p>
            <a:endParaRPr lang="da-DK" sz="4400" dirty="0"/>
          </a:p>
        </p:txBody>
      </p:sp>
      <p:sp>
        <p:nvSpPr>
          <p:cNvPr id="9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2012</a:t>
            </a:r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0472" t="6206" r="20579" b="13875"/>
          <a:stretch>
            <a:fillRect/>
          </a:stretch>
        </p:blipFill>
        <p:spPr bwMode="auto">
          <a:xfrm>
            <a:off x="1763688" y="764704"/>
            <a:ext cx="2088232" cy="17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337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51521" t="4046" r="9329" b="8115"/>
          <a:stretch>
            <a:fillRect/>
          </a:stretch>
        </p:blipFill>
        <p:spPr bwMode="auto">
          <a:xfrm>
            <a:off x="3635896" y="404664"/>
            <a:ext cx="4159347" cy="5832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0" name="Billede 9" descr="imagesCAYB2OHJ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95536" y="188640"/>
            <a:ext cx="1612979" cy="1152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" descr="TUR_logo_revideret_august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6453188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1907704" y="692696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800" b="1" dirty="0" smtClean="0"/>
              <a:t>AMU KURS</a:t>
            </a:r>
            <a:endParaRPr lang="da-DK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0472" t="6206" r="20579" b="13875"/>
          <a:stretch>
            <a:fillRect/>
          </a:stretch>
        </p:blipFill>
        <p:spPr bwMode="auto">
          <a:xfrm>
            <a:off x="1979712" y="1412776"/>
            <a:ext cx="5577052" cy="472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350" y="1989138"/>
            <a:ext cx="6985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Generelle </a:t>
            </a:r>
            <a:r>
              <a:rPr lang="da-DK" sz="2800" b="1" dirty="0">
                <a:latin typeface="Arial" pitchFamily="34" charset="0"/>
                <a:cs typeface="Arial" pitchFamily="34" charset="0"/>
              </a:rPr>
              <a:t>problemstillinger i AMU. </a:t>
            </a:r>
          </a:p>
          <a:p>
            <a:pPr lvl="1"/>
            <a:r>
              <a:rPr lang="da-DK" sz="2800" u="sng" dirty="0" err="1" smtClean="0">
                <a:hlinkClick r:id="rId5"/>
              </a:rPr>
              <a:t>www.meritvejen.dk</a:t>
            </a:r>
            <a:r>
              <a:rPr lang="da-DK" sz="2800" dirty="0" smtClean="0"/>
              <a:t> </a:t>
            </a:r>
          </a:p>
          <a:p>
            <a:pPr lvl="1"/>
            <a:endParaRPr lang="da-DK" sz="2800" dirty="0" smtClean="0"/>
          </a:p>
          <a:p>
            <a:pPr lvl="1"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8" descr="swedish_bus_jpg_991094733.jpg"/>
          <p:cNvPicPr>
            <a:picLocks noChangeAspect="1"/>
          </p:cNvPicPr>
          <p:nvPr/>
        </p:nvPicPr>
        <p:blipFill>
          <a:blip r:embed="rId7" cstate="print">
            <a:lum bright="40000" contrast="-40000"/>
          </a:blip>
          <a:stretch>
            <a:fillRect/>
          </a:stretch>
        </p:blipFill>
        <p:spPr>
          <a:xfrm>
            <a:off x="395536" y="332656"/>
            <a:ext cx="3816424" cy="853674"/>
          </a:xfrm>
          <a:prstGeom prst="rect">
            <a:avLst/>
          </a:prstGeom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350" y="1989138"/>
            <a:ext cx="6985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20472" t="8366" r="21479" b="4515"/>
          <a:stretch>
            <a:fillRect/>
          </a:stretch>
        </p:blipFill>
        <p:spPr bwMode="auto">
          <a:xfrm>
            <a:off x="1619672" y="665344"/>
            <a:ext cx="6192688" cy="580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75656" y="1268761"/>
            <a:ext cx="6985000" cy="53245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da-DK" sz="2800" b="1" dirty="0" smtClean="0"/>
              <a:t>Nyt af fælles interesse på </a:t>
            </a:r>
            <a:r>
              <a:rPr lang="da-DK" sz="2800" b="1" dirty="0" err="1" smtClean="0"/>
              <a:t>EUD-området</a:t>
            </a:r>
            <a:endParaRPr lang="da-DK" sz="2800" b="1" dirty="0" smtClean="0"/>
          </a:p>
          <a:p>
            <a:pPr lvl="1"/>
            <a:r>
              <a:rPr lang="da-DK" sz="1600" dirty="0" smtClean="0"/>
              <a:t>TUR afventer derfor </a:t>
            </a:r>
            <a:r>
              <a:rPr lang="da-DK" sz="1600" b="1" dirty="0" smtClean="0"/>
              <a:t>det kommende ministerudspil</a:t>
            </a:r>
            <a:r>
              <a:rPr lang="da-DK" sz="1600" dirty="0" smtClean="0"/>
              <a:t>, da dette kan få generel betydning for erhvervsuddannelsernes struktur og indhold i fremtiden. Herunder eventuelle ændringer i antallet af indgange, et ”ungespor” og et ”voksenspor” med kortere praktiktid, de faglige udvalgs rolle m.v.</a:t>
            </a:r>
          </a:p>
          <a:p>
            <a:pPr lvl="1"/>
            <a:endParaRPr lang="da-DK" sz="1600" dirty="0" smtClean="0"/>
          </a:p>
          <a:p>
            <a:pPr lvl="1"/>
            <a:r>
              <a:rPr lang="da-DK" sz="1600" dirty="0" smtClean="0"/>
              <a:t>De grundlæggende og hidtil gældende principper for TURs </a:t>
            </a:r>
            <a:r>
              <a:rPr lang="da-DK" sz="1600" b="1" dirty="0" smtClean="0"/>
              <a:t>meritvejsordning</a:t>
            </a:r>
            <a:r>
              <a:rPr lang="da-DK" sz="1600" dirty="0" smtClean="0"/>
              <a:t> skal fastholdes. Dette betyder at  ”1-1 princippet” skal være det bærende princip (1 uges skoleundervisning skal modsvares af  1 måneds praktik).Dette betyder at den samlede varighed for deltagere som skal gå meritvejen maximalt kan være  12-15 måneder.</a:t>
            </a:r>
          </a:p>
          <a:p>
            <a:pPr lvl="1"/>
            <a:r>
              <a:rPr lang="da-DK" sz="1600" dirty="0" smtClean="0"/>
              <a:t>Den minimale varighed er 4 måneder.</a:t>
            </a:r>
          </a:p>
          <a:p>
            <a:pPr lvl="1"/>
            <a:r>
              <a:rPr lang="da-DK" sz="1600" dirty="0" smtClean="0"/>
              <a:t>Meritvejen er tiltænkt den erfarne tredjedel af arbejdsstyrken.</a:t>
            </a:r>
          </a:p>
          <a:p>
            <a:pPr lvl="1"/>
            <a:r>
              <a:rPr lang="da-DK" sz="1600" dirty="0" smtClean="0"/>
              <a:t>For at fastholde ovennævnte principper, skal der ske ændringer i uddannelsesbekendtgørelsen.</a:t>
            </a:r>
          </a:p>
          <a:p>
            <a:pPr lvl="1">
              <a:defRPr/>
            </a:pPr>
            <a:endParaRPr lang="da-DK" sz="2800" b="1" dirty="0">
              <a:latin typeface="+mn-lt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8" descr="swedish_bus_jpg_991094733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95536" y="332656"/>
            <a:ext cx="3816424" cy="853674"/>
          </a:xfrm>
          <a:prstGeom prst="rect">
            <a:avLst/>
          </a:prstGeom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5445125"/>
            <a:ext cx="5865812" cy="768350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  <a:defRPr/>
            </a:pPr>
            <a:r>
              <a:rPr lang="da-DK" sz="2000" b="1" smtClean="0"/>
              <a:t>Johnny Bengtson</a:t>
            </a:r>
          </a:p>
        </p:txBody>
      </p:sp>
      <p:pic>
        <p:nvPicPr>
          <p:cNvPr id="7" name="Billede 6" descr="Johnny Bents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025" y="1974850"/>
            <a:ext cx="1008063" cy="134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5" name="Billede 7" descr="top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620713"/>
            <a:ext cx="2000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20022" t="6206" r="21929" b="28275"/>
          <a:stretch>
            <a:fillRect/>
          </a:stretch>
        </p:blipFill>
        <p:spPr bwMode="auto">
          <a:xfrm>
            <a:off x="2267744" y="1916832"/>
            <a:ext cx="592048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4"/>
          <p:cNvSpPr>
            <a:spLocks noChangeArrowheads="1"/>
          </p:cNvSpPr>
          <p:nvPr/>
        </p:nvSpPr>
        <p:spPr bwMode="auto">
          <a:xfrm>
            <a:off x="827584" y="548680"/>
            <a:ext cx="388808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>
              <a:latin typeface="Calibri" pitchFamily="34" charset="0"/>
            </a:endParaRPr>
          </a:p>
          <a:p>
            <a:r>
              <a:rPr lang="da-DK" sz="2800" b="1" dirty="0" smtClean="0">
                <a:latin typeface="Arial" pitchFamily="34" charset="0"/>
                <a:cs typeface="Arial" pitchFamily="34" charset="0"/>
              </a:rPr>
              <a:t>Johnny Bengtson</a:t>
            </a:r>
            <a:endParaRPr lang="da-DK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337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6" name="Text Box 580"/>
          <p:cNvSpPr txBox="1">
            <a:spLocks noChangeArrowheads="1"/>
          </p:cNvSpPr>
          <p:nvPr/>
        </p:nvSpPr>
        <p:spPr bwMode="auto">
          <a:xfrm>
            <a:off x="1403648" y="1052736"/>
            <a:ext cx="6110287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da-DK" sz="2800" b="1" dirty="0" smtClean="0">
                <a:latin typeface="Arial" pitchFamily="34" charset="0"/>
                <a:cs typeface="Arial" pitchFamily="34" charset="0"/>
              </a:rPr>
              <a:t>Nyt fra TURs brancheområder</a:t>
            </a:r>
            <a:endParaRPr lang="da-DK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4" name="Picture 1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652462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lede 13" descr="4076-hamburg-havn-i-overhalingsbanen-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2420888"/>
            <a:ext cx="2520280" cy="1686649"/>
          </a:xfrm>
          <a:prstGeom prst="rect">
            <a:avLst/>
          </a:prstGeom>
        </p:spPr>
      </p:pic>
      <p:pic>
        <p:nvPicPr>
          <p:cNvPr id="15" name="Billede 14" descr="DD6B30E08E3D47158433F3F7154F76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4221088"/>
            <a:ext cx="2520280" cy="1890210"/>
          </a:xfrm>
          <a:prstGeom prst="rect">
            <a:avLst/>
          </a:prstGeom>
        </p:spPr>
      </p:pic>
      <p:pic>
        <p:nvPicPr>
          <p:cNvPr id="16" name="Billede 15" descr="ic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592" y="2420888"/>
            <a:ext cx="2482018" cy="1656184"/>
          </a:xfrm>
          <a:prstGeom prst="rect">
            <a:avLst/>
          </a:prstGeom>
        </p:spPr>
      </p:pic>
      <p:pic>
        <p:nvPicPr>
          <p:cNvPr id="17" name="Billede 16" descr="Madrid-lufthavn-venteti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2420888"/>
            <a:ext cx="2282774" cy="1656184"/>
          </a:xfrm>
          <a:prstGeom prst="rect">
            <a:avLst/>
          </a:prstGeom>
        </p:spPr>
      </p:pic>
      <p:pic>
        <p:nvPicPr>
          <p:cNvPr id="19" name="Billede 18" descr="Vadehavet_35_JesperKobb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1880" y="4221088"/>
            <a:ext cx="2304256" cy="1872208"/>
          </a:xfrm>
          <a:prstGeom prst="rect">
            <a:avLst/>
          </a:prstGeom>
        </p:spPr>
      </p:pic>
      <p:pic>
        <p:nvPicPr>
          <p:cNvPr id="20" name="Billede 19" descr="485.png"/>
          <p:cNvPicPr>
            <a:picLocks noChangeAspect="1"/>
          </p:cNvPicPr>
          <p:nvPr/>
        </p:nvPicPr>
        <p:blipFill>
          <a:blip r:embed="rId11" cstate="print"/>
          <a:srcRect l="3571" t="3843" b="3926"/>
          <a:stretch>
            <a:fillRect/>
          </a:stretch>
        </p:blipFill>
        <p:spPr>
          <a:xfrm>
            <a:off x="6012160" y="4221088"/>
            <a:ext cx="1944216" cy="1872208"/>
          </a:xfrm>
          <a:prstGeom prst="rect">
            <a:avLst/>
          </a:prstGeom>
        </p:spPr>
      </p:pic>
      <p:pic>
        <p:nvPicPr>
          <p:cNvPr id="21" name="Billede 20" descr="bile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12360" y="4221088"/>
            <a:ext cx="720080" cy="1872208"/>
          </a:xfrm>
          <a:prstGeom prst="rect">
            <a:avLst/>
          </a:prstGeom>
        </p:spPr>
      </p:pic>
      <p:sp>
        <p:nvSpPr>
          <p:cNvPr id="22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337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6" name="Text Box 580"/>
          <p:cNvSpPr txBox="1">
            <a:spLocks noChangeArrowheads="1"/>
          </p:cNvSpPr>
          <p:nvPr/>
        </p:nvSpPr>
        <p:spPr bwMode="auto">
          <a:xfrm>
            <a:off x="1763688" y="1052736"/>
            <a:ext cx="6110287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da-DK" sz="2800" b="1" dirty="0" smtClean="0">
                <a:latin typeface="Arial" pitchFamily="34" charset="0"/>
                <a:cs typeface="Arial" pitchFamily="34" charset="0"/>
              </a:rPr>
              <a:t>Nyt fra TURs brancheområder</a:t>
            </a:r>
            <a:endParaRPr lang="da-DK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2" name="Billede 13" descr="klippeark_5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132856"/>
            <a:ext cx="31600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Billede 14" descr="Lag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132856"/>
            <a:ext cx="297598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" descr="TUR_logo_revideret_august20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652462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Billede 12" descr="transport.jpg"/>
          <p:cNvPicPr>
            <a:picLocks noChangeAspect="1"/>
          </p:cNvPicPr>
          <p:nvPr/>
        </p:nvPicPr>
        <p:blipFill>
          <a:blip r:embed="rId8" cstate="print"/>
          <a:srcRect l="2149" t="2734" r="1957" b="4317"/>
          <a:stretch>
            <a:fillRect/>
          </a:stretch>
        </p:blipFill>
        <p:spPr bwMode="auto">
          <a:xfrm>
            <a:off x="3059832" y="4005064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19462" name="Rektangel 14"/>
          <p:cNvSpPr>
            <a:spLocks noChangeArrowheads="1"/>
          </p:cNvSpPr>
          <p:nvPr/>
        </p:nvSpPr>
        <p:spPr bwMode="auto">
          <a:xfrm>
            <a:off x="827088" y="1268413"/>
            <a:ext cx="619283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>
              <a:latin typeface="Calibri" pitchFamily="34" charset="0"/>
            </a:endParaRPr>
          </a:p>
          <a:p>
            <a:r>
              <a:rPr lang="da-DK" sz="2800" b="1" dirty="0">
                <a:latin typeface="Arial" pitchFamily="34" charset="0"/>
                <a:cs typeface="Arial" pitchFamily="34" charset="0"/>
              </a:rPr>
              <a:t>Leif Michael Larsen,</a:t>
            </a:r>
          </a:p>
          <a:p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2800" b="1" dirty="0" smtClean="0">
                <a:latin typeface="Arial" pitchFamily="34" charset="0"/>
                <a:cs typeface="Arial" pitchFamily="34" charset="0"/>
              </a:rPr>
              <a:t>Ellen Ellehammer,</a:t>
            </a:r>
          </a:p>
          <a:p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2800" b="1" dirty="0" smtClean="0">
                <a:latin typeface="Arial" pitchFamily="34" charset="0"/>
                <a:cs typeface="Arial" pitchFamily="34" charset="0"/>
              </a:rPr>
              <a:t>Preben Mandrup</a:t>
            </a:r>
            <a:endParaRPr lang="da-DK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4" name="Picture 1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04813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0" descr="pict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4581128"/>
            <a:ext cx="4153272" cy="1506690"/>
          </a:xfrm>
          <a:prstGeom prst="rect">
            <a:avLst/>
          </a:prstGeom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/>
            </a:r>
            <a:br>
              <a:rPr lang="da-DK" sz="3200" b="1" dirty="0" smtClean="0"/>
            </a:br>
            <a:r>
              <a:rPr lang="da-DK" sz="3200" b="1" dirty="0" smtClean="0"/>
              <a:t>Nyt fra lagerområdet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a-DK" sz="2800" b="1" u="sng" dirty="0" smtClean="0">
                <a:latin typeface="Calibri" pitchFamily="34" charset="0"/>
              </a:rPr>
              <a:t>Navision 2009 og </a:t>
            </a:r>
            <a:r>
              <a:rPr lang="da-DK" sz="2800" b="1" u="sng" dirty="0" err="1" smtClean="0">
                <a:latin typeface="Calibri" pitchFamily="34" charset="0"/>
              </a:rPr>
              <a:t>Catellae</a:t>
            </a:r>
            <a:r>
              <a:rPr lang="da-DK" sz="2800" b="1" u="sng" dirty="0" smtClean="0">
                <a:latin typeface="Calibri" pitchFamily="34" charset="0"/>
              </a:rPr>
              <a:t> WMS</a:t>
            </a:r>
          </a:p>
          <a:p>
            <a:pPr>
              <a:buNone/>
            </a:pPr>
            <a:r>
              <a:rPr lang="da-DK" sz="2600" dirty="0" smtClean="0">
                <a:latin typeface="Calibri" pitchFamily="34" charset="0"/>
              </a:rPr>
              <a:t>Planen for implementering er i store træk:</a:t>
            </a:r>
          </a:p>
          <a:p>
            <a:pPr marL="457200" indent="-457200">
              <a:buAutoNum type="alphaLcParenR"/>
            </a:pPr>
            <a:r>
              <a:rPr lang="da-DK" sz="2600" u="sng" dirty="0" smtClean="0">
                <a:latin typeface="Calibri" pitchFamily="34" charset="0"/>
              </a:rPr>
              <a:t>Foråret 2012</a:t>
            </a:r>
            <a:r>
              <a:rPr lang="da-DK" sz="2600" dirty="0" smtClean="0">
                <a:latin typeface="Calibri" pitchFamily="34" charset="0"/>
              </a:rPr>
              <a:t>: Installering af programmet på ”spydspidsskole” – AMU Syd.</a:t>
            </a:r>
          </a:p>
          <a:p>
            <a:pPr marL="457200" indent="-457200">
              <a:buAutoNum type="alphaLcParenR"/>
            </a:pPr>
            <a:r>
              <a:rPr lang="da-DK" sz="2600" u="sng" dirty="0" smtClean="0">
                <a:latin typeface="Calibri" pitchFamily="34" charset="0"/>
              </a:rPr>
              <a:t>August 2012</a:t>
            </a:r>
            <a:r>
              <a:rPr lang="da-DK" sz="2600" dirty="0" smtClean="0">
                <a:latin typeface="Calibri" pitchFamily="34" charset="0"/>
              </a:rPr>
              <a:t>: Referencegruppe (faglærere) afprøver Navision og </a:t>
            </a:r>
            <a:r>
              <a:rPr lang="da-DK" sz="2600" dirty="0" err="1" smtClean="0">
                <a:latin typeface="Calibri" pitchFamily="34" charset="0"/>
              </a:rPr>
              <a:t>Catellae</a:t>
            </a:r>
            <a:r>
              <a:rPr lang="da-DK" sz="2600" dirty="0" smtClean="0">
                <a:latin typeface="Calibri" pitchFamily="34" charset="0"/>
              </a:rPr>
              <a:t> (på AMU Syds installation) med henblik på at justere systemerne.</a:t>
            </a:r>
          </a:p>
          <a:p>
            <a:pPr marL="457200" indent="-457200">
              <a:buAutoNum type="alphaLcParenR"/>
            </a:pPr>
            <a:r>
              <a:rPr lang="da-DK" sz="2600" u="sng" dirty="0" smtClean="0">
                <a:latin typeface="Calibri" pitchFamily="34" charset="0"/>
              </a:rPr>
              <a:t>September – oktober 2012</a:t>
            </a:r>
            <a:r>
              <a:rPr lang="da-DK" sz="2600" dirty="0" smtClean="0">
                <a:latin typeface="Calibri" pitchFamily="34" charset="0"/>
              </a:rPr>
              <a:t>: Navision og </a:t>
            </a:r>
            <a:r>
              <a:rPr lang="da-DK" sz="2600" dirty="0" err="1" smtClean="0">
                <a:latin typeface="Calibri" pitchFamily="34" charset="0"/>
              </a:rPr>
              <a:t>Catellae</a:t>
            </a:r>
            <a:r>
              <a:rPr lang="da-DK" sz="2600" dirty="0" smtClean="0">
                <a:latin typeface="Calibri" pitchFamily="34" charset="0"/>
              </a:rPr>
              <a:t> sendes til referencegruppen for afprøvning på egen skole.</a:t>
            </a:r>
          </a:p>
          <a:p>
            <a:pPr marL="457200" indent="-457200">
              <a:buAutoNum type="alphaLcParenR"/>
            </a:pPr>
            <a:r>
              <a:rPr lang="da-DK" sz="2600" u="sng" dirty="0" smtClean="0">
                <a:latin typeface="Calibri" pitchFamily="34" charset="0"/>
              </a:rPr>
              <a:t>November – december 2012:</a:t>
            </a:r>
            <a:r>
              <a:rPr lang="da-DK" sz="2600" dirty="0" smtClean="0">
                <a:latin typeface="Calibri" pitchFamily="34" charset="0"/>
              </a:rPr>
              <a:t> Referencegruppen mødes med henblik på at drøfte uddannelsesmuligheder (hvordan anvendes systemerne i forhold til AMU og EUD, udvikling af nye uddannelsesmål, uddannelsesmaterialer mv.).</a:t>
            </a:r>
          </a:p>
          <a:p>
            <a:pPr marL="457200" indent="-457200">
              <a:buAutoNum type="alphaLcParenR"/>
            </a:pPr>
            <a:r>
              <a:rPr lang="da-DK" sz="2600" u="sng" dirty="0" smtClean="0">
                <a:latin typeface="Calibri" pitchFamily="34" charset="0"/>
              </a:rPr>
              <a:t>Ultimo januar 2013</a:t>
            </a:r>
            <a:r>
              <a:rPr lang="da-DK" sz="2600" dirty="0" smtClean="0">
                <a:latin typeface="Calibri" pitchFamily="34" charset="0"/>
              </a:rPr>
              <a:t>: Referencegruppen afprøver endelig </a:t>
            </a:r>
            <a:r>
              <a:rPr lang="da-DK" sz="2600" dirty="0" err="1" smtClean="0">
                <a:latin typeface="Calibri" pitchFamily="34" charset="0"/>
              </a:rPr>
              <a:t>setup</a:t>
            </a:r>
            <a:r>
              <a:rPr lang="da-DK" sz="2600" dirty="0" smtClean="0">
                <a:latin typeface="Calibri" pitchFamily="34" charset="0"/>
              </a:rPr>
              <a:t> og præsenteres for HT løsning.</a:t>
            </a:r>
          </a:p>
          <a:p>
            <a:pPr marL="457200" indent="-457200">
              <a:buAutoNum type="alphaLcParenR"/>
            </a:pPr>
            <a:r>
              <a:rPr lang="da-DK" sz="2600" u="sng" dirty="0" smtClean="0">
                <a:latin typeface="Calibri" pitchFamily="34" charset="0"/>
              </a:rPr>
              <a:t>Januar – marts 2013</a:t>
            </a:r>
            <a:r>
              <a:rPr lang="da-DK" sz="2600" dirty="0" smtClean="0">
                <a:latin typeface="Calibri" pitchFamily="34" charset="0"/>
              </a:rPr>
              <a:t>: Fortsat afprøvning af systemerne samt tilpasning/udvikling  af uddannelser og undervisningsmateriale.</a:t>
            </a:r>
          </a:p>
          <a:p>
            <a:pPr marL="457200" indent="-457200">
              <a:buAutoNum type="alphaLcParenR"/>
            </a:pPr>
            <a:r>
              <a:rPr lang="da-DK" sz="2600" u="sng" dirty="0" smtClean="0">
                <a:latin typeface="Calibri" pitchFamily="34" charset="0"/>
              </a:rPr>
              <a:t>Medio marts 2013</a:t>
            </a:r>
            <a:r>
              <a:rPr lang="da-DK" sz="2600" dirty="0" smtClean="0">
                <a:latin typeface="Calibri" pitchFamily="34" charset="0"/>
              </a:rPr>
              <a:t>: Referencegruppen mødes og gennemgår/drøfter undervisningsmateriale/uddannelser og HT. Derefter udsendes endelig image til alle skoler (i konsortiet).</a:t>
            </a:r>
          </a:p>
          <a:p>
            <a:pPr marL="457200" indent="-457200">
              <a:buAutoNum type="alphaLcParenR"/>
            </a:pPr>
            <a:r>
              <a:rPr lang="da-DK" sz="2600" u="sng" dirty="0" smtClean="0">
                <a:latin typeface="Calibri" pitchFamily="34" charset="0"/>
              </a:rPr>
              <a:t>April 2013</a:t>
            </a:r>
            <a:r>
              <a:rPr lang="da-DK" sz="2600" dirty="0" smtClean="0">
                <a:latin typeface="Calibri" pitchFamily="34" charset="0"/>
              </a:rPr>
              <a:t>: Faglæreruddannelse – åben for alle.</a:t>
            </a:r>
          </a:p>
          <a:p>
            <a:pPr marL="457200" indent="-457200">
              <a:buAutoNum type="alphaLcParenR"/>
            </a:pPr>
            <a:r>
              <a:rPr lang="da-DK" sz="2600" u="sng" dirty="0" smtClean="0">
                <a:latin typeface="Calibri" pitchFamily="34" charset="0"/>
              </a:rPr>
              <a:t>Maj – august 2013</a:t>
            </a:r>
            <a:r>
              <a:rPr lang="da-DK" sz="2600" dirty="0" smtClean="0">
                <a:latin typeface="Calibri" pitchFamily="34" charset="0"/>
              </a:rPr>
              <a:t>: Fortsat udvikling af uddannelser og undervisningsmateriale.</a:t>
            </a:r>
          </a:p>
          <a:p>
            <a:pPr marL="457200" indent="-457200">
              <a:buAutoNum type="alphaLcParenR"/>
            </a:pPr>
            <a:endParaRPr lang="da-DK" sz="2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endParaRPr lang="da-DK" sz="2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endParaRPr lang="da-DK" sz="2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endParaRPr lang="da-DK" sz="2400" dirty="0" smtClean="0">
              <a:latin typeface="Calibri" pitchFamily="34" charset="0"/>
            </a:endParaRPr>
          </a:p>
          <a:p>
            <a:endParaRPr lang="da-DK" dirty="0"/>
          </a:p>
        </p:txBody>
      </p:sp>
      <p:pic>
        <p:nvPicPr>
          <p:cNvPr id="4" name="Picture 12" descr="TUR_logo_revideret_august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/>
            </a:r>
            <a:br>
              <a:rPr lang="da-DK" sz="3200" b="1" dirty="0" smtClean="0"/>
            </a:br>
            <a:r>
              <a:rPr lang="da-DK" sz="3200" b="1" dirty="0" smtClean="0"/>
              <a:t>Nyt fra lagerområdet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a-DK" sz="2800" b="1" dirty="0" smtClean="0">
                <a:latin typeface="Calibri" pitchFamily="34" charset="0"/>
              </a:rPr>
              <a:t>Registrering på gaffeltruckcertifikatuddannelserne</a:t>
            </a:r>
          </a:p>
          <a:p>
            <a:pPr marL="457200" indent="-457200">
              <a:buNone/>
            </a:pPr>
            <a:endParaRPr lang="da-DK" sz="24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da-DK" sz="2400" dirty="0" smtClean="0">
                <a:latin typeface="Calibri" pitchFamily="34" charset="0"/>
              </a:rPr>
              <a:t>Det tyder på, at der er forskel på, hvordan skolerne registrerer</a:t>
            </a:r>
          </a:p>
          <a:p>
            <a:pPr marL="457200" indent="-457200">
              <a:buNone/>
            </a:pPr>
            <a:r>
              <a:rPr lang="da-DK" sz="2400" dirty="0" smtClean="0">
                <a:latin typeface="Calibri" pitchFamily="34" charset="0"/>
              </a:rPr>
              <a:t>	deltagere som ikke består certifikatprøven.</a:t>
            </a:r>
          </a:p>
          <a:p>
            <a:pPr marL="457200" indent="-457200">
              <a:buNone/>
            </a:pPr>
            <a:endParaRPr lang="da-DK" sz="24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da-DK" sz="2400" dirty="0" smtClean="0">
                <a:latin typeface="Calibri" pitchFamily="34" charset="0"/>
              </a:rPr>
              <a:t>Ifølge MBU skal deltagerne på gaffeltruckuddannelserne først </a:t>
            </a:r>
          </a:p>
          <a:p>
            <a:pPr marL="457200" indent="-457200">
              <a:buNone/>
            </a:pPr>
            <a:r>
              <a:rPr lang="da-DK" sz="2400" dirty="0" smtClean="0">
                <a:latin typeface="Calibri" pitchFamily="34" charset="0"/>
              </a:rPr>
              <a:t>	registreres som ”gennemført”, når de har bestået</a:t>
            </a:r>
          </a:p>
          <a:p>
            <a:pPr marL="457200" indent="-457200">
              <a:buNone/>
            </a:pPr>
            <a:r>
              <a:rPr lang="da-DK" sz="2400" dirty="0" smtClean="0">
                <a:latin typeface="Calibri" pitchFamily="34" charset="0"/>
              </a:rPr>
              <a:t>	certifikatprøven (begge dele). </a:t>
            </a:r>
          </a:p>
          <a:p>
            <a:pPr marL="457200" indent="-457200">
              <a:buNone/>
            </a:pPr>
            <a:endParaRPr lang="da-DK" sz="2400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da-DK" sz="2400" dirty="0" smtClean="0">
                <a:latin typeface="Calibri" pitchFamily="34" charset="0"/>
              </a:rPr>
              <a:t>TUR har lovet at orientere om ovennævnte her og på kommende konference for administrative medarbejdere (den 15. og 16. april 2013).</a:t>
            </a:r>
          </a:p>
          <a:p>
            <a:pPr marL="457200" indent="-457200">
              <a:buNone/>
            </a:pPr>
            <a:endParaRPr lang="da-DK" sz="2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endParaRPr lang="da-DK" sz="2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endParaRPr lang="da-DK" sz="2400" dirty="0" smtClean="0">
              <a:latin typeface="Calibri" pitchFamily="34" charset="0"/>
            </a:endParaRPr>
          </a:p>
          <a:p>
            <a:pPr marL="457200" indent="-457200">
              <a:buAutoNum type="alphaLcParenR"/>
            </a:pPr>
            <a:endParaRPr lang="da-DK" sz="2400" dirty="0" smtClean="0">
              <a:latin typeface="Calibri" pitchFamily="34" charset="0"/>
            </a:endParaRPr>
          </a:p>
          <a:p>
            <a:endParaRPr lang="da-DK" dirty="0"/>
          </a:p>
        </p:txBody>
      </p:sp>
      <p:pic>
        <p:nvPicPr>
          <p:cNvPr id="4" name="Picture 12" descr="TUR_logo_revideret_august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yellow_truck_jpg_991094733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>
            <a:off x="971599" y="2276872"/>
            <a:ext cx="7726035" cy="1728192"/>
          </a:xfrm>
          <a:prstGeom prst="rect">
            <a:avLst/>
          </a:prstGeom>
        </p:spPr>
      </p:pic>
      <p:pic>
        <p:nvPicPr>
          <p:cNvPr id="6146" name="Picture 575" descr="ghos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6148" name="Rektangel 12"/>
          <p:cNvSpPr>
            <a:spLocks noChangeArrowheads="1"/>
          </p:cNvSpPr>
          <p:nvPr/>
        </p:nvSpPr>
        <p:spPr bwMode="auto">
          <a:xfrm>
            <a:off x="2807177" y="2133600"/>
            <a:ext cx="430117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da-DK" sz="5400" b="1" dirty="0" smtClean="0">
                <a:cs typeface="Arial" charset="0"/>
              </a:rPr>
              <a:t>Siden sidst !</a:t>
            </a:r>
          </a:p>
          <a:p>
            <a:pPr marL="228600" indent="-228600" algn="ctr"/>
            <a:r>
              <a:rPr lang="da-DK" sz="5400" b="1" dirty="0" smtClean="0">
                <a:cs typeface="Arial" charset="0"/>
              </a:rPr>
              <a:t>Nyt fra TUR</a:t>
            </a:r>
            <a:r>
              <a:rPr lang="da-DK" sz="6000" b="1" dirty="0" smtClean="0">
                <a:cs typeface="Arial" charset="0"/>
              </a:rPr>
              <a:t>!</a:t>
            </a:r>
            <a:endParaRPr lang="da-DK" sz="6000" b="1" dirty="0">
              <a:cs typeface="Arial" charset="0"/>
            </a:endParaRPr>
          </a:p>
        </p:txBody>
      </p:sp>
      <p:pic>
        <p:nvPicPr>
          <p:cNvPr id="6149" name="Picture 7" descr="TUR_logo_revideret_august2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60350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23558" name="Rektangel 10"/>
          <p:cNvSpPr>
            <a:spLocks noChangeArrowheads="1"/>
          </p:cNvSpPr>
          <p:nvPr/>
        </p:nvSpPr>
        <p:spPr bwMode="auto">
          <a:xfrm>
            <a:off x="1476375" y="1484313"/>
            <a:ext cx="568801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dirty="0"/>
          </a:p>
          <a:p>
            <a:r>
              <a:rPr lang="da-DK" sz="2800" dirty="0" smtClean="0"/>
              <a:t>TUR</a:t>
            </a:r>
          </a:p>
          <a:p>
            <a:r>
              <a:rPr lang="da-DK" sz="2800" dirty="0" smtClean="0"/>
              <a:t>Kommunikation</a:t>
            </a:r>
            <a:endParaRPr lang="da-DK" sz="2800" dirty="0"/>
          </a:p>
        </p:txBody>
      </p:sp>
      <p:pic>
        <p:nvPicPr>
          <p:cNvPr id="23559" name="Picture 1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6" cstate="print"/>
          <a:srcRect l="1122" t="26366" r="70079" b="6676"/>
          <a:stretch>
            <a:fillRect/>
          </a:stretch>
        </p:blipFill>
        <p:spPr bwMode="auto">
          <a:xfrm>
            <a:off x="4716463" y="1268413"/>
            <a:ext cx="3205162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7" cstate="print"/>
          <a:srcRect l="951" t="24080" r="69800" b="3922"/>
          <a:stretch>
            <a:fillRect/>
          </a:stretch>
        </p:blipFill>
        <p:spPr bwMode="auto">
          <a:xfrm>
            <a:off x="1476375" y="3213100"/>
            <a:ext cx="22923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auto">
          <a:xfrm>
            <a:off x="1692275" y="1196975"/>
            <a:ext cx="5976938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2800" b="1" dirty="0">
              <a:latin typeface="Rockwell Extra Bold" pitchFamily="18" charset="0"/>
            </a:endParaRPr>
          </a:p>
          <a:p>
            <a:pPr algn="ctr"/>
            <a:r>
              <a:rPr lang="da-DK" sz="4400" dirty="0">
                <a:cs typeface="Arial" charset="0"/>
              </a:rPr>
              <a:t>Kommende</a:t>
            </a:r>
          </a:p>
          <a:p>
            <a:pPr algn="ctr"/>
            <a:r>
              <a:rPr lang="da-DK" sz="4400" dirty="0">
                <a:cs typeface="Arial" charset="0"/>
              </a:rPr>
              <a:t>AMU </a:t>
            </a:r>
            <a:r>
              <a:rPr lang="da-DK" sz="4400" dirty="0" smtClean="0">
                <a:cs typeface="Arial" charset="0"/>
              </a:rPr>
              <a:t>dialogmøder i 2013: </a:t>
            </a:r>
          </a:p>
          <a:p>
            <a:pPr algn="ctr"/>
            <a:r>
              <a:rPr lang="da-DK" sz="2800" dirty="0" smtClean="0">
                <a:cs typeface="Arial" charset="0"/>
              </a:rPr>
              <a:t>Forslag til datoer</a:t>
            </a:r>
          </a:p>
          <a:p>
            <a:pPr marL="514350" indent="-514350">
              <a:buAutoNum type="arabicPeriod"/>
            </a:pPr>
            <a:r>
              <a:rPr lang="da-DK" sz="2800" dirty="0" smtClean="0">
                <a:cs typeface="Arial" charset="0"/>
              </a:rPr>
              <a:t>møde den 7. marts		Sted: ?</a:t>
            </a:r>
          </a:p>
          <a:p>
            <a:pPr marL="514350" indent="-514350">
              <a:buAutoNum type="arabicPeriod"/>
            </a:pPr>
            <a:r>
              <a:rPr lang="da-DK" sz="2800" dirty="0" smtClean="0">
                <a:cs typeface="Arial" charset="0"/>
              </a:rPr>
              <a:t>møde den 6. juni		Sted: ?</a:t>
            </a:r>
          </a:p>
          <a:p>
            <a:pPr marL="514350" indent="-514350">
              <a:buAutoNum type="arabicPeriod"/>
            </a:pPr>
            <a:r>
              <a:rPr lang="da-DK" sz="2800" dirty="0" smtClean="0">
                <a:cs typeface="Arial" charset="0"/>
              </a:rPr>
              <a:t>møde den 24. oktober	Sted: ?</a:t>
            </a:r>
          </a:p>
          <a:p>
            <a:pPr marL="514350" indent="-514350">
              <a:buAutoNum type="arabicPeriod"/>
            </a:pPr>
            <a:endParaRPr lang="da-DK" sz="4400" dirty="0">
              <a:latin typeface="Arial" pitchFamily="34" charset="0"/>
              <a:cs typeface="Arial" pitchFamily="34" charset="0"/>
            </a:endParaRPr>
          </a:p>
          <a:p>
            <a:endParaRPr lang="da-DK" sz="2800" b="1" dirty="0">
              <a:cs typeface="Arial" charset="0"/>
            </a:endParaRPr>
          </a:p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>
              <a:latin typeface="Calibri" pitchFamily="34" charset="0"/>
            </a:endParaRPr>
          </a:p>
        </p:txBody>
      </p:sp>
      <p:pic>
        <p:nvPicPr>
          <p:cNvPr id="27655" name="Picture 9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476250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C:\Documents and Settings\hc\Lokale indstillinger\Temporary Internet Files\Content.IE5\VCW30IGL\MC90034631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1013" y="981075"/>
            <a:ext cx="17081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26628" name="Rektangel 12"/>
          <p:cNvSpPr>
            <a:spLocks noChangeArrowheads="1"/>
          </p:cNvSpPr>
          <p:nvPr/>
        </p:nvSpPr>
        <p:spPr bwMode="auto">
          <a:xfrm>
            <a:off x="2081213" y="2133600"/>
            <a:ext cx="4775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da-DK" sz="6000">
                <a:cs typeface="Arial" charset="0"/>
              </a:rPr>
              <a:t>ANDET AF</a:t>
            </a:r>
            <a:br>
              <a:rPr lang="da-DK" sz="6000">
                <a:cs typeface="Arial" charset="0"/>
              </a:rPr>
            </a:br>
            <a:r>
              <a:rPr lang="da-DK" sz="6000">
                <a:cs typeface="Arial" charset="0"/>
              </a:rPr>
              <a:t>FÆLLES</a:t>
            </a:r>
            <a:br>
              <a:rPr lang="da-DK" sz="6000">
                <a:cs typeface="Arial" charset="0"/>
              </a:rPr>
            </a:br>
            <a:r>
              <a:rPr lang="da-DK" sz="6000">
                <a:cs typeface="Arial" charset="0"/>
              </a:rPr>
              <a:t>INTERESSE</a:t>
            </a:r>
          </a:p>
        </p:txBody>
      </p:sp>
      <p:pic>
        <p:nvPicPr>
          <p:cNvPr id="26629" name="Picture 8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620713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C:\Documents and Settings\hc\Lokale indstillinger\Temporary Internet Files\Content.IE5\A10POFJV\MM9002545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39338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1" descr="C:\Documents and Settings\hc\Lokale indstillinger\Temporary Internet Files\Content.IE5\DGLH45NW\MM900303415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333375"/>
            <a:ext cx="1643062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2" name="Billede 11" descr="imagesCAYB2OHJ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635896" y="116632"/>
            <a:ext cx="1411356" cy="1008112"/>
          </a:xfrm>
          <a:prstGeom prst="rect">
            <a:avLst/>
          </a:prstGeom>
        </p:spPr>
      </p:pic>
      <p:pic>
        <p:nvPicPr>
          <p:cNvPr id="13" name="Billede 12" descr="HOLB_K___AMU-kurser_571689a.jpg"/>
          <p:cNvPicPr>
            <a:picLocks noChangeAspect="1"/>
          </p:cNvPicPr>
          <p:nvPr/>
        </p:nvPicPr>
        <p:blipFill>
          <a:blip r:embed="rId7" cstate="print">
            <a:lum bright="40000" contrast="-40000"/>
          </a:blip>
          <a:stretch>
            <a:fillRect/>
          </a:stretch>
        </p:blipFill>
        <p:spPr>
          <a:xfrm>
            <a:off x="539552" y="188641"/>
            <a:ext cx="3096344" cy="10081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 l="31271" t="10526" r="29579" b="9555"/>
          <a:stretch>
            <a:fillRect/>
          </a:stretch>
        </p:blipFill>
        <p:spPr bwMode="auto">
          <a:xfrm>
            <a:off x="3419872" y="1340768"/>
            <a:ext cx="3950709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187624" y="1196752"/>
            <a:ext cx="7127875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da-DK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EUROTRA – Bus Expert forum</a:t>
            </a:r>
            <a:endParaRPr lang="da-DK" sz="2800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Frafald EUD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Analyse</a:t>
            </a:r>
            <a:r>
              <a:rPr lang="da-DK" sz="2800" dirty="0" smtClean="0">
                <a:latin typeface="Arial" pitchFamily="34" charset="0"/>
                <a:cs typeface="Arial" pitchFamily="34" charset="0"/>
              </a:rPr>
              <a:t> vedr. ”de store og de små”   	</a:t>
            </a:r>
            <a:r>
              <a:rPr lang="da-DK" sz="2800" dirty="0" err="1" smtClean="0">
                <a:latin typeface="Arial" pitchFamily="34" charset="0"/>
                <a:cs typeface="Arial" pitchFamily="34" charset="0"/>
              </a:rPr>
              <a:t>FKB`ere</a:t>
            </a:r>
            <a:r>
              <a:rPr lang="da-DK" sz="2800" dirty="0" smtClean="0">
                <a:latin typeface="Arial" pitchFamily="34" charset="0"/>
                <a:cs typeface="Arial" pitchFamily="34" charset="0"/>
              </a:rPr>
              <a:t> (vejgodstransport og lager) 	er afsluttet i december.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Ny analyse </a:t>
            </a:r>
            <a:r>
              <a:rPr lang="da-DK" sz="2800" dirty="0" smtClean="0">
                <a:latin typeface="Arial" pitchFamily="34" charset="0"/>
                <a:cs typeface="Arial" pitchFamily="34" charset="0"/>
              </a:rPr>
              <a:t>vedr. det faglige, 	pædagogiske og didaktiske 	beredskab på skolerne i forhold til den 	obligatoriske efteruddannelse. Vis 	kvalitet!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Tavlecomputere</a:t>
            </a:r>
            <a:r>
              <a:rPr lang="da-DK" sz="2800" dirty="0" smtClean="0">
                <a:latin typeface="Arial" pitchFamily="34" charset="0"/>
                <a:cs typeface="Arial" pitchFamily="34" charset="0"/>
              </a:rPr>
              <a:t> på skolerne?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Udlicitering</a:t>
            </a:r>
            <a:r>
              <a:rPr lang="da-DK" sz="2800" dirty="0" smtClean="0">
                <a:latin typeface="Arial" pitchFamily="34" charset="0"/>
                <a:cs typeface="Arial" pitchFamily="34" charset="0"/>
              </a:rPr>
              <a:t> i AMU</a:t>
            </a:r>
          </a:p>
          <a:p>
            <a:pPr>
              <a:buFont typeface="Wingdings" pitchFamily="2" charset="2"/>
              <a:buChar char="§"/>
              <a:defRPr/>
            </a:pPr>
            <a:endParaRPr lang="da-DK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r>
              <a:rPr lang="da-DK" sz="2800" b="1" dirty="0">
                <a:latin typeface="Calibri" pitchFamily="34" charset="0"/>
              </a:rPr>
              <a:t>     </a:t>
            </a:r>
          </a:p>
        </p:txBody>
      </p:sp>
      <p:pic>
        <p:nvPicPr>
          <p:cNvPr id="7175" name="Picture 9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260350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1" name="Billede 10" descr="DD6B30E08E3D47158433F3F7154F7647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95536" y="116632"/>
            <a:ext cx="1296144" cy="9721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pic>
        <p:nvPicPr>
          <p:cNvPr id="7175" name="Picture 9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260350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1" name="Billede 10" descr="DD6B30E08E3D47158433F3F7154F7647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95536" y="116632"/>
            <a:ext cx="1656184" cy="1242138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755576" y="1556792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 smtClean="0"/>
              <a:t>De nye vilkår indeholder blandt andet følgende ændringer: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 smtClean="0"/>
              <a:t> Afholdelsen af AMU, som er udliciteret til en privat aktør, skal ske </a:t>
            </a:r>
            <a:r>
              <a:rPr lang="da-DK" sz="2000" b="1" dirty="0" smtClean="0"/>
              <a:t>på uddannelsesstedets adresse</a:t>
            </a:r>
            <a:r>
              <a:rPr lang="da-DK" sz="2000" dirty="0" smtClean="0"/>
              <a:t> og kan ikke ske på den virksomhed, kursisterne kommer fra.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 smtClean="0"/>
              <a:t> Den godkendte AMU-udbyder skal selv forestå </a:t>
            </a:r>
            <a:r>
              <a:rPr lang="da-DK" sz="2000" b="1" dirty="0" smtClean="0"/>
              <a:t>al markedsføring</a:t>
            </a:r>
            <a:r>
              <a:rPr lang="da-DK" sz="2000" dirty="0" smtClean="0"/>
              <a:t>. Tidligere måtte underleverandøren selv gøre det.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 smtClean="0"/>
              <a:t> Den private kursusudbyder må ikke samtidig med, eller i umiddelbar tilknytning til udliciteringsopgaven, </a:t>
            </a:r>
            <a:r>
              <a:rPr lang="da-DK" sz="2000" b="1" dirty="0" smtClean="0"/>
              <a:t>levere sammenlignelige ydelser</a:t>
            </a:r>
            <a:r>
              <a:rPr lang="da-DK" sz="2000" dirty="0" smtClean="0"/>
              <a:t> til den virksomhed, organisation m.fl., som AMU-aktiviteten afholdes for.</a:t>
            </a:r>
          </a:p>
          <a:p>
            <a:pPr>
              <a:buFont typeface="Arial" pitchFamily="34" charset="0"/>
              <a:buChar char="•"/>
            </a:pPr>
            <a:r>
              <a:rPr lang="da-DK" sz="2000" dirty="0" smtClean="0"/>
              <a:t> Børne- og Undervisningsministeriet har udarbejdet en </a:t>
            </a:r>
            <a:r>
              <a:rPr lang="da-DK" sz="2000" b="1" dirty="0" smtClean="0"/>
              <a:t>ny og opstrammet udliciteringskontrak</a:t>
            </a:r>
            <a:r>
              <a:rPr lang="da-DK" sz="2000" dirty="0" smtClean="0"/>
              <a:t>t, hvor alle udliciterede opgaver skal specificeres. Der afregnes per opgave. Det er ikke længere muligt at indgå en rammeaftale om udlicitering med en øvre beløbsgrænse.</a:t>
            </a:r>
            <a:endParaRPr lang="da-DK" sz="2000" dirty="0"/>
          </a:p>
        </p:txBody>
      </p:sp>
      <p:sp>
        <p:nvSpPr>
          <p:cNvPr id="10" name="Rektangel 9"/>
          <p:cNvSpPr/>
          <p:nvPr/>
        </p:nvSpPr>
        <p:spPr>
          <a:xfrm>
            <a:off x="2339752" y="980728"/>
            <a:ext cx="3265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800" b="1" dirty="0" smtClean="0">
                <a:latin typeface="Arial" pitchFamily="34" charset="0"/>
                <a:cs typeface="Arial" pitchFamily="34" charset="0"/>
              </a:rPr>
              <a:t>Udlicitering i AMU</a:t>
            </a:r>
            <a:endParaRPr lang="da-DK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truck_banner_jpg_991094733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>
            <a:off x="179512" y="2176332"/>
            <a:ext cx="8640960" cy="2116764"/>
          </a:xfrm>
          <a:prstGeom prst="rect">
            <a:avLst/>
          </a:prstGeom>
        </p:spPr>
      </p:pic>
      <p:pic>
        <p:nvPicPr>
          <p:cNvPr id="8194" name="Picture 575" descr="ghos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648" y="1844824"/>
            <a:ext cx="6985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5400" b="1" dirty="0" smtClean="0">
                <a:latin typeface="Arial" pitchFamily="34" charset="0"/>
                <a:cs typeface="Arial" pitchFamily="34" charset="0"/>
              </a:rPr>
              <a:t>Generelle </a:t>
            </a:r>
            <a:r>
              <a:rPr lang="da-DK" sz="5400" b="1" dirty="0">
                <a:latin typeface="Arial" pitchFamily="34" charset="0"/>
                <a:cs typeface="Arial" pitchFamily="34" charset="0"/>
              </a:rPr>
              <a:t>problemstillinger i </a:t>
            </a:r>
            <a:r>
              <a:rPr lang="da-DK" sz="5400" b="1" dirty="0" smtClean="0">
                <a:latin typeface="Arial" pitchFamily="34" charset="0"/>
                <a:cs typeface="Arial" pitchFamily="34" charset="0"/>
              </a:rPr>
              <a:t>AMU </a:t>
            </a:r>
            <a:endParaRPr lang="da-DK" sz="54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648" y="1772816"/>
            <a:ext cx="6985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Generelle </a:t>
            </a:r>
            <a:r>
              <a:rPr lang="da-DK" sz="2800" b="1" dirty="0">
                <a:latin typeface="Arial" pitchFamily="34" charset="0"/>
                <a:cs typeface="Arial" pitchFamily="34" charset="0"/>
              </a:rPr>
              <a:t>problemstillinger i AMU. </a:t>
            </a:r>
          </a:p>
          <a:p>
            <a:pPr lvl="1">
              <a:buFont typeface="Arial" pitchFamily="34" charset="0"/>
              <a:buChar char="•"/>
            </a:pPr>
            <a:r>
              <a:rPr lang="da-DK" sz="2800" dirty="0" smtClean="0"/>
              <a:t> AT censorordninger for kran og gaffeltruck</a:t>
            </a:r>
          </a:p>
          <a:p>
            <a:pPr lvl="1">
              <a:buFont typeface="Arial" pitchFamily="34" charset="0"/>
              <a:buChar char="•"/>
            </a:pPr>
            <a:r>
              <a:rPr lang="da-DK" sz="2800" dirty="0" smtClean="0"/>
              <a:t> TUR faglæreruddannelser 2013 – program offentliggjort</a:t>
            </a:r>
          </a:p>
          <a:p>
            <a:pPr lvl="1">
              <a:buFont typeface="Arial" pitchFamily="34" charset="0"/>
              <a:buChar char="•"/>
            </a:pPr>
            <a:r>
              <a:rPr lang="da-DK" sz="2800" dirty="0" smtClean="0"/>
              <a:t> AMU kurs – TUR går nu ind i dette projekt </a:t>
            </a:r>
          </a:p>
          <a:p>
            <a:pPr lvl="1">
              <a:buFont typeface="Arial" pitchFamily="34" charset="0"/>
              <a:buChar char="•"/>
            </a:pPr>
            <a:r>
              <a:rPr lang="da-DK" sz="2800" u="sng" dirty="0" smtClean="0">
                <a:hlinkClick r:id="rId5"/>
              </a:rPr>
              <a:t> </a:t>
            </a:r>
            <a:r>
              <a:rPr lang="da-DK" sz="2800" u="sng" dirty="0" err="1" smtClean="0">
                <a:hlinkClick r:id="rId5"/>
              </a:rPr>
              <a:t>www.meritvejen.dk</a:t>
            </a:r>
            <a:r>
              <a:rPr lang="da-DK" sz="28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da-DK" sz="2800" dirty="0" smtClean="0"/>
              <a:t> Nyt af fælles interesse på </a:t>
            </a:r>
            <a:r>
              <a:rPr lang="da-DK" sz="2800" dirty="0" err="1" smtClean="0"/>
              <a:t>EUD-området</a:t>
            </a:r>
            <a:endParaRPr lang="da-DK" sz="2800" dirty="0" smtClean="0"/>
          </a:p>
          <a:p>
            <a:pPr lvl="1"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8" descr="swedish_bus_jpg_991094733.jpg"/>
          <p:cNvPicPr>
            <a:picLocks noChangeAspect="1"/>
          </p:cNvPicPr>
          <p:nvPr/>
        </p:nvPicPr>
        <p:blipFill>
          <a:blip r:embed="rId7" cstate="print">
            <a:lum bright="40000" contrast="-40000"/>
          </a:blip>
          <a:stretch>
            <a:fillRect/>
          </a:stretch>
        </p:blipFill>
        <p:spPr>
          <a:xfrm>
            <a:off x="395536" y="332656"/>
            <a:ext cx="3816424" cy="853674"/>
          </a:xfrm>
          <a:prstGeom prst="rect">
            <a:avLst/>
          </a:prstGeom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350" y="1989138"/>
            <a:ext cx="6985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Generelle </a:t>
            </a:r>
            <a:r>
              <a:rPr lang="da-DK" sz="2800" b="1" dirty="0">
                <a:latin typeface="Arial" pitchFamily="34" charset="0"/>
                <a:cs typeface="Arial" pitchFamily="34" charset="0"/>
              </a:rPr>
              <a:t>problemstillinger i AMU. </a:t>
            </a:r>
          </a:p>
          <a:p>
            <a:pPr lvl="1"/>
            <a:r>
              <a:rPr lang="da-DK" sz="2800" dirty="0" smtClean="0"/>
              <a:t>AT censorordninger for kran og gaffeltruck</a:t>
            </a:r>
          </a:p>
          <a:p>
            <a:pPr lvl="1"/>
            <a:endParaRPr lang="da-DK" sz="2800" dirty="0" smtClean="0"/>
          </a:p>
          <a:p>
            <a:pPr lvl="1"/>
            <a:r>
              <a:rPr lang="da-DK" sz="2800" dirty="0" smtClean="0"/>
              <a:t>Baggrund</a:t>
            </a:r>
          </a:p>
          <a:p>
            <a:pPr lvl="1"/>
            <a:endParaRPr lang="da-DK" sz="2800" dirty="0" smtClean="0"/>
          </a:p>
          <a:p>
            <a:pPr lvl="1"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0" name="Billede 9" descr="stor-mobil-kran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95536" y="188640"/>
            <a:ext cx="1728192" cy="1296144"/>
          </a:xfrm>
          <a:prstGeom prst="rect">
            <a:avLst/>
          </a:prstGeom>
        </p:spPr>
      </p:pic>
      <p:pic>
        <p:nvPicPr>
          <p:cNvPr id="11" name="Billede 10" descr="imagesCARTJKYP.jpg"/>
          <p:cNvPicPr>
            <a:picLocks noChangeAspect="1"/>
          </p:cNvPicPr>
          <p:nvPr/>
        </p:nvPicPr>
        <p:blipFill>
          <a:blip r:embed="rId7" cstate="print">
            <a:lum bright="40000" contrast="-40000"/>
          </a:blip>
          <a:stretch>
            <a:fillRect/>
          </a:stretch>
        </p:blipFill>
        <p:spPr>
          <a:xfrm>
            <a:off x="6948264" y="5228922"/>
            <a:ext cx="1737544" cy="13014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350" y="1989138"/>
            <a:ext cx="6985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da-DK" sz="2800" b="1" dirty="0" smtClean="0"/>
              <a:t>AT censorordninger for kran og gaffeltruck</a:t>
            </a:r>
          </a:p>
          <a:p>
            <a:pPr lvl="1"/>
            <a:endParaRPr lang="da-DK" sz="2800" dirty="0" smtClean="0"/>
          </a:p>
          <a:p>
            <a:pPr lvl="1">
              <a:defRPr/>
            </a:pPr>
            <a:r>
              <a:rPr lang="da-DK" sz="2800" dirty="0" smtClean="0"/>
              <a:t>TUR udsendte den 13. september 2012 de nye censorvejledninger inden for gaffeltruck og kran</a:t>
            </a: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OKTOBER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0" name="Billede 9" descr="stor-mobil-kran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95536" y="188640"/>
            <a:ext cx="1728192" cy="1296144"/>
          </a:xfrm>
          <a:prstGeom prst="rect">
            <a:avLst/>
          </a:prstGeom>
        </p:spPr>
      </p:pic>
      <p:pic>
        <p:nvPicPr>
          <p:cNvPr id="11" name="Billede 10" descr="imagesCARTJKYP.jpg"/>
          <p:cNvPicPr>
            <a:picLocks noChangeAspect="1"/>
          </p:cNvPicPr>
          <p:nvPr/>
        </p:nvPicPr>
        <p:blipFill>
          <a:blip r:embed="rId7" cstate="print">
            <a:lum bright="40000" contrast="-40000"/>
          </a:blip>
          <a:stretch>
            <a:fillRect/>
          </a:stretch>
        </p:blipFill>
        <p:spPr>
          <a:xfrm>
            <a:off x="6948264" y="5228922"/>
            <a:ext cx="1737544" cy="13014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1246</Words>
  <Application>Microsoft Office PowerPoint</Application>
  <PresentationFormat>Skærmshow (4:3)</PresentationFormat>
  <Paragraphs>279</Paragraphs>
  <Slides>33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33</vt:i4>
      </vt:variant>
    </vt:vector>
  </HeadingPairs>
  <TitlesOfParts>
    <vt:vector size="34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Dias nummer 26</vt:lpstr>
      <vt:lpstr>Dias nummer 27</vt:lpstr>
      <vt:lpstr> Nyt fra lagerområdet</vt:lpstr>
      <vt:lpstr> Nyt fra lagerområdet</vt:lpstr>
      <vt:lpstr>Dias nummer 30</vt:lpstr>
      <vt:lpstr>Dias nummer 31</vt:lpstr>
      <vt:lpstr>Dias nummer 32</vt:lpstr>
      <vt:lpstr>Dias nummer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HC</dc:creator>
  <cp:lastModifiedBy>Hans Christiansen</cp:lastModifiedBy>
  <cp:revision>284</cp:revision>
  <dcterms:created xsi:type="dcterms:W3CDTF">2010-05-08T20:50:51Z</dcterms:created>
  <dcterms:modified xsi:type="dcterms:W3CDTF">2012-10-15T12:38:11Z</dcterms:modified>
</cp:coreProperties>
</file>